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71" r:id="rId15"/>
    <p:sldId id="272" r:id="rId16"/>
    <p:sldId id="273" r:id="rId17"/>
    <p:sldId id="274" r:id="rId18"/>
    <p:sldId id="275" r:id="rId19"/>
    <p:sldId id="276" r:id="rId20"/>
    <p:sldId id="289" r:id="rId21"/>
    <p:sldId id="277" r:id="rId22"/>
    <p:sldId id="279" r:id="rId23"/>
    <p:sldId id="280" r:id="rId24"/>
    <p:sldId id="281" r:id="rId25"/>
    <p:sldId id="282" r:id="rId26"/>
    <p:sldId id="283" r:id="rId27"/>
    <p:sldId id="284" r:id="rId28"/>
    <p:sldId id="288" r:id="rId29"/>
    <p:sldId id="286" r:id="rId30"/>
    <p:sldId id="315" r:id="rId31"/>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40FF"/>
    <a:srgbClr val="00FF00"/>
    <a:srgbClr val="FFD966"/>
    <a:srgbClr val="FF00FF"/>
    <a:srgbClr val="FF7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0"/>
    <p:restoredTop sz="94518"/>
  </p:normalViewPr>
  <p:slideViewPr>
    <p:cSldViewPr snapToGrid="0" snapToObjects="1">
      <p:cViewPr varScale="1">
        <p:scale>
          <a:sx n="77" d="100"/>
          <a:sy n="77" d="100"/>
        </p:scale>
        <p:origin x="798" y="96"/>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9510618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Clr>
                <a:schemeClr val="dk2"/>
              </a:buClr>
              <a:buSzPct val="78571"/>
              <a:buFont typeface="Arial"/>
              <a:buNone/>
            </a:pPr>
            <a:r>
              <a:rPr lang="pl" b="0" i="0" u="none" baseline="0" dirty="0">
                <a:solidFill>
                  <a:schemeClr val="dk2"/>
                </a:solidFill>
              </a:rPr>
              <a:t>Notka od Chucka</a:t>
            </a:r>
            <a:r>
              <a:rPr lang="en-US" b="0" i="0" u="none" baseline="0" dirty="0">
                <a:solidFill>
                  <a:schemeClr val="dk2"/>
                </a:solidFill>
              </a:rPr>
              <a:t>:</a:t>
            </a:r>
            <a:r>
              <a:rPr lang="pl" b="0" i="0" u="none" baseline="0" dirty="0">
                <a:solidFill>
                  <a:schemeClr val="dk2"/>
                </a:solidFill>
              </a:rPr>
              <a:t> </a:t>
            </a:r>
            <a:r>
              <a:rPr lang="en-US" b="0" i="0" u="none" baseline="0" dirty="0" err="1">
                <a:solidFill>
                  <a:schemeClr val="dk2"/>
                </a:solidFill>
              </a:rPr>
              <a:t>uż</a:t>
            </a:r>
            <a:r>
              <a:rPr lang="pl" b="0" i="0" u="none" baseline="0" dirty="0">
                <a:solidFill>
                  <a:schemeClr val="dk2"/>
                </a:solidFill>
              </a:rPr>
              <a:t>ywając tych materiałów masz prawo usunąć logo UM i zastąpić je własnym</a:t>
            </a:r>
            <a:r>
              <a:rPr lang="en-US" b="0" i="0" u="none" baseline="0" dirty="0">
                <a:solidFill>
                  <a:schemeClr val="dk2"/>
                </a:solidFill>
              </a:rPr>
              <a:t>,</a:t>
            </a:r>
            <a:r>
              <a:rPr lang="pl" b="0" i="0" u="none" baseline="0" dirty="0">
                <a:solidFill>
                  <a:schemeClr val="dk2"/>
                </a:solidFill>
              </a:rPr>
              <a:t> ale zostaw proszę logo CC-BY na pierwszej stronie oraz strony z podziękowaniami dla współtwórców.</a:t>
            </a:r>
            <a:endParaRPr lang="pl" dirty="0">
              <a:solidFill>
                <a:schemeClr val="dk2"/>
              </a:solidFill>
            </a:endParaRP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5140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870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324" name="Shape 3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5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698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2006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643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58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383" name="Shape 3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0766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788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0242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411" name="Shape 4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2488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015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012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0504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439" name="Shape 4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6335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447" name="Shape 4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867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454" name="Shape 4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1373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1503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49713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Tree>
    <p:extLst>
      <p:ext uri="{BB962C8B-B14F-4D97-AF65-F5344CB8AC3E}">
        <p14:creationId xmlns:p14="http://schemas.microsoft.com/office/powerpoint/2010/main" val="11918795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673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Shape 7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2" name="Shape 7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Tree>
    <p:extLst>
      <p:ext uri="{BB962C8B-B14F-4D97-AF65-F5344CB8AC3E}">
        <p14:creationId xmlns:p14="http://schemas.microsoft.com/office/powerpoint/2010/main" val="2131954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0866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3532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2007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7527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2725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1936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0494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38966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7" name="Shape 157"/>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sz="3200"/>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val="16329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25915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19901029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extLst>
      <p:ext uri="{BB962C8B-B14F-4D97-AF65-F5344CB8AC3E}">
        <p14:creationId xmlns:p14="http://schemas.microsoft.com/office/powerpoint/2010/main" val="875621377"/>
      </p:ext>
    </p:extLst>
  </p:cSld>
  <p:clrMap bg1="lt1" tx1="dk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y4e.p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hyperlink" Target="www.pythonlearn.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hyperlink" Target="http://www.youtube.com/watch?v=EHJ9uYx5L58" TargetMode="External"/><Relationship Id="rId4" Type="http://schemas.openxmlformats.org/officeDocument/2006/relationships/hyperlink" Target="https://www.youtube.com/watch?v=EHJ9uYx5L58"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www.flickr.com/photos/71502646@N00/2526007974/"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hyperlink" Target="http://www.flickr.com/photos/71502646@N00/2526007974/"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hyperlink" Target="http://open.umich.edu/" TargetMode="External"/><Relationship Id="rId5" Type="http://schemas.openxmlformats.org/officeDocument/2006/relationships/hyperlink" Target="http://www.dr-chuck.com/"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http://en.wikipedia.org/wiki/Associative_array" TargetMode="External"/><Relationship Id="rId5" Type="http://schemas.openxmlformats.org/officeDocument/2006/relationships/hyperlink" Target="https://pl.wikipedia.org/wiki/Tablica_asocjacyjna" TargetMode="Externa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7600" b="0" i="0" u="none" strike="noStrike" cap="none" baseline="0" dirty="0">
                <a:solidFill>
                  <a:srgbClr val="FFD966"/>
                </a:solidFill>
                <a:latin typeface="Arial" charset="0"/>
                <a:ea typeface="Arial" charset="0"/>
                <a:cs typeface="Arial" charset="0"/>
                <a:sym typeface="Cabin"/>
              </a:rPr>
              <a:t>Słowniki w Pythonie</a:t>
            </a:r>
          </a:p>
        </p:txBody>
      </p:sp>
      <p:sp>
        <p:nvSpPr>
          <p:cNvPr id="204" name="Shape 20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pl" sz="4800" b="0" i="0" u="none" strike="noStrike" cap="none" baseline="0">
                <a:solidFill>
                  <a:schemeClr val="lt1"/>
                </a:solidFill>
                <a:latin typeface="Arial" charset="0"/>
                <a:ea typeface="Arial" charset="0"/>
                <a:cs typeface="Arial" charset="0"/>
                <a:sym typeface="Cabin"/>
              </a:rPr>
              <a:t>Rozdział 9</a:t>
            </a:r>
          </a:p>
        </p:txBody>
      </p:sp>
      <p:sp>
        <p:nvSpPr>
          <p:cNvPr id="205" name="Shape 205"/>
          <p:cNvSpPr txBox="1"/>
          <p:nvPr/>
        </p:nvSpPr>
        <p:spPr>
          <a:xfrm>
            <a:off x="3206300" y="6831007"/>
            <a:ext cx="96371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pl" sz="3200" b="0" i="0" u="none" baseline="0" dirty="0">
                <a:solidFill>
                  <a:srgbClr val="FFFF00"/>
                </a:solidFill>
                <a:latin typeface="Arial" charset="0"/>
                <a:ea typeface="Arial" charset="0"/>
                <a:cs typeface="Arial" charset="0"/>
                <a:sym typeface="Cabin"/>
              </a:rPr>
              <a:t>Python dla wszystkich</a:t>
            </a:r>
          </a:p>
          <a:p>
            <a:pPr marL="0" marR="0" lvl="0" indent="0" algn="ctr" rtl="0">
              <a:lnSpc>
                <a:spcPct val="100000"/>
              </a:lnSpc>
              <a:spcBef>
                <a:spcPts val="0"/>
              </a:spcBef>
              <a:spcAft>
                <a:spcPts val="0"/>
              </a:spcAft>
              <a:buClr>
                <a:srgbClr val="FFFF00"/>
              </a:buClr>
              <a:buSzPct val="25000"/>
              <a:buFont typeface="Cabin"/>
              <a:buNone/>
            </a:pPr>
            <a:r>
              <a:rPr lang="pl" sz="3200" b="0" i="0" u="sng" strike="noStrike" cap="none" baseline="0" dirty="0">
                <a:solidFill>
                  <a:srgbClr val="FFFF00"/>
                </a:solidFill>
                <a:latin typeface="Arial" charset="0"/>
                <a:ea typeface="Arial" charset="0"/>
                <a:cs typeface="Arial" charset="0"/>
                <a:sym typeface="Cabin"/>
                <a:hlinkClick r:id="rId3"/>
              </a:rPr>
              <a:t>www.py4e.</a:t>
            </a:r>
            <a:r>
              <a:rPr lang="en-US" sz="3200" b="0" i="0" u="sng" strike="noStrike" cap="none" baseline="0">
                <a:solidFill>
                  <a:srgbClr val="FFFF00"/>
                </a:solidFill>
                <a:latin typeface="Arial" charset="0"/>
                <a:ea typeface="Arial" charset="0"/>
                <a:cs typeface="Arial" charset="0"/>
                <a:sym typeface="Cabin"/>
                <a:hlinkClick r:id="rId3"/>
              </a:rPr>
              <a:t>pl</a:t>
            </a:r>
            <a:endParaRPr lang="pl" sz="3200" u="sng" strike="noStrike" cap="none" dirty="0">
              <a:solidFill>
                <a:srgbClr val="FFFF00"/>
              </a:solidFill>
              <a:latin typeface="Arial" charset="0"/>
              <a:ea typeface="Arial" charset="0"/>
              <a:cs typeface="Arial" charset="0"/>
              <a:sym typeface="Cabin"/>
              <a:hlinkClick r:id="rId4"/>
            </a:endParaRPr>
          </a:p>
        </p:txBody>
      </p:sp>
      <p:pic>
        <p:nvPicPr>
          <p:cNvPr id="206" name="Shape 206"/>
          <p:cNvPicPr preferRelativeResize="0"/>
          <p:nvPr/>
        </p:nvPicPr>
        <p:blipFill rotWithShape="1">
          <a:blip r:embed="rId5">
            <a:alphaModFix/>
          </a:blip>
          <a:srcRect/>
          <a:stretch/>
        </p:blipFill>
        <p:spPr>
          <a:xfrm>
            <a:off x="13130212" y="7189782"/>
            <a:ext cx="1968500" cy="668337"/>
          </a:xfrm>
          <a:prstGeom prst="rect">
            <a:avLst/>
          </a:prstGeom>
          <a:noFill/>
          <a:ln>
            <a:noFill/>
          </a:ln>
        </p:spPr>
      </p:pic>
      <p:pic>
        <p:nvPicPr>
          <p:cNvPr id="207" name="Shape 207"/>
          <p:cNvPicPr preferRelativeResize="0"/>
          <p:nvPr/>
        </p:nvPicPr>
        <p:blipFill rotWithShape="1">
          <a:blip r:embed="rId6">
            <a:alphaModFix/>
          </a:blip>
          <a:srcRect/>
          <a:stretch/>
        </p:blipFill>
        <p:spPr>
          <a:xfrm>
            <a:off x="635250" y="6804707"/>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pl" sz="7600" b="0" i="0" u="none" strike="noStrike" cap="none" baseline="0" dirty="0">
                <a:solidFill>
                  <a:srgbClr val="FFD966"/>
                </a:solidFill>
                <a:latin typeface="Arial" charset="0"/>
                <a:ea typeface="Arial" charset="0"/>
                <a:cs typeface="Arial" charset="0"/>
                <a:sym typeface="Cabin"/>
              </a:rPr>
              <a:t>Literały (stałe) słownikowe</a:t>
            </a:r>
          </a:p>
        </p:txBody>
      </p:sp>
      <p:sp>
        <p:nvSpPr>
          <p:cNvPr id="296" name="Shape 296"/>
          <p:cNvSpPr txBox="1">
            <a:spLocks noGrp="1"/>
          </p:cNvSpPr>
          <p:nvPr>
            <p:ph type="body" idx="1"/>
          </p:nvPr>
        </p:nvSpPr>
        <p:spPr>
          <a:xfrm>
            <a:off x="1155700" y="2881793"/>
            <a:ext cx="13931900" cy="1539874"/>
          </a:xfrm>
          <a:prstGeom prst="rect">
            <a:avLst/>
          </a:prstGeom>
          <a:noFill/>
          <a:ln>
            <a:noFill/>
          </a:ln>
        </p:spPr>
        <p:txBody>
          <a:bodyPr lIns="38100" tIns="38100" rIns="38100" bIns="38100" anchor="ctr" anchorCtr="0">
            <a:noAutofit/>
          </a:bodyPr>
          <a:lstStyle/>
          <a:p>
            <a:pPr marL="457200" marR="0" lvl="0" indent="-457200" algn="l" rtl="0">
              <a:lnSpc>
                <a:spcPct val="150000"/>
              </a:lnSpc>
              <a:spcBef>
                <a:spcPts val="0"/>
              </a:spcBef>
              <a:spcAft>
                <a:spcPts val="0"/>
              </a:spcAft>
              <a:buSzPct val="100000"/>
              <a:buFont typeface="Cabin"/>
            </a:pPr>
            <a:r>
              <a:rPr lang="pl" b="0" i="0" u="none" strike="noStrike" cap="none" baseline="0" dirty="0">
                <a:solidFill>
                  <a:schemeClr val="lt1"/>
                </a:solidFill>
                <a:latin typeface="Arial" charset="0"/>
                <a:ea typeface="Arial" charset="0"/>
                <a:cs typeface="Arial" charset="0"/>
                <a:sym typeface="Cabin"/>
              </a:rPr>
              <a:t>Literały słownikowe zapisywane w nawiasach klamrowych składają się z listy będącej parą </a:t>
            </a:r>
            <a:r>
              <a:rPr lang="pl" b="0" i="0" u="none" strike="noStrike" cap="none" baseline="0" dirty="0">
                <a:solidFill>
                  <a:srgbClr val="00FF00"/>
                </a:solidFill>
                <a:latin typeface="Arial" charset="0"/>
                <a:ea typeface="Arial" charset="0"/>
                <a:cs typeface="Arial" charset="0"/>
                <a:sym typeface="Cabin"/>
              </a:rPr>
              <a:t>klucz</a:t>
            </a:r>
            <a:r>
              <a:rPr lang="pl" b="0" i="0" u="none" strike="noStrike" cap="none" baseline="0" dirty="0">
                <a:solidFill>
                  <a:schemeClr val="lt1"/>
                </a:solidFill>
                <a:latin typeface="Arial" charset="0"/>
                <a:ea typeface="Arial" charset="0"/>
                <a:cs typeface="Arial" charset="0"/>
                <a:sym typeface="Cabin"/>
              </a:rPr>
              <a:t> : </a:t>
            </a:r>
            <a:r>
              <a:rPr lang="pl" b="0" i="0" u="none" strike="noStrike" cap="none" baseline="0" dirty="0">
                <a:solidFill>
                  <a:srgbClr val="FF00FF"/>
                </a:solidFill>
                <a:latin typeface="Arial" charset="0"/>
                <a:ea typeface="Arial" charset="0"/>
                <a:cs typeface="Arial" charset="0"/>
                <a:sym typeface="Cabin"/>
              </a:rPr>
              <a:t>wartość</a:t>
            </a:r>
          </a:p>
          <a:p>
            <a:pPr marL="457200" marR="0" lvl="0" indent="-457200" algn="l" rtl="0">
              <a:lnSpc>
                <a:spcPct val="150000"/>
              </a:lnSpc>
              <a:spcBef>
                <a:spcPts val="3500"/>
              </a:spcBef>
              <a:spcAft>
                <a:spcPts val="0"/>
              </a:spcAft>
              <a:buSzPct val="100000"/>
              <a:buFont typeface="Cabin"/>
            </a:pPr>
            <a:r>
              <a:rPr lang="pl" b="0" i="0" u="none" strike="noStrike" cap="none" baseline="0" dirty="0">
                <a:solidFill>
                  <a:schemeClr val="lt1"/>
                </a:solidFill>
                <a:latin typeface="Arial" charset="0"/>
                <a:ea typeface="Arial" charset="0"/>
                <a:cs typeface="Arial" charset="0"/>
                <a:sym typeface="Cabin"/>
              </a:rPr>
              <a:t>Możesz stworzyć </a:t>
            </a:r>
            <a:r>
              <a:rPr lang="pl" b="0" i="0" u="none" strike="noStrike" cap="none" baseline="0" dirty="0">
                <a:solidFill>
                  <a:srgbClr val="FF7F00"/>
                </a:solidFill>
                <a:latin typeface="Arial" charset="0"/>
                <a:ea typeface="Arial" charset="0"/>
                <a:cs typeface="Arial" charset="0"/>
                <a:sym typeface="Cabin"/>
              </a:rPr>
              <a:t>pusty słownik</a:t>
            </a:r>
            <a:r>
              <a:rPr lang="pl" b="0" i="0" u="none" strike="noStrike" cap="none" baseline="0" dirty="0">
                <a:solidFill>
                  <a:schemeClr val="lt1"/>
                </a:solidFill>
                <a:latin typeface="Arial" charset="0"/>
                <a:ea typeface="Arial" charset="0"/>
                <a:cs typeface="Arial" charset="0"/>
                <a:sym typeface="Cabin"/>
              </a:rPr>
              <a:t> za pomocą pustych nawiasów klamrowych</a:t>
            </a:r>
          </a:p>
        </p:txBody>
      </p:sp>
      <p:sp>
        <p:nvSpPr>
          <p:cNvPr id="297" name="Shape 297"/>
          <p:cNvSpPr txBox="1"/>
          <p:nvPr/>
        </p:nvSpPr>
        <p:spPr>
          <a:xfrm>
            <a:off x="1994000" y="5043211"/>
            <a:ext cx="12465600" cy="3382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dirty="0">
                <a:solidFill>
                  <a:schemeClr val="lt1"/>
                </a:solidFill>
                <a:latin typeface="Courier"/>
                <a:ea typeface="Courier"/>
                <a:cs typeface="Courier"/>
                <a:sym typeface="Courier New"/>
              </a:rPr>
              <a:t>&gt;&gt;&gt; jjj = { '</a:t>
            </a:r>
            <a:r>
              <a:rPr lang="pl" sz="3000" b="0" i="0" u="none" strike="noStrike" cap="none" baseline="0" dirty="0">
                <a:solidFill>
                  <a:srgbClr val="00FF00"/>
                </a:solidFill>
                <a:latin typeface="Courier"/>
                <a:ea typeface="Courier"/>
                <a:cs typeface="Courier"/>
                <a:sym typeface="Courier New"/>
              </a:rPr>
              <a:t>chuck</a:t>
            </a:r>
            <a:r>
              <a:rPr lang="pl" sz="3000" b="0" i="0" u="none" strike="noStrike" cap="none" baseline="0" dirty="0">
                <a:solidFill>
                  <a:schemeClr val="lt1"/>
                </a:solidFill>
                <a:latin typeface="Courier"/>
                <a:ea typeface="Courier"/>
                <a:cs typeface="Courier"/>
                <a:sym typeface="Courier New"/>
              </a:rPr>
              <a:t>' : </a:t>
            </a:r>
            <a:r>
              <a:rPr lang="pl" sz="3000" b="0" i="0" u="none" strike="noStrike" cap="none" baseline="0" dirty="0">
                <a:solidFill>
                  <a:srgbClr val="FF00FF"/>
                </a:solidFill>
                <a:latin typeface="Courier"/>
                <a:ea typeface="Courier"/>
                <a:cs typeface="Courier"/>
                <a:sym typeface="Courier New"/>
              </a:rPr>
              <a:t>1</a:t>
            </a:r>
            <a:r>
              <a:rPr lang="pl" sz="3000" b="0" i="0" u="none" strike="noStrike" cap="none" baseline="0" dirty="0">
                <a:solidFill>
                  <a:schemeClr val="lt1"/>
                </a:solidFill>
                <a:latin typeface="Courier"/>
                <a:ea typeface="Courier"/>
                <a:cs typeface="Courier"/>
                <a:sym typeface="Courier New"/>
              </a:rPr>
              <a:t> , '</a:t>
            </a:r>
            <a:r>
              <a:rPr lang="pl" sz="3000" b="0" i="0" u="none" strike="noStrike" cap="none" baseline="0" dirty="0">
                <a:solidFill>
                  <a:srgbClr val="00FF00"/>
                </a:solidFill>
                <a:latin typeface="Courier"/>
                <a:ea typeface="Courier"/>
                <a:cs typeface="Courier"/>
                <a:sym typeface="Courier New"/>
              </a:rPr>
              <a:t>fred</a:t>
            </a:r>
            <a:r>
              <a:rPr lang="pl" sz="3000" b="0" i="0" u="none" strike="noStrike" cap="none" baseline="0" dirty="0">
                <a:solidFill>
                  <a:schemeClr val="lt1"/>
                </a:solidFill>
                <a:latin typeface="Courier"/>
                <a:ea typeface="Courier"/>
                <a:cs typeface="Courier"/>
                <a:sym typeface="Courier New"/>
              </a:rPr>
              <a:t>' : </a:t>
            </a:r>
            <a:r>
              <a:rPr lang="pl" sz="3000" b="0" i="0" u="none" strike="noStrike" cap="none" baseline="0" dirty="0">
                <a:solidFill>
                  <a:srgbClr val="FF00FF"/>
                </a:solidFill>
                <a:latin typeface="Courier"/>
                <a:ea typeface="Courier"/>
                <a:cs typeface="Courier"/>
                <a:sym typeface="Courier New"/>
              </a:rPr>
              <a:t>42</a:t>
            </a:r>
            <a:r>
              <a:rPr lang="pl"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00FF00"/>
                </a:solidFill>
                <a:latin typeface="Courier"/>
                <a:ea typeface="Courier"/>
                <a:cs typeface="Courier"/>
                <a:sym typeface="Courier New"/>
              </a:rPr>
              <a:t>jan</a:t>
            </a:r>
            <a:r>
              <a:rPr lang="pl"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FF00FF"/>
                </a:solidFill>
                <a:latin typeface="Courier"/>
                <a:ea typeface="Courier"/>
                <a:cs typeface="Courier"/>
                <a:sym typeface="Courier New"/>
              </a:rPr>
              <a:t>100</a:t>
            </a:r>
            <a:r>
              <a:rPr lang="pl" sz="3000" b="0" i="0" u="none" strike="noStrike" cap="none" baseline="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dirty="0">
                <a:solidFill>
                  <a:schemeClr val="lt1"/>
                </a:solidFill>
                <a:latin typeface="Courier"/>
                <a:ea typeface="Courier"/>
                <a:cs typeface="Courier"/>
                <a:sym typeface="Courier New"/>
              </a:rPr>
              <a:t>&gt;&gt;&gt; </a:t>
            </a:r>
            <a:r>
              <a:rPr lang="pl" sz="3000" b="0" i="0" u="none" strike="noStrike" cap="none" baseline="0" dirty="0">
                <a:solidFill>
                  <a:srgbClr val="FFFF00"/>
                </a:solidFill>
                <a:latin typeface="Courier"/>
                <a:ea typeface="Courier"/>
                <a:cs typeface="Courier"/>
                <a:sym typeface="Courier New"/>
              </a:rPr>
              <a:t>print(</a:t>
            </a:r>
            <a:r>
              <a:rPr lang="pl" sz="3000" b="0" i="0" u="none" strike="noStrike" cap="none" baseline="0" dirty="0">
                <a:solidFill>
                  <a:schemeClr val="lt1"/>
                </a:solidFill>
                <a:latin typeface="Courier"/>
                <a:ea typeface="Courier"/>
                <a:cs typeface="Courier"/>
                <a:sym typeface="Courier New"/>
              </a:rPr>
              <a:t>jjj</a:t>
            </a:r>
            <a:r>
              <a:rPr lang="pl" sz="3000" b="0" i="0" u="none" strike="noStrike" cap="none" baseline="0" dirty="0">
                <a:solidFill>
                  <a:srgbClr val="FFFF00"/>
                </a:solidFill>
                <a:latin typeface="Courier"/>
                <a:ea typeface="Courier"/>
                <a:cs typeface="Courier"/>
                <a:sym typeface="Courier New"/>
              </a:rPr>
              <a:t>)</a:t>
            </a:r>
            <a:endParaRPr lang="pl"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dirty="0">
                <a:solidFill>
                  <a:schemeClr val="lt1"/>
                </a:solidFill>
                <a:latin typeface="Courier"/>
                <a:ea typeface="Courier"/>
                <a:cs typeface="Courier"/>
                <a:sym typeface="Courier New"/>
              </a:rPr>
              <a:t>{'</a:t>
            </a:r>
            <a:r>
              <a:rPr lang="pl" sz="3000" b="0" i="0" u="none" strike="noStrike" cap="none" baseline="0" dirty="0">
                <a:solidFill>
                  <a:srgbClr val="00FF00"/>
                </a:solidFill>
                <a:latin typeface="Courier"/>
                <a:ea typeface="Courier"/>
                <a:cs typeface="Courier"/>
                <a:sym typeface="Courier New"/>
              </a:rPr>
              <a:t>chuck</a:t>
            </a:r>
            <a:r>
              <a:rPr lang="pl"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FF00FF"/>
                </a:solidFill>
                <a:latin typeface="Courier"/>
                <a:ea typeface="Courier"/>
                <a:cs typeface="Courier"/>
                <a:sym typeface="Courier New"/>
              </a:rPr>
              <a:t>1</a:t>
            </a:r>
            <a:r>
              <a:rPr lang="pl"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00FF00"/>
                </a:solidFill>
                <a:latin typeface="Courier"/>
                <a:ea typeface="Courier"/>
                <a:cs typeface="Courier"/>
                <a:sym typeface="Courier New"/>
              </a:rPr>
              <a:t>fred</a:t>
            </a:r>
            <a:r>
              <a:rPr lang="pl"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FF00FF"/>
                </a:solidFill>
                <a:latin typeface="Courier"/>
                <a:ea typeface="Courier"/>
                <a:cs typeface="Courier"/>
                <a:sym typeface="Courier New"/>
              </a:rPr>
              <a:t>42</a:t>
            </a:r>
            <a:r>
              <a:rPr lang="en-US" sz="3000" b="0" i="0" u="none" strike="noStrike" cap="none" baseline="0" dirty="0">
                <a:solidFill>
                  <a:srgbClr val="FF00FF"/>
                </a:solidFill>
                <a:latin typeface="Courier"/>
                <a:ea typeface="Courier"/>
                <a:cs typeface="Courier"/>
                <a:sym typeface="Courier New"/>
              </a:rPr>
              <a:t>,</a:t>
            </a:r>
            <a:r>
              <a:rPr lang="pl"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00FF00"/>
                </a:solidFill>
                <a:latin typeface="Courier"/>
                <a:ea typeface="Courier"/>
                <a:cs typeface="Courier"/>
                <a:sym typeface="Courier New"/>
              </a:rPr>
              <a:t>jan</a:t>
            </a:r>
            <a:r>
              <a:rPr lang="pl"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FF00FF"/>
                </a:solidFill>
                <a:latin typeface="Courier"/>
                <a:ea typeface="Courier"/>
                <a:cs typeface="Courier"/>
                <a:sym typeface="Courier New"/>
              </a:rPr>
              <a:t>100</a:t>
            </a:r>
            <a:r>
              <a:rPr lang="pl" sz="3000" b="0" i="0" u="none" strike="noStrike" cap="none" baseline="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dirty="0">
                <a:solidFill>
                  <a:schemeClr val="lt1"/>
                </a:solidFill>
                <a:latin typeface="Courier"/>
                <a:ea typeface="Courier"/>
                <a:cs typeface="Courier"/>
                <a:sym typeface="Courier New"/>
              </a:rPr>
              <a:t>&gt;&gt;&gt; ooo = </a:t>
            </a:r>
            <a:r>
              <a:rPr lang="pl" sz="3000" b="0" i="0" u="none" strike="noStrike" cap="none" baseline="0" dirty="0">
                <a:solidFill>
                  <a:srgbClr val="FF7F00"/>
                </a:solidFill>
                <a:latin typeface="Courier"/>
                <a:ea typeface="Courier"/>
                <a:cs typeface="Courier"/>
                <a:sym typeface="Courier New"/>
              </a:rPr>
              <a:t>{</a:t>
            </a:r>
            <a:r>
              <a:rPr lang="pl" sz="3000" b="0" i="0" u="none" strike="noStrike" cap="none" baseline="0" dirty="0">
                <a:solidFill>
                  <a:srgbClr val="0000FF"/>
                </a:solidFill>
                <a:latin typeface="Courier"/>
                <a:ea typeface="Courier"/>
                <a:cs typeface="Courier"/>
                <a:sym typeface="Courier New"/>
              </a:rPr>
              <a:t> </a:t>
            </a:r>
            <a:r>
              <a:rPr lang="pl" sz="3000" b="0" i="0" u="none" strike="noStrike" cap="none" baseline="0" dirty="0">
                <a:solidFill>
                  <a:srgbClr val="FF7F00"/>
                </a:solidFill>
                <a:latin typeface="Courier"/>
                <a:ea typeface="Courier"/>
                <a:cs typeface="Courier"/>
                <a:sym typeface="Courier New"/>
              </a:rPr>
              <a:t>}</a:t>
            </a:r>
            <a:endParaRPr lang="pl" sz="3000" i="0" u="none" strike="noStrike" cap="none" dirty="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dirty="0">
                <a:solidFill>
                  <a:schemeClr val="lt1"/>
                </a:solidFill>
                <a:latin typeface="Courier"/>
                <a:ea typeface="Courier"/>
                <a:cs typeface="Courier"/>
                <a:sym typeface="Courier New"/>
              </a:rPr>
              <a:t>&gt;&gt;&gt; </a:t>
            </a:r>
            <a:r>
              <a:rPr lang="pl" sz="3000" b="0" i="0" u="none" strike="noStrike" cap="none" baseline="0" dirty="0">
                <a:solidFill>
                  <a:srgbClr val="FFFF00"/>
                </a:solidFill>
                <a:latin typeface="Courier"/>
                <a:ea typeface="Courier"/>
                <a:cs typeface="Courier"/>
                <a:sym typeface="Courier New"/>
              </a:rPr>
              <a:t>print(</a:t>
            </a:r>
            <a:r>
              <a:rPr lang="pl" sz="3000" b="0" i="0" u="none" strike="noStrike" cap="none" baseline="0" dirty="0">
                <a:solidFill>
                  <a:schemeClr val="lt1"/>
                </a:solidFill>
                <a:latin typeface="Courier"/>
                <a:ea typeface="Courier"/>
                <a:cs typeface="Courier"/>
                <a:sym typeface="Courier New"/>
              </a:rPr>
              <a:t>ooo</a:t>
            </a:r>
            <a:r>
              <a:rPr lang="pl" sz="3000" b="0" i="0" u="none" strike="noStrike" cap="none" baseline="0" dirty="0">
                <a:solidFill>
                  <a:srgbClr val="FFFF00"/>
                </a:solidFill>
                <a:latin typeface="Courier"/>
                <a:ea typeface="Courier"/>
                <a:cs typeface="Courier"/>
                <a:sym typeface="Courier New"/>
              </a:rPr>
              <a:t>)</a:t>
            </a:r>
            <a:endParaRPr lang="pl"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dirty="0">
                <a:solidFill>
                  <a:schemeClr val="lt1"/>
                </a:solidFill>
                <a:latin typeface="Courier"/>
                <a:ea typeface="Courier"/>
                <a:cs typeface="Courier"/>
                <a:sym typeface="Courier New"/>
              </a:rPr>
              <a:t>&gt;&gt;&gt;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pl" sz="7600" b="0" i="0" u="none" strike="noStrike" cap="none" baseline="0">
                <a:solidFill>
                  <a:srgbClr val="FFD966"/>
                </a:solidFill>
                <a:latin typeface="Arial" charset="0"/>
                <a:ea typeface="Arial" charset="0"/>
                <a:cs typeface="Arial" charset="0"/>
                <a:sym typeface="Cabin"/>
              </a:rPr>
              <a:t>Najpopularniejsza nazwa użytkownika?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pl" sz="7600" b="0" i="0" u="none" strike="noStrike" cap="none" baseline="0">
                <a:solidFill>
                  <a:srgbClr val="FFD966"/>
                </a:solidFill>
                <a:latin typeface="Arial" charset="0"/>
                <a:ea typeface="Arial" charset="0"/>
                <a:cs typeface="Arial" charset="0"/>
                <a:sym typeface="Cabin"/>
              </a:rPr>
              <a:t>Najpopularniejsza nazwa użytkownika?</a:t>
            </a:r>
          </a:p>
        </p:txBody>
      </p:sp>
      <p:sp>
        <p:nvSpPr>
          <p:cNvPr id="332" name="Shape 332"/>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csev</a:t>
            </a:r>
          </a:p>
        </p:txBody>
      </p:sp>
      <p:sp>
        <p:nvSpPr>
          <p:cNvPr id="333" name="Shape 333"/>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zhen</a:t>
            </a:r>
          </a:p>
        </p:txBody>
      </p:sp>
      <p:sp>
        <p:nvSpPr>
          <p:cNvPr id="335" name="Shape 335"/>
          <p:cNvSpPr txBox="1"/>
          <p:nvPr/>
        </p:nvSpPr>
        <p:spPr>
          <a:xfrm>
            <a:off x="1236075"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marquard</a:t>
            </a:r>
          </a:p>
        </p:txBody>
      </p:sp>
      <p:sp>
        <p:nvSpPr>
          <p:cNvPr id="336" name="Shape 336"/>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zhen</a:t>
            </a:r>
          </a:p>
        </p:txBody>
      </p:sp>
      <p:sp>
        <p:nvSpPr>
          <p:cNvPr id="337" name="Shape 337"/>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cwen</a:t>
            </a:r>
          </a:p>
        </p:txBody>
      </p:sp>
      <p:sp>
        <p:nvSpPr>
          <p:cNvPr id="338" name="Shape 338"/>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csev</a:t>
            </a:r>
          </a:p>
        </p:txBody>
      </p:sp>
      <p:sp>
        <p:nvSpPr>
          <p:cNvPr id="339" name="Shape 339"/>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6000" b="0" i="0" u="none" strike="noStrike" cap="none" baseline="0" dirty="0">
                <a:solidFill>
                  <a:srgbClr val="FF00FF"/>
                </a:solidFill>
                <a:latin typeface="Arial" charset="0"/>
                <a:ea typeface="Arial" charset="0"/>
                <a:cs typeface="Arial" charset="0"/>
                <a:sym typeface="Cabin"/>
              </a:rPr>
              <a:t>marquard</a:t>
            </a:r>
          </a:p>
        </p:txBody>
      </p:sp>
      <p:sp>
        <p:nvSpPr>
          <p:cNvPr id="340" name="Shape 340"/>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zhen</a:t>
            </a:r>
          </a:p>
        </p:txBody>
      </p:sp>
      <p:sp>
        <p:nvSpPr>
          <p:cNvPr id="341" name="Shape 341"/>
          <p:cNvSpPr txBox="1"/>
          <p:nvPr/>
        </p:nvSpPr>
        <p:spPr>
          <a:xfrm>
            <a:off x="5856545"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marquard</a:t>
            </a:r>
          </a:p>
        </p:txBody>
      </p:sp>
      <p:sp>
        <p:nvSpPr>
          <p:cNvPr id="342" name="Shape 342"/>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csev</a:t>
            </a:r>
          </a:p>
        </p:txBody>
      </p:sp>
      <p:sp>
        <p:nvSpPr>
          <p:cNvPr id="343" name="Shape 343"/>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cwen</a:t>
            </a:r>
          </a:p>
        </p:txBody>
      </p:sp>
      <p:sp>
        <p:nvSpPr>
          <p:cNvPr id="344" name="Shape 344"/>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zhen</a:t>
            </a:r>
          </a:p>
        </p:txBody>
      </p:sp>
      <p:sp>
        <p:nvSpPr>
          <p:cNvPr id="16" name="Shape 352">
            <a:extLst>
              <a:ext uri="{FF2B5EF4-FFF2-40B4-BE49-F238E27FC236}">
                <a16:creationId xmlns:a16="http://schemas.microsoft.com/office/drawing/2014/main" id="{FD927E1B-1E28-456F-9BF3-B828980D1D37}"/>
              </a:ext>
            </a:extLst>
          </p:cNvPr>
          <p:cNvSpPr txBox="1"/>
          <p:nvPr/>
        </p:nvSpPr>
        <p:spPr>
          <a:xfrm>
            <a:off x="1273048"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zhen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pl" sz="7600" b="0" i="0" u="none" strike="noStrike" cap="none" baseline="0">
                <a:solidFill>
                  <a:srgbClr val="FFD966"/>
                </a:solidFill>
                <a:latin typeface="Arial" charset="0"/>
                <a:ea typeface="Arial" charset="0"/>
                <a:cs typeface="Arial" charset="0"/>
                <a:sym typeface="Cabin"/>
              </a:rPr>
              <a:t>Najpopularniejsza nazwa użytkownika?</a:t>
            </a:r>
          </a:p>
        </p:txBody>
      </p:sp>
      <p:sp>
        <p:nvSpPr>
          <p:cNvPr id="350" name="Shape 350"/>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csev</a:t>
            </a:r>
          </a:p>
        </p:txBody>
      </p:sp>
      <p:sp>
        <p:nvSpPr>
          <p:cNvPr id="351" name="Shape 351"/>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zhen</a:t>
            </a:r>
          </a:p>
        </p:txBody>
      </p:sp>
      <p:sp>
        <p:nvSpPr>
          <p:cNvPr id="352" name="Shape 352"/>
          <p:cNvSpPr txBox="1"/>
          <p:nvPr/>
        </p:nvSpPr>
        <p:spPr>
          <a:xfrm>
            <a:off x="1273048"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zhen</a:t>
            </a:r>
          </a:p>
        </p:txBody>
      </p:sp>
      <p:sp>
        <p:nvSpPr>
          <p:cNvPr id="353" name="Shape 353"/>
          <p:cNvSpPr txBox="1"/>
          <p:nvPr/>
        </p:nvSpPr>
        <p:spPr>
          <a:xfrm>
            <a:off x="1237272"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marquard</a:t>
            </a:r>
          </a:p>
        </p:txBody>
      </p:sp>
      <p:sp>
        <p:nvSpPr>
          <p:cNvPr id="354" name="Shape 354"/>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zhen</a:t>
            </a:r>
          </a:p>
        </p:txBody>
      </p:sp>
      <p:sp>
        <p:nvSpPr>
          <p:cNvPr id="355" name="Shape 355"/>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cwen</a:t>
            </a:r>
          </a:p>
        </p:txBody>
      </p:sp>
      <p:sp>
        <p:nvSpPr>
          <p:cNvPr id="356" name="Shape 356"/>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csev</a:t>
            </a:r>
          </a:p>
        </p:txBody>
      </p:sp>
      <p:sp>
        <p:nvSpPr>
          <p:cNvPr id="358" name="Shape 358"/>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zhen</a:t>
            </a:r>
          </a:p>
        </p:txBody>
      </p:sp>
      <p:sp>
        <p:nvSpPr>
          <p:cNvPr id="359" name="Shape 359"/>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marquard</a:t>
            </a:r>
          </a:p>
        </p:txBody>
      </p:sp>
      <p:sp>
        <p:nvSpPr>
          <p:cNvPr id="360" name="Shape 360"/>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csev</a:t>
            </a:r>
          </a:p>
        </p:txBody>
      </p:sp>
      <p:sp>
        <p:nvSpPr>
          <p:cNvPr id="361" name="Shape 361"/>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cwen</a:t>
            </a:r>
          </a:p>
        </p:txBody>
      </p:sp>
      <p:sp>
        <p:nvSpPr>
          <p:cNvPr id="362" name="Shape 362"/>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zhen</a:t>
            </a:r>
          </a:p>
        </p:txBody>
      </p:sp>
      <p:pic>
        <p:nvPicPr>
          <p:cNvPr id="363" name="Shape 363"/>
          <p:cNvPicPr preferRelativeResize="0"/>
          <p:nvPr/>
        </p:nvPicPr>
        <p:blipFill rotWithShape="1">
          <a:blip r:embed="rId3">
            <a:alphaModFix/>
          </a:blip>
          <a:srcRect/>
          <a:stretch/>
        </p:blipFill>
        <p:spPr>
          <a:xfrm>
            <a:off x="5626050" y="3865012"/>
            <a:ext cx="4761000" cy="3352799"/>
          </a:xfrm>
          <a:prstGeom prst="rect">
            <a:avLst/>
          </a:prstGeom>
          <a:noFill/>
          <a:ln>
            <a:noFill/>
          </a:ln>
        </p:spPr>
      </p:pic>
      <p:sp>
        <p:nvSpPr>
          <p:cNvPr id="17" name="Shape 339">
            <a:extLst>
              <a:ext uri="{FF2B5EF4-FFF2-40B4-BE49-F238E27FC236}">
                <a16:creationId xmlns:a16="http://schemas.microsoft.com/office/drawing/2014/main" id="{E1EA4CD8-E219-444D-8EAB-C2105567F184}"/>
              </a:ext>
            </a:extLst>
          </p:cNvPr>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6000" b="0" i="0" u="none" strike="noStrike" cap="none" baseline="0" dirty="0">
                <a:solidFill>
                  <a:srgbClr val="FF00FF"/>
                </a:solidFill>
                <a:latin typeface="Arial" charset="0"/>
                <a:ea typeface="Arial" charset="0"/>
                <a:cs typeface="Arial" charset="0"/>
                <a:sym typeface="Cabin"/>
              </a:rPr>
              <a:t>marquard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pl" sz="7200" b="0" i="0" u="none" strike="noStrike" cap="none" baseline="0">
                <a:solidFill>
                  <a:srgbClr val="FFD966"/>
                </a:solidFill>
                <a:latin typeface="Arial" charset="0"/>
                <a:ea typeface="Arial" charset="0"/>
                <a:cs typeface="Arial" charset="0"/>
                <a:sym typeface="Cabin"/>
              </a:rPr>
              <a:t>Wiele liczników w słowniku</a:t>
            </a:r>
          </a:p>
        </p:txBody>
      </p:sp>
      <p:sp>
        <p:nvSpPr>
          <p:cNvPr id="369" name="Shape 369"/>
          <p:cNvSpPr txBox="1">
            <a:spLocks noGrp="1"/>
          </p:cNvSpPr>
          <p:nvPr>
            <p:ph type="body" idx="1"/>
          </p:nvPr>
        </p:nvSpPr>
        <p:spPr>
          <a:xfrm>
            <a:off x="1155700" y="2603500"/>
            <a:ext cx="8916988" cy="1997075"/>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pl" sz="3600" b="0" i="0" u="none" strike="noStrike" cap="none" baseline="0" dirty="0">
                <a:solidFill>
                  <a:schemeClr val="lt1"/>
                </a:solidFill>
                <a:latin typeface="Arial" charset="0"/>
                <a:ea typeface="Arial" charset="0"/>
                <a:cs typeface="Arial" charset="0"/>
                <a:sym typeface="Cabin"/>
              </a:rPr>
              <a:t>Typowym zastosowaniem słowników jest </a:t>
            </a:r>
            <a:r>
              <a:rPr lang="pl" sz="3600" b="0" i="0" u="none" strike="noStrike" cap="none" baseline="0" dirty="0">
                <a:solidFill>
                  <a:srgbClr val="FFFF00"/>
                </a:solidFill>
                <a:latin typeface="Arial" charset="0"/>
                <a:ea typeface="Arial" charset="0"/>
                <a:cs typeface="Arial" charset="0"/>
                <a:sym typeface="Cabin"/>
              </a:rPr>
              <a:t>zliczanie</a:t>
            </a:r>
            <a:r>
              <a:rPr lang="pl" sz="3600" b="0" i="0" u="none" strike="noStrike" cap="none" baseline="0" dirty="0">
                <a:solidFill>
                  <a:schemeClr val="bg1"/>
                </a:solidFill>
                <a:latin typeface="Arial" charset="0"/>
                <a:ea typeface="Arial" charset="0"/>
                <a:cs typeface="Arial" charset="0"/>
                <a:sym typeface="Cabin"/>
              </a:rPr>
              <a:t>,</a:t>
            </a:r>
            <a:r>
              <a:rPr lang="pl" sz="3600" b="0" i="0" u="none" strike="noStrike" cap="none" baseline="0" dirty="0">
                <a:solidFill>
                  <a:schemeClr val="lt1"/>
                </a:solidFill>
                <a:latin typeface="Arial" charset="0"/>
                <a:ea typeface="Arial" charset="0"/>
                <a:cs typeface="Arial" charset="0"/>
                <a:sym typeface="Cabin"/>
              </a:rPr>
              <a:t> jak często </a:t>
            </a:r>
            <a:r>
              <a:rPr lang="pl" sz="3600" b="0" i="0" u="none" strike="noStrike" cap="none" baseline="0" dirty="0">
                <a:solidFill>
                  <a:schemeClr val="lt1"/>
                </a:solidFill>
                <a:latin typeface="Arial"/>
                <a:ea typeface="Arial"/>
                <a:cs typeface="Arial"/>
                <a:sym typeface="Arial"/>
              </a:rPr>
              <a:t>“</a:t>
            </a:r>
            <a:r>
              <a:rPr lang="pl" sz="3600" b="0" i="0" u="none" strike="noStrike" cap="none" baseline="0" dirty="0">
                <a:solidFill>
                  <a:schemeClr val="lt1"/>
                </a:solidFill>
                <a:latin typeface="Arial" charset="0"/>
                <a:ea typeface="Arial" charset="0"/>
                <a:cs typeface="Arial" charset="0"/>
                <a:sym typeface="Cabin"/>
              </a:rPr>
              <a:t>widzimy</a:t>
            </a:r>
            <a:r>
              <a:rPr lang="pl" sz="3600" b="0" i="0" u="none" strike="noStrike" cap="none" baseline="0" dirty="0">
                <a:solidFill>
                  <a:schemeClr val="lt1"/>
                </a:solidFill>
                <a:latin typeface="Arial"/>
                <a:ea typeface="Arial"/>
                <a:cs typeface="Arial"/>
                <a:sym typeface="Arial"/>
              </a:rPr>
              <a:t>”</a:t>
            </a:r>
            <a:r>
              <a:rPr lang="pl" sz="3600" b="0" i="0" u="none" strike="noStrike" cap="none" baseline="0" dirty="0">
                <a:solidFill>
                  <a:schemeClr val="lt1"/>
                </a:solidFill>
                <a:latin typeface="Arial" charset="0"/>
                <a:ea typeface="Arial" charset="0"/>
                <a:cs typeface="Arial" charset="0"/>
                <a:sym typeface="Cabin"/>
              </a:rPr>
              <a:t> jakąś wartość</a:t>
            </a:r>
          </a:p>
        </p:txBody>
      </p:sp>
      <p:pic>
        <p:nvPicPr>
          <p:cNvPr id="370" name="Shape 370"/>
          <p:cNvPicPr preferRelativeResize="0"/>
          <p:nvPr/>
        </p:nvPicPr>
        <p:blipFill rotWithShape="1">
          <a:blip r:embed="rId3">
            <a:alphaModFix/>
          </a:blip>
          <a:srcRect/>
          <a:stretch/>
        </p:blipFill>
        <p:spPr>
          <a:xfrm>
            <a:off x="10287000" y="3611562"/>
            <a:ext cx="4760912" cy="3352799"/>
          </a:xfrm>
          <a:prstGeom prst="rect">
            <a:avLst/>
          </a:prstGeom>
          <a:noFill/>
          <a:ln>
            <a:noFill/>
          </a:ln>
        </p:spPr>
      </p:pic>
      <p:sp>
        <p:nvSpPr>
          <p:cNvPr id="371" name="Shape 371"/>
          <p:cNvSpPr txBox="1"/>
          <p:nvPr/>
        </p:nvSpPr>
        <p:spPr>
          <a:xfrm>
            <a:off x="10287000" y="2781300"/>
            <a:ext cx="139223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pl" sz="3600" b="0" i="0" u="none" strike="noStrike" cap="none" baseline="0" dirty="0">
                <a:solidFill>
                  <a:srgbClr val="FF7F00"/>
                </a:solidFill>
                <a:latin typeface="Arial" charset="0"/>
                <a:ea typeface="Arial" charset="0"/>
                <a:cs typeface="Arial" charset="0"/>
                <a:sym typeface="Cabin"/>
              </a:rPr>
              <a:t>Klucz</a:t>
            </a:r>
          </a:p>
        </p:txBody>
      </p:sp>
      <p:sp>
        <p:nvSpPr>
          <p:cNvPr id="372" name="Shape 372"/>
          <p:cNvSpPr txBox="1"/>
          <p:nvPr/>
        </p:nvSpPr>
        <p:spPr>
          <a:xfrm>
            <a:off x="12971233" y="2781300"/>
            <a:ext cx="207667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3600" b="0" i="0" u="none" strike="noStrike" cap="none" baseline="0" dirty="0">
                <a:solidFill>
                  <a:srgbClr val="FF00FF"/>
                </a:solidFill>
                <a:latin typeface="Arial" charset="0"/>
                <a:ea typeface="Arial" charset="0"/>
                <a:cs typeface="Arial" charset="0"/>
                <a:sym typeface="Cabin"/>
              </a:rPr>
              <a:t>Wartość</a:t>
            </a:r>
          </a:p>
        </p:txBody>
      </p:sp>
      <p:sp>
        <p:nvSpPr>
          <p:cNvPr id="373" name="Shape 373"/>
          <p:cNvSpPr txBox="1"/>
          <p:nvPr/>
        </p:nvSpPr>
        <p:spPr>
          <a:xfrm>
            <a:off x="1803400" y="4165600"/>
            <a:ext cx="78255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&gt;&gt;&gt; </a:t>
            </a:r>
            <a:r>
              <a:rPr lang="pl" sz="3000" b="0" i="0" u="none" strike="noStrike" cap="none" baseline="0">
                <a:solidFill>
                  <a:srgbClr val="00FF00"/>
                </a:solidFill>
                <a:latin typeface="Courier"/>
                <a:ea typeface="Courier"/>
                <a:cs typeface="Courier"/>
                <a:sym typeface="Courier New"/>
              </a:rPr>
              <a:t>ccc</a:t>
            </a:r>
            <a:r>
              <a:rPr lang="pl" sz="3000" b="0" i="0" u="none" strike="noStrike" cap="none" baseline="0">
                <a:solidFill>
                  <a:schemeClr val="lt1"/>
                </a:solidFill>
                <a:latin typeface="Courier"/>
                <a:ea typeface="Courier"/>
                <a:cs typeface="Courier"/>
                <a:sym typeface="Courier New"/>
              </a:rPr>
              <a:t> = </a:t>
            </a:r>
            <a:r>
              <a:rPr lang="pl" sz="3000" b="0" i="0" u="none" strike="noStrike" cap="none" baseline="0">
                <a:solidFill>
                  <a:srgbClr val="FF00FF"/>
                </a:solidFill>
                <a:latin typeface="Courier"/>
                <a:ea typeface="Courier"/>
                <a:cs typeface="Courier"/>
                <a:sym typeface="Courier New"/>
              </a:rPr>
              <a:t>dict</a:t>
            </a:r>
            <a:r>
              <a:rPr lang="pl" sz="3000" b="0" i="0" u="none" strike="noStrike" cap="none" baseline="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&gt;&gt;&gt; </a:t>
            </a:r>
            <a:r>
              <a:rPr lang="pl" sz="3000" b="0" i="0" u="none" strike="noStrike" cap="none" baseline="0">
                <a:solidFill>
                  <a:srgbClr val="00FF00"/>
                </a:solidFill>
                <a:latin typeface="Courier"/>
                <a:ea typeface="Courier"/>
                <a:cs typeface="Courier"/>
                <a:sym typeface="Courier New"/>
              </a:rPr>
              <a:t>ccc</a:t>
            </a:r>
            <a:r>
              <a:rPr lang="pl" sz="3000" b="0" i="0" u="none" strike="noStrike" cap="none" baseline="0">
                <a:solidFill>
                  <a:schemeClr val="lt1"/>
                </a:solidFill>
                <a:latin typeface="Courier"/>
                <a:ea typeface="Courier"/>
                <a:cs typeface="Courier"/>
                <a:sym typeface="Courier New"/>
              </a:rPr>
              <a:t>['</a:t>
            </a:r>
            <a:r>
              <a:rPr lang="pl" sz="3000" b="0" i="0" u="none" strike="noStrike" cap="none" baseline="0">
                <a:solidFill>
                  <a:srgbClr val="FF7F00"/>
                </a:solidFill>
                <a:latin typeface="Courier"/>
                <a:ea typeface="Courier"/>
                <a:cs typeface="Courier"/>
                <a:sym typeface="Courier New"/>
              </a:rPr>
              <a:t>csev</a:t>
            </a:r>
            <a:r>
              <a:rPr lang="pl" sz="3000" b="0" i="0" u="none" strike="noStrike" cap="none" baseline="0">
                <a:solidFill>
                  <a:schemeClr val="lt1"/>
                </a:solidFill>
                <a:latin typeface="Courier"/>
                <a:ea typeface="Courier"/>
                <a:cs typeface="Courier"/>
                <a:sym typeface="Courier New"/>
              </a:rPr>
              <a:t>'] = </a:t>
            </a:r>
            <a:r>
              <a:rPr lang="pl" sz="3000" b="0" i="0" u="none" strike="noStrike" cap="none" baseline="0">
                <a:solidFill>
                  <a:srgbClr val="FF00FF"/>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&gt;&gt;&gt; </a:t>
            </a:r>
            <a:r>
              <a:rPr lang="pl" sz="3000" b="0" i="0" u="none" strike="noStrike" cap="none" baseline="0">
                <a:solidFill>
                  <a:srgbClr val="00FF00"/>
                </a:solidFill>
                <a:latin typeface="Courier"/>
                <a:ea typeface="Courier"/>
                <a:cs typeface="Courier"/>
                <a:sym typeface="Courier New"/>
              </a:rPr>
              <a:t>ccc</a:t>
            </a:r>
            <a:r>
              <a:rPr lang="pl" sz="3000" b="0" i="0" u="none" strike="noStrike" cap="none" baseline="0">
                <a:solidFill>
                  <a:schemeClr val="lt1"/>
                </a:solidFill>
                <a:latin typeface="Courier"/>
                <a:ea typeface="Courier"/>
                <a:cs typeface="Courier"/>
                <a:sym typeface="Courier New"/>
              </a:rPr>
              <a:t>['</a:t>
            </a:r>
            <a:r>
              <a:rPr lang="pl" sz="3000" b="0" i="0" u="none" strike="noStrike" cap="none" baseline="0">
                <a:solidFill>
                  <a:srgbClr val="FF7F00"/>
                </a:solidFill>
                <a:latin typeface="Courier"/>
                <a:ea typeface="Courier"/>
                <a:cs typeface="Courier"/>
                <a:sym typeface="Courier New"/>
              </a:rPr>
              <a:t>cwen</a:t>
            </a:r>
            <a:r>
              <a:rPr lang="pl" sz="3000" b="0" i="0" u="none" strike="noStrike" cap="none" baseline="0">
                <a:solidFill>
                  <a:schemeClr val="lt1"/>
                </a:solidFill>
                <a:latin typeface="Courier"/>
                <a:ea typeface="Courier"/>
                <a:cs typeface="Courier"/>
                <a:sym typeface="Courier New"/>
              </a:rPr>
              <a:t>'] = </a:t>
            </a:r>
            <a:r>
              <a:rPr lang="pl" sz="3000" b="0" i="0" u="none" strike="noStrike" cap="none" baseline="0">
                <a:solidFill>
                  <a:srgbClr val="FF00FF"/>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&gt;&gt;&gt; </a:t>
            </a:r>
            <a:r>
              <a:rPr lang="pl" sz="3000" b="0" i="0" u="none" strike="noStrike" cap="none" baseline="0">
                <a:solidFill>
                  <a:srgbClr val="FFFF00"/>
                </a:solidFill>
                <a:latin typeface="Courier"/>
                <a:ea typeface="Courier"/>
                <a:cs typeface="Courier"/>
                <a:sym typeface="Courier New"/>
              </a:rPr>
              <a:t>print(</a:t>
            </a:r>
            <a:r>
              <a:rPr lang="pl" sz="3000" b="0" i="0" u="none" strike="noStrike" cap="none" baseline="0">
                <a:solidFill>
                  <a:srgbClr val="00FF00"/>
                </a:solidFill>
                <a:latin typeface="Courier"/>
                <a:ea typeface="Courier"/>
                <a:cs typeface="Courier"/>
                <a:sym typeface="Courier New"/>
              </a:rPr>
              <a:t>ccc</a:t>
            </a:r>
            <a:r>
              <a:rPr lang="pl" sz="3000" b="0" i="0" u="none" strike="noStrike" cap="none" baseline="0">
                <a:solidFill>
                  <a:srgbClr val="FFFF00"/>
                </a:solidFill>
                <a:latin typeface="Courier"/>
                <a:ea typeface="Courier"/>
                <a:cs typeface="Courier"/>
                <a:sym typeface="Courier New"/>
              </a:rPr>
              <a:t>)</a:t>
            </a:r>
            <a:endParaRPr lang="pl"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a:t>
            </a:r>
            <a:r>
              <a:rPr lang="pl" sz="3000" b="0" i="0" u="none" strike="noStrike" cap="none" baseline="0">
                <a:solidFill>
                  <a:srgbClr val="FF7F00"/>
                </a:solidFill>
                <a:latin typeface="Courier"/>
                <a:ea typeface="Courier"/>
                <a:cs typeface="Courier"/>
                <a:sym typeface="Courier New"/>
              </a:rPr>
              <a:t>csev</a:t>
            </a:r>
            <a:r>
              <a:rPr lang="pl" sz="3000" b="0" i="0" u="none" strike="noStrike" cap="none" baseline="0">
                <a:solidFill>
                  <a:schemeClr val="lt1"/>
                </a:solidFill>
                <a:latin typeface="Courier"/>
                <a:ea typeface="Courier"/>
                <a:cs typeface="Courier"/>
                <a:sym typeface="Courier New"/>
              </a:rPr>
              <a:t>': </a:t>
            </a:r>
            <a:r>
              <a:rPr lang="pl" sz="3000" b="0" i="0" u="none" strike="noStrike" cap="none" baseline="0">
                <a:solidFill>
                  <a:srgbClr val="FF00FF"/>
                </a:solidFill>
                <a:latin typeface="Courier"/>
                <a:ea typeface="Courier"/>
                <a:cs typeface="Courier"/>
                <a:sym typeface="Courier New"/>
              </a:rPr>
              <a:t>1</a:t>
            </a:r>
            <a:r>
              <a:rPr lang="pl" sz="3000" b="0" i="0" u="none" strike="noStrike" cap="none" baseline="0">
                <a:solidFill>
                  <a:schemeClr val="lt1"/>
                </a:solidFill>
                <a:latin typeface="Courier"/>
                <a:ea typeface="Courier"/>
                <a:cs typeface="Courier"/>
                <a:sym typeface="Courier New"/>
              </a:rPr>
              <a:t>, '</a:t>
            </a:r>
            <a:r>
              <a:rPr lang="pl" sz="3000" b="0" i="0" u="none" strike="noStrike" cap="none" baseline="0">
                <a:solidFill>
                  <a:srgbClr val="FF7F00"/>
                </a:solidFill>
                <a:latin typeface="Courier"/>
                <a:ea typeface="Courier"/>
                <a:cs typeface="Courier"/>
                <a:sym typeface="Courier New"/>
              </a:rPr>
              <a:t>cwen</a:t>
            </a:r>
            <a:r>
              <a:rPr lang="pl" sz="3000" b="0" i="0" u="none" strike="noStrike" cap="none" baseline="0">
                <a:solidFill>
                  <a:schemeClr val="lt1"/>
                </a:solidFill>
                <a:latin typeface="Courier"/>
                <a:ea typeface="Courier"/>
                <a:cs typeface="Courier"/>
                <a:sym typeface="Courier New"/>
              </a:rPr>
              <a:t>': </a:t>
            </a:r>
            <a:r>
              <a:rPr lang="pl" sz="3000" b="0" i="0" u="none" strike="noStrike" cap="none" baseline="0">
                <a:solidFill>
                  <a:srgbClr val="FF00FF"/>
                </a:solidFill>
                <a:latin typeface="Courier"/>
                <a:ea typeface="Courier"/>
                <a:cs typeface="Courier"/>
                <a:sym typeface="Courier New"/>
              </a:rPr>
              <a:t>1</a:t>
            </a:r>
            <a:r>
              <a:rPr lang="pl" sz="3000" b="0" i="0" u="none" strike="noStrike" cap="none" baseline="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&gt;&gt;&gt; </a:t>
            </a:r>
            <a:r>
              <a:rPr lang="pl" sz="3000" b="0" i="0" u="none" strike="noStrike" cap="none" baseline="0">
                <a:solidFill>
                  <a:srgbClr val="00FF00"/>
                </a:solidFill>
                <a:latin typeface="Courier"/>
                <a:ea typeface="Courier"/>
                <a:cs typeface="Courier"/>
                <a:sym typeface="Courier New"/>
              </a:rPr>
              <a:t>ccc</a:t>
            </a:r>
            <a:r>
              <a:rPr lang="pl" sz="3000" b="0" i="0" u="none" strike="noStrike" cap="none" baseline="0">
                <a:solidFill>
                  <a:schemeClr val="lt1"/>
                </a:solidFill>
                <a:latin typeface="Courier"/>
                <a:ea typeface="Courier"/>
                <a:cs typeface="Courier"/>
                <a:sym typeface="Courier New"/>
              </a:rPr>
              <a:t>['</a:t>
            </a:r>
            <a:r>
              <a:rPr lang="pl" sz="3000" b="0" i="0" u="none" strike="noStrike" cap="none" baseline="0">
                <a:solidFill>
                  <a:srgbClr val="FF7F00"/>
                </a:solidFill>
                <a:latin typeface="Courier"/>
                <a:ea typeface="Courier"/>
                <a:cs typeface="Courier"/>
                <a:sym typeface="Courier New"/>
              </a:rPr>
              <a:t>cwen</a:t>
            </a:r>
            <a:r>
              <a:rPr lang="pl" sz="3000" b="0" i="0" u="none" strike="noStrike" cap="none" baseline="0">
                <a:solidFill>
                  <a:schemeClr val="lt1"/>
                </a:solidFill>
                <a:latin typeface="Courier"/>
                <a:ea typeface="Courier"/>
                <a:cs typeface="Courier"/>
                <a:sym typeface="Courier New"/>
              </a:rPr>
              <a:t>'] = </a:t>
            </a:r>
            <a:r>
              <a:rPr lang="pl" sz="3000" b="0" i="0" u="none" strike="noStrike" cap="none" baseline="0">
                <a:solidFill>
                  <a:srgbClr val="00FF00"/>
                </a:solidFill>
                <a:latin typeface="Courier"/>
                <a:ea typeface="Courier"/>
                <a:cs typeface="Courier"/>
                <a:sym typeface="Courier New"/>
              </a:rPr>
              <a:t>ccc</a:t>
            </a:r>
            <a:r>
              <a:rPr lang="pl" sz="3000" b="0" i="0" u="none" strike="noStrike" cap="none" baseline="0">
                <a:solidFill>
                  <a:schemeClr val="lt1"/>
                </a:solidFill>
                <a:latin typeface="Courier"/>
                <a:ea typeface="Courier"/>
                <a:cs typeface="Courier"/>
                <a:sym typeface="Courier New"/>
              </a:rPr>
              <a:t>['</a:t>
            </a:r>
            <a:r>
              <a:rPr lang="pl" sz="3000" b="0" i="0" u="none" strike="noStrike" cap="none" baseline="0">
                <a:solidFill>
                  <a:srgbClr val="FF7F00"/>
                </a:solidFill>
                <a:latin typeface="Courier"/>
                <a:ea typeface="Courier"/>
                <a:cs typeface="Courier"/>
                <a:sym typeface="Courier New"/>
              </a:rPr>
              <a:t>cwen</a:t>
            </a:r>
            <a:r>
              <a:rPr lang="pl" sz="3000" b="0" i="0" u="none" strike="noStrike" cap="none" baseline="0">
                <a:solidFill>
                  <a:schemeClr val="lt1"/>
                </a:solidFill>
                <a:latin typeface="Courier"/>
                <a:ea typeface="Courier"/>
                <a:cs typeface="Courier"/>
                <a:sym typeface="Courier New"/>
              </a:rPr>
              <a:t>'] + </a:t>
            </a:r>
            <a:r>
              <a:rPr lang="pl" sz="3000" b="0" i="0" u="none" strike="noStrike" cap="none" baseline="0">
                <a:solidFill>
                  <a:srgbClr val="FF00FF"/>
                </a:solidFill>
                <a:latin typeface="Courier"/>
                <a:ea typeface="Courier"/>
                <a:cs typeface="Courier"/>
                <a:sym typeface="Courier New"/>
              </a:rPr>
              <a:t>1</a:t>
            </a:r>
          </a:p>
          <a:p>
            <a:pPr lvl="0" algn="l" rtl="0">
              <a:buClr>
                <a:schemeClr val="lt1"/>
              </a:buClr>
              <a:buSzPct val="25000"/>
            </a:pPr>
            <a:r>
              <a:rPr lang="pl" sz="3000" b="0" i="0" u="none" strike="noStrike" cap="none" baseline="0">
                <a:solidFill>
                  <a:schemeClr val="lt1"/>
                </a:solidFill>
                <a:latin typeface="Courier"/>
                <a:ea typeface="Courier"/>
                <a:cs typeface="Courier"/>
                <a:sym typeface="Courier New"/>
              </a:rPr>
              <a:t>&gt;&gt;&gt; </a:t>
            </a:r>
            <a:r>
              <a:rPr lang="pl" sz="3000" b="0" i="0" u="none" strike="noStrike" cap="none" baseline="0">
                <a:solidFill>
                  <a:srgbClr val="FFFF00"/>
                </a:solidFill>
                <a:latin typeface="Courier"/>
                <a:ea typeface="Courier"/>
                <a:cs typeface="Courier"/>
                <a:sym typeface="Courier New"/>
              </a:rPr>
              <a:t>print(</a:t>
            </a:r>
            <a:r>
              <a:rPr lang="pl" sz="3000" b="0" i="0" u="none" strike="noStrike" cap="none" baseline="0">
                <a:solidFill>
                  <a:schemeClr val="lt1"/>
                </a:solidFill>
                <a:latin typeface="Courier"/>
                <a:ea typeface="Courier"/>
                <a:cs typeface="Courier"/>
                <a:sym typeface="Courier New"/>
              </a:rPr>
              <a:t>ccc</a:t>
            </a:r>
            <a:r>
              <a:rPr lang="pl" sz="3000" b="0" i="0" u="none" baseline="0">
                <a:solidFill>
                  <a:srgbClr val="FFFF00"/>
                </a:solidFill>
                <a:latin typeface="Courier"/>
                <a:ea typeface="Courier"/>
                <a:cs typeface="Courier"/>
                <a:sym typeface="Courier New"/>
              </a:rPr>
              <a:t>)</a:t>
            </a:r>
            <a:endParaRPr lang="pl"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a:t>
            </a:r>
            <a:r>
              <a:rPr lang="pl" sz="3000" b="0" i="0" u="none" strike="noStrike" cap="none" baseline="0">
                <a:solidFill>
                  <a:srgbClr val="FF7F00"/>
                </a:solidFill>
                <a:latin typeface="Courier"/>
                <a:ea typeface="Courier"/>
                <a:cs typeface="Courier"/>
                <a:sym typeface="Courier New"/>
              </a:rPr>
              <a:t>csev</a:t>
            </a:r>
            <a:r>
              <a:rPr lang="pl" sz="3000" b="0" i="0" u="none" strike="noStrike" cap="none" baseline="0">
                <a:solidFill>
                  <a:schemeClr val="lt1"/>
                </a:solidFill>
                <a:latin typeface="Courier"/>
                <a:ea typeface="Courier"/>
                <a:cs typeface="Courier"/>
                <a:sym typeface="Courier New"/>
              </a:rPr>
              <a:t>': </a:t>
            </a:r>
            <a:r>
              <a:rPr lang="pl" sz="3000" b="0" i="0" u="none" strike="noStrike" cap="none" baseline="0">
                <a:solidFill>
                  <a:srgbClr val="FF00FF"/>
                </a:solidFill>
                <a:latin typeface="Courier"/>
                <a:ea typeface="Courier"/>
                <a:cs typeface="Courier"/>
                <a:sym typeface="Courier New"/>
              </a:rPr>
              <a:t>1</a:t>
            </a:r>
            <a:r>
              <a:rPr lang="pl" sz="3000" b="0" i="0" u="none" strike="noStrike" cap="none" baseline="0">
                <a:solidFill>
                  <a:schemeClr val="lt1"/>
                </a:solidFill>
                <a:latin typeface="Courier"/>
                <a:ea typeface="Courier"/>
                <a:cs typeface="Courier"/>
                <a:sym typeface="Courier New"/>
              </a:rPr>
              <a:t>, '</a:t>
            </a:r>
            <a:r>
              <a:rPr lang="pl" sz="3000" b="0" i="0" u="none" strike="noStrike" cap="none" baseline="0">
                <a:solidFill>
                  <a:srgbClr val="FF7F00"/>
                </a:solidFill>
                <a:latin typeface="Courier"/>
                <a:ea typeface="Courier"/>
                <a:cs typeface="Courier"/>
                <a:sym typeface="Courier New"/>
              </a:rPr>
              <a:t>cwen</a:t>
            </a:r>
            <a:r>
              <a:rPr lang="pl" sz="3000" b="0" i="0" u="none" strike="noStrike" cap="none" baseline="0">
                <a:solidFill>
                  <a:schemeClr val="lt1"/>
                </a:solidFill>
                <a:latin typeface="Courier"/>
                <a:ea typeface="Courier"/>
                <a:cs typeface="Courier"/>
                <a:sym typeface="Courier New"/>
              </a:rPr>
              <a:t>': </a:t>
            </a:r>
            <a:r>
              <a:rPr lang="pl" sz="3000" b="0" i="0" u="none" strike="noStrike" cap="none" baseline="0">
                <a:solidFill>
                  <a:srgbClr val="FF00FF"/>
                </a:solidFill>
                <a:latin typeface="Courier"/>
                <a:ea typeface="Courier"/>
                <a:cs typeface="Courier"/>
                <a:sym typeface="Courier New"/>
              </a:rPr>
              <a:t>2</a:t>
            </a:r>
            <a:r>
              <a:rPr lang="pl" sz="3000" b="0" i="0" u="none" strike="noStrike" cap="none" baseline="0">
                <a:solidFill>
                  <a:schemeClr val="lt1"/>
                </a:solidFill>
                <a:latin typeface="Courier"/>
                <a:ea typeface="Courier"/>
                <a:cs typeface="Courier"/>
                <a:sym typeface="Courier New"/>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pl" sz="7600" b="0" i="0" u="none" strike="noStrike" cap="none" baseline="0">
                <a:solidFill>
                  <a:srgbClr val="FFD966"/>
                </a:solidFill>
                <a:latin typeface="Arial" charset="0"/>
                <a:ea typeface="Arial" charset="0"/>
                <a:cs typeface="Arial" charset="0"/>
                <a:sym typeface="Cabin"/>
              </a:rPr>
              <a:t>Traceback w słownikach</a:t>
            </a:r>
          </a:p>
        </p:txBody>
      </p:sp>
      <p:sp>
        <p:nvSpPr>
          <p:cNvPr id="379" name="Shape 379"/>
          <p:cNvSpPr txBox="1">
            <a:spLocks noGrp="1"/>
          </p:cNvSpPr>
          <p:nvPr>
            <p:ph type="body" idx="1"/>
          </p:nvPr>
        </p:nvSpPr>
        <p:spPr>
          <a:xfrm>
            <a:off x="1155700" y="2603501"/>
            <a:ext cx="13931900" cy="218345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pl" sz="3600" b="0" i="0" u="none" strike="noStrike" cap="none" baseline="0" dirty="0">
                <a:solidFill>
                  <a:schemeClr val="lt1"/>
                </a:solidFill>
                <a:latin typeface="Arial" charset="0"/>
                <a:ea typeface="Arial" charset="0"/>
                <a:cs typeface="Arial" charset="0"/>
                <a:sym typeface="Cabin"/>
              </a:rPr>
              <a:t>Odwołanie do klucza, którego nie ma w słowniku, powoduje </a:t>
            </a:r>
            <a:r>
              <a:rPr lang="pl" sz="3600" b="0" i="0" u="none" strike="noStrike" cap="none" baseline="0" dirty="0">
                <a:solidFill>
                  <a:srgbClr val="FF66FF"/>
                </a:solidFill>
                <a:latin typeface="Arial" charset="0"/>
                <a:ea typeface="Arial" charset="0"/>
                <a:cs typeface="Arial" charset="0"/>
                <a:sym typeface="Cabin"/>
              </a:rPr>
              <a:t>błąd</a:t>
            </a:r>
          </a:p>
          <a:p>
            <a:pPr marL="749300" marR="0" lvl="0" indent="-371094" algn="l" rtl="0">
              <a:lnSpc>
                <a:spcPct val="100000"/>
              </a:lnSpc>
              <a:spcBef>
                <a:spcPts val="3500"/>
              </a:spcBef>
              <a:spcAft>
                <a:spcPts val="0"/>
              </a:spcAft>
              <a:buClr>
                <a:schemeClr val="lt1"/>
              </a:buClr>
              <a:buSzPct val="100000"/>
              <a:buFont typeface="Cabin"/>
              <a:buChar char="•"/>
            </a:pPr>
            <a:r>
              <a:rPr lang="pl" sz="3600" b="0" i="0" u="none" strike="noStrike" cap="none" baseline="0" dirty="0">
                <a:solidFill>
                  <a:schemeClr val="lt1"/>
                </a:solidFill>
                <a:latin typeface="Arial" charset="0"/>
                <a:ea typeface="Arial" charset="0"/>
                <a:cs typeface="Arial" charset="0"/>
                <a:sym typeface="Cabin"/>
              </a:rPr>
              <a:t>Możemy wykorzystać operator </a:t>
            </a:r>
            <a:r>
              <a:rPr lang="pl" sz="3600" b="0" i="0" u="none" strike="noStrike" cap="none" baseline="0" dirty="0">
                <a:solidFill>
                  <a:srgbClr val="00FF00"/>
                </a:solidFill>
                <a:latin typeface="Arial" charset="0"/>
                <a:ea typeface="Arial" charset="0"/>
                <a:cs typeface="Arial" charset="0"/>
                <a:sym typeface="Cabin"/>
              </a:rPr>
              <a:t>in</a:t>
            </a:r>
            <a:r>
              <a:rPr lang="pl" sz="3600" b="0" i="0" u="none" strike="noStrike" cap="none" baseline="0" dirty="0">
                <a:solidFill>
                  <a:schemeClr val="bg1"/>
                </a:solidFill>
                <a:latin typeface="Arial" charset="0"/>
                <a:ea typeface="Arial" charset="0"/>
                <a:cs typeface="Arial" charset="0"/>
                <a:sym typeface="Cabin"/>
              </a:rPr>
              <a:t>,</a:t>
            </a:r>
            <a:r>
              <a:rPr lang="pl" sz="3600" b="0" i="0" u="none" strike="noStrike" cap="none" baseline="0" dirty="0">
                <a:solidFill>
                  <a:schemeClr val="lt1"/>
                </a:solidFill>
                <a:latin typeface="Arial" charset="0"/>
                <a:ea typeface="Arial" charset="0"/>
                <a:cs typeface="Arial" charset="0"/>
                <a:sym typeface="Cabin"/>
              </a:rPr>
              <a:t> żeby sprawdzić, czy klucz jest w słowniku</a:t>
            </a:r>
          </a:p>
        </p:txBody>
      </p:sp>
      <p:sp>
        <p:nvSpPr>
          <p:cNvPr id="380" name="Shape 380"/>
          <p:cNvSpPr txBox="1"/>
          <p:nvPr/>
        </p:nvSpPr>
        <p:spPr>
          <a:xfrm>
            <a:off x="3558496" y="4758563"/>
            <a:ext cx="9056699"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&gt;&gt;&gt; ccc = </a:t>
            </a:r>
            <a:r>
              <a:rPr lang="pl" sz="3000" b="0" i="0" u="none" strike="noStrike" cap="none" baseline="0">
                <a:solidFill>
                  <a:srgbClr val="00FFFF"/>
                </a:solidFill>
                <a:latin typeface="Courier"/>
                <a:ea typeface="Courier"/>
                <a:cs typeface="Courier"/>
                <a:sym typeface="Courier New"/>
              </a:rPr>
              <a:t>dict()</a:t>
            </a:r>
          </a:p>
          <a:p>
            <a:pPr lvl="0" algn="l" rtl="0">
              <a:buClr>
                <a:schemeClr val="lt1"/>
              </a:buClr>
              <a:buSzPct val="25000"/>
            </a:pPr>
            <a:r>
              <a:rPr lang="pl" sz="3000" b="0" i="0" u="none" strike="noStrike" cap="none" baseline="0">
                <a:solidFill>
                  <a:schemeClr val="lt1"/>
                </a:solidFill>
                <a:latin typeface="Courier"/>
                <a:ea typeface="Courier"/>
                <a:cs typeface="Courier"/>
                <a:sym typeface="Courier New"/>
              </a:rPr>
              <a:t>&gt;&gt;&gt;</a:t>
            </a:r>
            <a:r>
              <a:rPr lang="pl" sz="3000" b="0" i="0" u="none" strike="noStrike" cap="none" baseline="0">
                <a:solidFill>
                  <a:srgbClr val="FF0000"/>
                </a:solidFill>
                <a:latin typeface="Courier"/>
                <a:ea typeface="Courier"/>
                <a:cs typeface="Courier"/>
                <a:sym typeface="Courier New"/>
              </a:rPr>
              <a:t> </a:t>
            </a:r>
            <a:r>
              <a:rPr lang="pl" sz="3000" b="0" i="0" u="none" strike="noStrike" cap="none" baseline="0">
                <a:solidFill>
                  <a:srgbClr val="FFFF00"/>
                </a:solidFill>
                <a:latin typeface="Courier"/>
                <a:ea typeface="Courier"/>
                <a:cs typeface="Courier"/>
                <a:sym typeface="Courier New"/>
              </a:rPr>
              <a:t>print(</a:t>
            </a:r>
            <a:r>
              <a:rPr lang="pl" sz="3000" b="0" i="0" u="none" strike="noStrike" cap="none" baseline="0">
                <a:solidFill>
                  <a:srgbClr val="FF66FF"/>
                </a:solidFill>
                <a:latin typeface="Courier"/>
                <a:ea typeface="Courier"/>
                <a:cs typeface="Courier"/>
                <a:sym typeface="Courier New"/>
              </a:rPr>
              <a:t>ccc['csev']</a:t>
            </a:r>
            <a:r>
              <a:rPr lang="pl" sz="3000" b="0" i="0" u="none" baseline="0">
                <a:solidFill>
                  <a:srgbClr val="FFFF00"/>
                </a:solidFill>
                <a:latin typeface="Courier"/>
                <a:ea typeface="Courier"/>
                <a:cs typeface="Courier"/>
                <a:sym typeface="Courier New"/>
              </a:rPr>
              <a:t>)</a:t>
            </a:r>
            <a:endParaRPr lang="pl" sz="3000" i="0" u="none" strike="noStrike" cap="none" dirty="0">
              <a:solidFill>
                <a:srgbClr val="FF66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Traceback (most recent call last):</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  File "&lt;stdin&gt;", line 1, in &lt;module&gt;</a:t>
            </a:r>
          </a:p>
          <a:p>
            <a:pPr marL="0" marR="0" lvl="0" indent="0" algn="l" rtl="0">
              <a:lnSpc>
                <a:spcPct val="100000"/>
              </a:lnSpc>
              <a:spcBef>
                <a:spcPts val="0"/>
              </a:spcBef>
              <a:spcAft>
                <a:spcPts val="0"/>
              </a:spcAft>
              <a:buClr>
                <a:srgbClr val="FF66FF"/>
              </a:buClr>
              <a:buSzPct val="25000"/>
              <a:buFont typeface="Cabin"/>
              <a:buNone/>
            </a:pPr>
            <a:r>
              <a:rPr lang="pl" sz="3000" b="0" i="0" u="none" strike="noStrike" cap="none" baseline="0">
                <a:solidFill>
                  <a:srgbClr val="FF66FF"/>
                </a:solidFill>
                <a:latin typeface="Courier"/>
                <a:ea typeface="Courier"/>
                <a:cs typeface="Courier"/>
                <a:sym typeface="Courier New"/>
              </a:rPr>
              <a:t>KeyError: 'csev'</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&gt;&gt;&gt; 'csev' </a:t>
            </a:r>
            <a:r>
              <a:rPr lang="pl" sz="3000" b="0" i="0" u="none" strike="noStrike" cap="none" baseline="0">
                <a:solidFill>
                  <a:srgbClr val="FFFF00"/>
                </a:solidFill>
                <a:latin typeface="Courier"/>
                <a:ea typeface="Courier"/>
                <a:cs typeface="Courier"/>
                <a:sym typeface="Courier New"/>
              </a:rPr>
              <a:t>in</a:t>
            </a:r>
            <a:r>
              <a:rPr lang="pl" sz="3000" b="0" i="0" u="none" strike="noStrike" cap="none" baseline="0">
                <a:solidFill>
                  <a:schemeClr val="lt1"/>
                </a:solidFill>
                <a:latin typeface="Courier"/>
                <a:ea typeface="Courier"/>
                <a:cs typeface="Courier"/>
                <a:sym typeface="Courier New"/>
              </a:rPr>
              <a:t> ccc</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False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a:spLocks noGrp="1"/>
          </p:cNvSpPr>
          <p:nvPr>
            <p:ph type="title"/>
          </p:nvPr>
        </p:nvSpPr>
        <p:spPr>
          <a:xfrm>
            <a:off x="434945" y="789709"/>
            <a:ext cx="15097330"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pl" sz="7600" b="0" i="0" u="none" strike="noStrike" cap="none" baseline="0" dirty="0">
                <a:solidFill>
                  <a:srgbClr val="FFD966"/>
                </a:solidFill>
                <a:latin typeface="Arial" charset="0"/>
                <a:ea typeface="Arial" charset="0"/>
                <a:cs typeface="Arial" charset="0"/>
                <a:sym typeface="Cabin"/>
              </a:rPr>
              <a:t>Pierwsze spotkanie z nową nazwą</a:t>
            </a:r>
          </a:p>
        </p:txBody>
      </p:sp>
      <p:sp>
        <p:nvSpPr>
          <p:cNvPr id="386" name="Shape 386"/>
          <p:cNvSpPr txBox="1">
            <a:spLocks noGrp="1"/>
          </p:cNvSpPr>
          <p:nvPr>
            <p:ph type="body" idx="1"/>
          </p:nvPr>
        </p:nvSpPr>
        <p:spPr>
          <a:xfrm>
            <a:off x="1533281" y="2587076"/>
            <a:ext cx="13089396" cy="1582650"/>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pl" b="0" i="0" u="none" strike="noStrike" cap="none" baseline="0" dirty="0">
                <a:solidFill>
                  <a:schemeClr val="lt1"/>
                </a:solidFill>
                <a:latin typeface="Arial" charset="0"/>
                <a:ea typeface="Arial" charset="0"/>
                <a:cs typeface="Arial" charset="0"/>
                <a:sym typeface="Cabin"/>
              </a:rPr>
              <a:t>Gdy napotkamy nową nazwę, musimy dodać nowy element do </a:t>
            </a:r>
            <a:r>
              <a:rPr lang="pl" b="0" i="0" u="none" strike="noStrike" cap="none" baseline="0" dirty="0">
                <a:solidFill>
                  <a:srgbClr val="FF00FF"/>
                </a:solidFill>
                <a:latin typeface="Arial" charset="0"/>
                <a:ea typeface="Arial" charset="0"/>
                <a:cs typeface="Arial" charset="0"/>
                <a:sym typeface="Cabin"/>
              </a:rPr>
              <a:t>słownika</a:t>
            </a:r>
            <a:r>
              <a:rPr lang="pl" b="0" i="0" u="none" strike="noStrike" cap="none" baseline="0" dirty="0">
                <a:solidFill>
                  <a:schemeClr val="bg1"/>
                </a:solidFill>
                <a:latin typeface="Arial" charset="0"/>
                <a:ea typeface="Arial" charset="0"/>
                <a:cs typeface="Arial" charset="0"/>
                <a:sym typeface="Cabin"/>
              </a:rPr>
              <a:t>,</a:t>
            </a:r>
            <a:r>
              <a:rPr lang="pl" b="0" i="0" u="none" strike="noStrike" cap="none" baseline="0" dirty="0">
                <a:solidFill>
                  <a:schemeClr val="lt1"/>
                </a:solidFill>
                <a:latin typeface="Arial" charset="0"/>
                <a:ea typeface="Arial" charset="0"/>
                <a:cs typeface="Arial" charset="0"/>
                <a:sym typeface="Cabin"/>
              </a:rPr>
              <a:t> a jeśli spotkaliśmy tę </a:t>
            </a:r>
            <a:r>
              <a:rPr lang="pl" b="0" i="0" u="none" strike="noStrike" cap="none" baseline="0" dirty="0">
                <a:solidFill>
                  <a:srgbClr val="00FF00"/>
                </a:solidFill>
                <a:latin typeface="Arial" charset="0"/>
                <a:ea typeface="Arial" charset="0"/>
                <a:cs typeface="Arial" charset="0"/>
                <a:sym typeface="Cabin"/>
              </a:rPr>
              <a:t>nazwę</a:t>
            </a:r>
            <a:r>
              <a:rPr lang="pl" b="0" i="0" u="none" strike="noStrike" cap="none" baseline="0" dirty="0">
                <a:solidFill>
                  <a:schemeClr val="lt1"/>
                </a:solidFill>
                <a:latin typeface="Arial" charset="0"/>
                <a:ea typeface="Arial" charset="0"/>
                <a:cs typeface="Arial" charset="0"/>
                <a:sym typeface="Cabin"/>
              </a:rPr>
              <a:t> już raz czy dwa, to po prostu zwiększamy o jeden licznik w </a:t>
            </a:r>
            <a:r>
              <a:rPr lang="pl" b="0" i="0" u="none" strike="noStrike" cap="none" baseline="0" dirty="0">
                <a:solidFill>
                  <a:srgbClr val="FF00FF"/>
                </a:solidFill>
                <a:latin typeface="Arial" charset="0"/>
                <a:ea typeface="Arial" charset="0"/>
                <a:cs typeface="Arial" charset="0"/>
                <a:sym typeface="Cabin"/>
              </a:rPr>
              <a:t>słowniku</a:t>
            </a:r>
            <a:r>
              <a:rPr lang="pl" b="0" i="0" u="none" strike="noStrike" cap="none" baseline="0" dirty="0">
                <a:solidFill>
                  <a:schemeClr val="lt1"/>
                </a:solidFill>
                <a:latin typeface="Arial" charset="0"/>
                <a:ea typeface="Arial" charset="0"/>
                <a:cs typeface="Arial" charset="0"/>
                <a:sym typeface="Cabin"/>
              </a:rPr>
              <a:t> przypisany do tej </a:t>
            </a:r>
            <a:r>
              <a:rPr lang="pl" b="0" i="0" u="none" strike="noStrike" cap="none" baseline="0" dirty="0">
                <a:solidFill>
                  <a:srgbClr val="00FF00"/>
                </a:solidFill>
                <a:latin typeface="Arial" charset="0"/>
                <a:ea typeface="Arial" charset="0"/>
                <a:cs typeface="Arial" charset="0"/>
                <a:sym typeface="Cabin"/>
              </a:rPr>
              <a:t>nazwy</a:t>
            </a:r>
          </a:p>
        </p:txBody>
      </p:sp>
      <p:sp>
        <p:nvSpPr>
          <p:cNvPr id="387" name="Shape 387"/>
          <p:cNvSpPr txBox="1"/>
          <p:nvPr/>
        </p:nvSpPr>
        <p:spPr>
          <a:xfrm>
            <a:off x="750938" y="4478400"/>
            <a:ext cx="10349474" cy="34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pl" sz="2600" b="0" i="0" u="none" strike="noStrike" cap="none" baseline="0" dirty="0">
                <a:solidFill>
                  <a:srgbClr val="00FF00"/>
                </a:solidFill>
                <a:latin typeface="Courier"/>
                <a:ea typeface="Courier"/>
                <a:cs typeface="Courier"/>
                <a:sym typeface="Courier New"/>
              </a:rPr>
              <a:t>counts</a:t>
            </a:r>
            <a:r>
              <a:rPr lang="pl" sz="2600" b="0" i="0" u="none" strike="noStrike" cap="none" baseline="0" dirty="0">
                <a:solidFill>
                  <a:schemeClr val="lt1"/>
                </a:solidFill>
                <a:latin typeface="Courier"/>
                <a:ea typeface="Courier"/>
                <a:cs typeface="Courier"/>
                <a:sym typeface="Courier New"/>
              </a:rPr>
              <a:t> = </a:t>
            </a:r>
            <a:r>
              <a:rPr lang="pl" sz="2600" b="0" i="0" u="none" strike="noStrike" cap="none" baseline="0" dirty="0">
                <a:solidFill>
                  <a:srgbClr val="FF00FF"/>
                </a:solidFill>
                <a:latin typeface="Courier"/>
                <a:ea typeface="Courier"/>
                <a:cs typeface="Courier"/>
                <a:sym typeface="Courier New"/>
              </a:rPr>
              <a:t>dict</a:t>
            </a:r>
            <a:r>
              <a:rPr lang="pl" sz="2600" b="0" i="0" u="none" strike="noStrike" cap="none" baseline="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pl" sz="2600" b="0" i="0" u="none" strike="noStrike" cap="none" baseline="0" dirty="0">
                <a:solidFill>
                  <a:srgbClr val="00FF00"/>
                </a:solidFill>
                <a:latin typeface="Courier"/>
                <a:ea typeface="Courier"/>
                <a:cs typeface="Courier"/>
                <a:sym typeface="Courier New"/>
              </a:rPr>
              <a:t>names</a:t>
            </a:r>
            <a:r>
              <a:rPr lang="pl" sz="2600" b="0" i="0" u="none" strike="noStrike" cap="none" baseline="0" dirty="0">
                <a:solidFill>
                  <a:schemeClr val="lt1"/>
                </a:solidFill>
                <a:latin typeface="Courier"/>
                <a:ea typeface="Courier"/>
                <a:cs typeface="Courier"/>
                <a:sym typeface="Courier New"/>
              </a:rPr>
              <a:t> = ['csev', 'cwen', 'csev', 'zqian', 'cwen']</a:t>
            </a:r>
          </a:p>
          <a:p>
            <a:pPr marL="0" marR="0" lvl="0" indent="0" algn="l" rtl="0">
              <a:lnSpc>
                <a:spcPct val="100000"/>
              </a:lnSpc>
              <a:spcBef>
                <a:spcPts val="0"/>
              </a:spcBef>
              <a:spcAft>
                <a:spcPts val="0"/>
              </a:spcAft>
              <a:buClr>
                <a:srgbClr val="FFFF00"/>
              </a:buClr>
              <a:buSzPct val="25000"/>
              <a:buFont typeface="Courier New"/>
              <a:buNone/>
            </a:pPr>
            <a:r>
              <a:rPr lang="pl" sz="2600" b="0" i="0" u="none" strike="noStrike" cap="none" baseline="0" dirty="0">
                <a:solidFill>
                  <a:srgbClr val="FFFF00"/>
                </a:solidFill>
                <a:latin typeface="Courier"/>
                <a:ea typeface="Courier"/>
                <a:cs typeface="Courier"/>
                <a:sym typeface="Courier New"/>
              </a:rPr>
              <a:t>for</a:t>
            </a:r>
            <a:r>
              <a:rPr lang="pl" sz="2600" b="0" i="0" u="none" strike="noStrike" cap="none" baseline="0" dirty="0">
                <a:solidFill>
                  <a:schemeClr val="lt1"/>
                </a:solidFill>
                <a:latin typeface="Courier"/>
                <a:ea typeface="Courier"/>
                <a:cs typeface="Courier"/>
                <a:sym typeface="Courier New"/>
              </a:rPr>
              <a:t> </a:t>
            </a:r>
            <a:r>
              <a:rPr lang="pl" sz="2600" b="0" i="0" u="none" strike="noStrike" cap="none" baseline="0" dirty="0">
                <a:solidFill>
                  <a:srgbClr val="00FF00"/>
                </a:solidFill>
                <a:latin typeface="Courier"/>
                <a:ea typeface="Courier"/>
                <a:cs typeface="Courier"/>
                <a:sym typeface="Courier New"/>
              </a:rPr>
              <a:t>name</a:t>
            </a:r>
            <a:r>
              <a:rPr lang="pl" sz="2600" b="0" i="0" u="none" strike="noStrike" cap="none" baseline="0" dirty="0">
                <a:solidFill>
                  <a:schemeClr val="lt1"/>
                </a:solidFill>
                <a:latin typeface="Courier"/>
                <a:ea typeface="Courier"/>
                <a:cs typeface="Courier"/>
                <a:sym typeface="Courier New"/>
              </a:rPr>
              <a:t> </a:t>
            </a:r>
            <a:r>
              <a:rPr lang="pl" sz="2600" b="0" i="0" u="none" strike="noStrike" cap="none" baseline="0" dirty="0">
                <a:solidFill>
                  <a:srgbClr val="FFFF00"/>
                </a:solidFill>
                <a:latin typeface="Courier"/>
                <a:ea typeface="Courier"/>
                <a:cs typeface="Courier"/>
                <a:sym typeface="Courier New"/>
              </a:rPr>
              <a:t>in</a:t>
            </a:r>
            <a:r>
              <a:rPr lang="pl" sz="2600" b="0" i="0" u="none" strike="noStrike" cap="none" baseline="0" dirty="0">
                <a:solidFill>
                  <a:schemeClr val="lt1"/>
                </a:solidFill>
                <a:latin typeface="Courier"/>
                <a:ea typeface="Courier"/>
                <a:cs typeface="Courier"/>
                <a:sym typeface="Courier New"/>
              </a:rPr>
              <a:t> </a:t>
            </a:r>
            <a:r>
              <a:rPr lang="pl" sz="2600" b="0" i="0" u="none" strike="noStrike" cap="none" baseline="0" dirty="0">
                <a:solidFill>
                  <a:srgbClr val="00FF00"/>
                </a:solidFill>
                <a:latin typeface="Courier"/>
                <a:ea typeface="Courier"/>
                <a:cs typeface="Courier"/>
                <a:sym typeface="Courier New"/>
              </a:rPr>
              <a:t>names</a:t>
            </a:r>
            <a:r>
              <a:rPr lang="pl" sz="2600" b="0" i="0" u="none" strike="noStrike" cap="none" baseline="0"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pl" sz="2600" b="0" i="0" u="none" strike="noStrike" cap="none" baseline="0" dirty="0">
                <a:solidFill>
                  <a:schemeClr val="lt1"/>
                </a:solidFill>
                <a:latin typeface="Courier"/>
                <a:ea typeface="Courier"/>
                <a:cs typeface="Courier"/>
                <a:sym typeface="Courier New"/>
              </a:rPr>
              <a:t>   </a:t>
            </a:r>
            <a:r>
              <a:rPr lang="pl" sz="2600" b="0" i="0" u="none" strike="noStrike" cap="none" baseline="0" dirty="0">
                <a:solidFill>
                  <a:srgbClr val="FFFF00"/>
                </a:solidFill>
                <a:latin typeface="Courier"/>
                <a:ea typeface="Courier"/>
                <a:cs typeface="Courier"/>
                <a:sym typeface="Courier New"/>
              </a:rPr>
              <a:t> if </a:t>
            </a:r>
            <a:r>
              <a:rPr lang="pl" sz="2600" b="0" i="0" u="none" strike="noStrike" cap="none" baseline="0" dirty="0">
                <a:solidFill>
                  <a:srgbClr val="00FF00"/>
                </a:solidFill>
                <a:latin typeface="Courier"/>
                <a:ea typeface="Courier"/>
                <a:cs typeface="Courier"/>
                <a:sym typeface="Courier New"/>
              </a:rPr>
              <a:t>name</a:t>
            </a:r>
            <a:r>
              <a:rPr lang="pl" sz="2600" b="0" i="0" u="none" strike="noStrike" cap="none" baseline="0" dirty="0">
                <a:solidFill>
                  <a:schemeClr val="lt1"/>
                </a:solidFill>
                <a:latin typeface="Courier"/>
                <a:ea typeface="Courier"/>
                <a:cs typeface="Courier"/>
                <a:sym typeface="Courier New"/>
              </a:rPr>
              <a:t> </a:t>
            </a:r>
            <a:r>
              <a:rPr lang="pl" sz="2600" b="0" i="0" u="none" strike="noStrike" cap="none" baseline="0" dirty="0">
                <a:solidFill>
                  <a:srgbClr val="FFFF00"/>
                </a:solidFill>
                <a:latin typeface="Courier"/>
                <a:ea typeface="Courier"/>
                <a:cs typeface="Courier"/>
                <a:sym typeface="Courier New"/>
              </a:rPr>
              <a:t>not in</a:t>
            </a:r>
            <a:r>
              <a:rPr lang="pl" sz="2600" b="0" i="0" u="none" strike="noStrike" cap="none" baseline="0" dirty="0">
                <a:solidFill>
                  <a:schemeClr val="lt1"/>
                </a:solidFill>
                <a:latin typeface="Courier"/>
                <a:ea typeface="Courier"/>
                <a:cs typeface="Courier"/>
                <a:sym typeface="Courier New"/>
              </a:rPr>
              <a:t> </a:t>
            </a:r>
            <a:r>
              <a:rPr lang="pl" sz="2600" b="0" i="0" u="none" strike="noStrike" cap="none" baseline="0" dirty="0">
                <a:solidFill>
                  <a:srgbClr val="00FF00"/>
                </a:solidFill>
                <a:latin typeface="Courier"/>
                <a:ea typeface="Courier"/>
                <a:cs typeface="Courier"/>
                <a:sym typeface="Courier New"/>
              </a:rPr>
              <a:t>counts</a:t>
            </a:r>
            <a:r>
              <a:rPr lang="pl" sz="2600" b="0" i="0" u="none" strike="noStrike" cap="none" baseline="0"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pl" sz="2600" b="0" i="0" u="none" strike="noStrike" cap="none" baseline="0" dirty="0">
                <a:solidFill>
                  <a:schemeClr val="lt1"/>
                </a:solidFill>
                <a:latin typeface="Courier"/>
                <a:ea typeface="Courier"/>
                <a:cs typeface="Courier"/>
                <a:sym typeface="Courier New"/>
              </a:rPr>
              <a:t>       </a:t>
            </a:r>
            <a:r>
              <a:rPr lang="en-US" sz="2600" b="0" i="0" u="none" strike="noStrike" cap="none" baseline="0" dirty="0">
                <a:solidFill>
                  <a:schemeClr val="lt1"/>
                </a:solidFill>
                <a:latin typeface="Courier"/>
                <a:ea typeface="Courier"/>
                <a:cs typeface="Courier"/>
                <a:sym typeface="Courier New"/>
              </a:rPr>
              <a:t> </a:t>
            </a:r>
            <a:r>
              <a:rPr lang="pl" sz="2600" b="0" i="0" u="none" strike="noStrike" cap="none" baseline="0" dirty="0">
                <a:solidFill>
                  <a:srgbClr val="00FF00"/>
                </a:solidFill>
                <a:latin typeface="Courier"/>
                <a:ea typeface="Courier"/>
                <a:cs typeface="Courier"/>
                <a:sym typeface="Courier New"/>
              </a:rPr>
              <a:t>counts</a:t>
            </a:r>
            <a:r>
              <a:rPr lang="pl" sz="2600" b="0" i="0" u="none" strike="noStrike" cap="none" baseline="0" dirty="0">
                <a:solidFill>
                  <a:srgbClr val="00FFFF"/>
                </a:solidFill>
                <a:latin typeface="Courier"/>
                <a:ea typeface="Courier"/>
                <a:cs typeface="Courier"/>
                <a:sym typeface="Courier New"/>
              </a:rPr>
              <a:t>[name]</a:t>
            </a:r>
            <a:r>
              <a:rPr lang="pl" sz="2600" b="0" i="0" u="none" strike="noStrike" cap="none" baseline="0"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chemeClr val="lt1"/>
              </a:buClr>
              <a:buSzPct val="25000"/>
              <a:buFont typeface="Courier New"/>
              <a:buNone/>
            </a:pPr>
            <a:r>
              <a:rPr lang="pl" sz="2600" b="0" i="0" u="none" strike="noStrike" cap="none" baseline="0" dirty="0">
                <a:solidFill>
                  <a:schemeClr val="lt1"/>
                </a:solidFill>
                <a:latin typeface="Courier"/>
                <a:ea typeface="Courier"/>
                <a:cs typeface="Courier"/>
                <a:sym typeface="Courier New"/>
              </a:rPr>
              <a:t>    </a:t>
            </a:r>
            <a:r>
              <a:rPr lang="pl" sz="2600" b="0" i="0" u="none" strike="noStrike" cap="none" baseline="0" dirty="0">
                <a:solidFill>
                  <a:srgbClr val="FFFF00"/>
                </a:solidFill>
                <a:latin typeface="Courier"/>
                <a:ea typeface="Courier"/>
                <a:cs typeface="Courier"/>
                <a:sym typeface="Courier New"/>
              </a:rPr>
              <a:t>else</a:t>
            </a:r>
            <a:r>
              <a:rPr lang="pl" sz="2600" b="0" i="0" u="none" strike="noStrike" cap="none" baseline="0"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pl" sz="2600" b="0" i="0" u="none" strike="noStrike" cap="none" baseline="0" dirty="0">
                <a:solidFill>
                  <a:schemeClr val="lt1"/>
                </a:solidFill>
                <a:latin typeface="Courier"/>
                <a:ea typeface="Courier"/>
                <a:cs typeface="Courier"/>
                <a:sym typeface="Courier New"/>
              </a:rPr>
              <a:t>        </a:t>
            </a:r>
            <a:r>
              <a:rPr lang="pl" sz="2600" b="0" i="0" u="none" strike="noStrike" cap="none" baseline="0" dirty="0">
                <a:solidFill>
                  <a:srgbClr val="00FF00"/>
                </a:solidFill>
                <a:latin typeface="Courier"/>
                <a:ea typeface="Courier"/>
                <a:cs typeface="Courier"/>
                <a:sym typeface="Courier New"/>
              </a:rPr>
              <a:t>counts</a:t>
            </a:r>
            <a:r>
              <a:rPr lang="pl" sz="2600" b="0" i="0" u="none" strike="noStrike" cap="none" baseline="0" dirty="0">
                <a:solidFill>
                  <a:srgbClr val="00FFFF"/>
                </a:solidFill>
                <a:latin typeface="Courier"/>
                <a:ea typeface="Courier"/>
                <a:cs typeface="Courier"/>
                <a:sym typeface="Courier New"/>
              </a:rPr>
              <a:t>[name]</a:t>
            </a:r>
            <a:r>
              <a:rPr lang="pl" sz="2600" b="0" i="0" u="none" strike="noStrike" cap="none" baseline="0" dirty="0">
                <a:solidFill>
                  <a:schemeClr val="lt1"/>
                </a:solidFill>
                <a:latin typeface="Courier"/>
                <a:ea typeface="Courier"/>
                <a:cs typeface="Courier"/>
                <a:sym typeface="Courier New"/>
              </a:rPr>
              <a:t> = </a:t>
            </a:r>
            <a:r>
              <a:rPr lang="pl" sz="2600" b="0" i="0" u="none" strike="noStrike" cap="none" baseline="0" dirty="0">
                <a:solidFill>
                  <a:srgbClr val="00FF00"/>
                </a:solidFill>
                <a:latin typeface="Courier"/>
                <a:ea typeface="Courier"/>
                <a:cs typeface="Courier"/>
                <a:sym typeface="Courier New"/>
              </a:rPr>
              <a:t>counts</a:t>
            </a:r>
            <a:r>
              <a:rPr lang="pl" sz="2600" b="0" i="0" u="none" strike="noStrike" cap="none" baseline="0" dirty="0">
                <a:solidFill>
                  <a:srgbClr val="00FFFF"/>
                </a:solidFill>
                <a:latin typeface="Courier"/>
                <a:ea typeface="Courier"/>
                <a:cs typeface="Courier"/>
                <a:sym typeface="Courier New"/>
              </a:rPr>
              <a:t>[name]</a:t>
            </a:r>
            <a:r>
              <a:rPr lang="pl" sz="2600" b="0" i="0" u="none" strike="noStrike" cap="none" baseline="0"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pl" sz="2600" b="0" i="0" u="none" strike="noStrike" cap="none" baseline="0" dirty="0">
                <a:solidFill>
                  <a:srgbClr val="FFFF00"/>
                </a:solidFill>
                <a:latin typeface="Courier"/>
                <a:ea typeface="Courier"/>
                <a:cs typeface="Courier"/>
                <a:sym typeface="Courier New"/>
              </a:rPr>
              <a:t>print(</a:t>
            </a:r>
            <a:r>
              <a:rPr lang="pl" sz="2600" b="0" i="0" u="none" strike="noStrike" cap="none" baseline="0" dirty="0">
                <a:solidFill>
                  <a:srgbClr val="00FF00"/>
                </a:solidFill>
                <a:latin typeface="Courier"/>
                <a:ea typeface="Courier"/>
                <a:cs typeface="Courier"/>
                <a:sym typeface="Courier New"/>
              </a:rPr>
              <a:t>counts</a:t>
            </a:r>
            <a:r>
              <a:rPr lang="pl" sz="2600" b="0" i="0" u="none" strike="noStrike" cap="none" baseline="0" dirty="0">
                <a:solidFill>
                  <a:srgbClr val="FFFF00"/>
                </a:solidFill>
                <a:latin typeface="Courier"/>
                <a:ea typeface="Courier"/>
                <a:cs typeface="Courier"/>
                <a:sym typeface="Courier New"/>
              </a:rPr>
              <a:t>)</a:t>
            </a:r>
            <a:endParaRPr lang="pl" sz="2600" i="0" u="none" strike="noStrike" cap="none" dirty="0">
              <a:solidFill>
                <a:srgbClr val="FFFF00"/>
              </a:solidFill>
              <a:latin typeface="Courier"/>
              <a:ea typeface="Courier"/>
              <a:cs typeface="Courier"/>
              <a:sym typeface="Courier New"/>
            </a:endParaRPr>
          </a:p>
        </p:txBody>
      </p:sp>
      <p:sp>
        <p:nvSpPr>
          <p:cNvPr id="388" name="Shape 388"/>
          <p:cNvSpPr txBox="1"/>
          <p:nvPr/>
        </p:nvSpPr>
        <p:spPr>
          <a:xfrm>
            <a:off x="9817102" y="5737993"/>
            <a:ext cx="6654205"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3200" b="0" i="0" u="none" strike="noStrike" cap="none" baseline="0" dirty="0">
                <a:solidFill>
                  <a:srgbClr val="FF00FF"/>
                </a:solidFill>
                <a:latin typeface="Arial" charset="0"/>
                <a:ea typeface="Arial" charset="0"/>
                <a:cs typeface="Arial" charset="0"/>
                <a:sym typeface="Cabin"/>
              </a:rPr>
              <a:t>{</a:t>
            </a:r>
            <a:r>
              <a:rPr lang="pl" sz="3200" b="0" i="0" u="none" strike="noStrike" cap="none" baseline="0" dirty="0">
                <a:solidFill>
                  <a:srgbClr val="00FFFF"/>
                </a:solidFill>
                <a:latin typeface="Arial" charset="0"/>
                <a:ea typeface="Arial" charset="0"/>
                <a:cs typeface="Arial" charset="0"/>
                <a:sym typeface="Cabin"/>
              </a:rPr>
              <a:t>'csev'</a:t>
            </a:r>
            <a:r>
              <a:rPr lang="pl" sz="3200" b="0" i="0" u="none" strike="noStrike" cap="none" baseline="0" dirty="0">
                <a:solidFill>
                  <a:srgbClr val="FF00FF"/>
                </a:solidFill>
                <a:latin typeface="Arial" charset="0"/>
                <a:ea typeface="Arial" charset="0"/>
                <a:cs typeface="Arial" charset="0"/>
                <a:sym typeface="Cabin"/>
              </a:rPr>
              <a:t>: 2, </a:t>
            </a:r>
            <a:r>
              <a:rPr lang="pl" sz="3200" b="0" i="0" u="none" strike="noStrike" cap="none" baseline="0" dirty="0">
                <a:solidFill>
                  <a:srgbClr val="00FFFF"/>
                </a:solidFill>
                <a:latin typeface="Arial" charset="0"/>
                <a:ea typeface="Arial" charset="0"/>
                <a:cs typeface="Arial" charset="0"/>
                <a:sym typeface="Cabin"/>
              </a:rPr>
              <a:t>'cwen'</a:t>
            </a:r>
            <a:r>
              <a:rPr lang="pl" sz="3200" b="0" i="0" u="none" strike="noStrike" cap="none" baseline="0" dirty="0">
                <a:solidFill>
                  <a:srgbClr val="FF00FF"/>
                </a:solidFill>
                <a:latin typeface="Arial" charset="0"/>
                <a:ea typeface="Arial" charset="0"/>
                <a:cs typeface="Arial" charset="0"/>
                <a:sym typeface="Cabin"/>
              </a:rPr>
              <a:t>: 2, </a:t>
            </a:r>
            <a:r>
              <a:rPr lang="pl" sz="3200" b="0" i="0" u="none" strike="noStrike" cap="none" baseline="0" dirty="0">
                <a:solidFill>
                  <a:srgbClr val="00FFFF"/>
                </a:solidFill>
                <a:latin typeface="Arial" charset="0"/>
                <a:ea typeface="Arial" charset="0"/>
                <a:cs typeface="Arial" charset="0"/>
                <a:sym typeface="Cabin"/>
              </a:rPr>
              <a:t>'zqian'</a:t>
            </a:r>
            <a:r>
              <a:rPr lang="pl" sz="3200" b="0" i="0" u="none" strike="noStrike" cap="none" baseline="0" dirty="0">
                <a:solidFill>
                  <a:srgbClr val="FF00FF"/>
                </a:solidFill>
                <a:latin typeface="Arial" charset="0"/>
                <a:ea typeface="Arial" charset="0"/>
                <a:cs typeface="Arial" charset="0"/>
                <a:sym typeface="Cabin"/>
              </a:rPr>
              <a:t>: 1}</a:t>
            </a:r>
          </a:p>
        </p:txBody>
      </p:sp>
      <p:pic>
        <p:nvPicPr>
          <p:cNvPr id="6" name="Shape 370"/>
          <p:cNvPicPr preferRelativeResize="0"/>
          <p:nvPr/>
        </p:nvPicPr>
        <p:blipFill rotWithShape="1">
          <a:blip r:embed="rId3">
            <a:alphaModFix/>
          </a:blip>
          <a:srcRect/>
          <a:stretch/>
        </p:blipFill>
        <p:spPr>
          <a:xfrm>
            <a:off x="11100411" y="6550800"/>
            <a:ext cx="3987189" cy="226926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pl" sz="7600" b="0" i="0" u="none" strike="noStrike" cap="none" baseline="0" dirty="0">
                <a:solidFill>
                  <a:srgbClr val="FFD966"/>
                </a:solidFill>
                <a:latin typeface="Arial" charset="0"/>
                <a:ea typeface="Arial" charset="0"/>
                <a:cs typeface="Arial" charset="0"/>
                <a:sym typeface="Cabin"/>
              </a:rPr>
              <a:t>Metoda</a:t>
            </a:r>
            <a:r>
              <a:rPr lang="pl" sz="7600" b="0" i="0" u="none" strike="noStrike" cap="none" baseline="0" dirty="0">
                <a:solidFill>
                  <a:srgbClr val="FFFF00"/>
                </a:solidFill>
                <a:latin typeface="Arial" charset="0"/>
                <a:ea typeface="Arial" charset="0"/>
                <a:cs typeface="Arial" charset="0"/>
                <a:sym typeface="Cabin"/>
              </a:rPr>
              <a:t> </a:t>
            </a:r>
            <a:r>
              <a:rPr lang="pl" sz="7600" b="0" i="0" u="none" strike="noStrike" cap="none" baseline="0" dirty="0">
                <a:solidFill>
                  <a:srgbClr val="FF00FF"/>
                </a:solidFill>
                <a:latin typeface="Arial" charset="0"/>
                <a:ea typeface="Arial" charset="0"/>
                <a:cs typeface="Arial" charset="0"/>
                <a:sym typeface="Cabin"/>
              </a:rPr>
              <a:t>get</a:t>
            </a:r>
            <a:r>
              <a:rPr lang="en-US" sz="7600" b="0" i="0" u="none" strike="noStrike" cap="none" baseline="0" dirty="0">
                <a:solidFill>
                  <a:srgbClr val="FF00FF"/>
                </a:solidFill>
                <a:latin typeface="Arial" charset="0"/>
                <a:ea typeface="Arial" charset="0"/>
                <a:cs typeface="Arial" charset="0"/>
                <a:sym typeface="Cabin"/>
              </a:rPr>
              <a:t>()</a:t>
            </a:r>
            <a:r>
              <a:rPr lang="pl" sz="7600" b="0" i="0" u="none" strike="noStrike" cap="none" baseline="0" dirty="0">
                <a:solidFill>
                  <a:srgbClr val="FFFF00"/>
                </a:solidFill>
                <a:latin typeface="Arial" charset="0"/>
                <a:ea typeface="Arial" charset="0"/>
                <a:cs typeface="Arial" charset="0"/>
                <a:sym typeface="Cabin"/>
              </a:rPr>
              <a:t> </a:t>
            </a:r>
            <a:r>
              <a:rPr lang="pl" sz="7600" b="0" i="0" u="none" strike="noStrike" cap="none" baseline="0" dirty="0">
                <a:solidFill>
                  <a:srgbClr val="FFD966"/>
                </a:solidFill>
                <a:latin typeface="Arial" charset="0"/>
                <a:ea typeface="Arial" charset="0"/>
                <a:cs typeface="Arial" charset="0"/>
                <a:sym typeface="Cabin"/>
              </a:rPr>
              <a:t>w słownikach</a:t>
            </a:r>
          </a:p>
        </p:txBody>
      </p:sp>
      <p:sp>
        <p:nvSpPr>
          <p:cNvPr id="394" name="Shape 394"/>
          <p:cNvSpPr txBox="1">
            <a:spLocks noGrp="1"/>
          </p:cNvSpPr>
          <p:nvPr>
            <p:ph type="body" idx="1"/>
          </p:nvPr>
        </p:nvSpPr>
        <p:spPr>
          <a:xfrm>
            <a:off x="1029839" y="2603500"/>
            <a:ext cx="7505776" cy="40384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pl" sz="3600" b="0" i="0" u="none" strike="noStrike" cap="none" baseline="0" dirty="0">
                <a:solidFill>
                  <a:schemeClr val="lt1"/>
                </a:solidFill>
                <a:latin typeface="Arial" charset="0"/>
                <a:ea typeface="Arial" charset="0"/>
                <a:cs typeface="Arial" charset="0"/>
                <a:sym typeface="Cabin"/>
              </a:rPr>
              <a:t>Schemat sprawdzania, czy </a:t>
            </a:r>
            <a:r>
              <a:rPr lang="pl" sz="3600" b="0" i="0" u="none" strike="noStrike" cap="none" baseline="0" dirty="0">
                <a:solidFill>
                  <a:srgbClr val="00FFFF"/>
                </a:solidFill>
                <a:latin typeface="Arial" charset="0"/>
                <a:ea typeface="Arial" charset="0"/>
                <a:cs typeface="Arial" charset="0"/>
                <a:sym typeface="Cabin"/>
              </a:rPr>
              <a:t>klucz</a:t>
            </a:r>
            <a:r>
              <a:rPr lang="pl" sz="3600" b="0" i="0" u="none" strike="noStrike" cap="none" baseline="0" dirty="0">
                <a:solidFill>
                  <a:schemeClr val="lt1"/>
                </a:solidFill>
                <a:latin typeface="Arial" charset="0"/>
                <a:ea typeface="Arial" charset="0"/>
                <a:cs typeface="Arial" charset="0"/>
                <a:sym typeface="Cabin"/>
              </a:rPr>
              <a:t> jest już w słowniku, i przypisywanie domyślnej wartości, jeśli </a:t>
            </a:r>
            <a:r>
              <a:rPr lang="pl" sz="3600" b="0" i="0" u="none" strike="noStrike" cap="none" baseline="0" dirty="0">
                <a:solidFill>
                  <a:srgbClr val="00FFFF"/>
                </a:solidFill>
                <a:latin typeface="Arial" charset="0"/>
                <a:ea typeface="Arial" charset="0"/>
                <a:cs typeface="Arial" charset="0"/>
                <a:sym typeface="Cabin"/>
              </a:rPr>
              <a:t>klucza</a:t>
            </a:r>
            <a:r>
              <a:rPr lang="pl" sz="3600" b="0" i="0" u="none" strike="noStrike" cap="none" baseline="0" dirty="0">
                <a:solidFill>
                  <a:schemeClr val="lt1"/>
                </a:solidFill>
                <a:latin typeface="Arial" charset="0"/>
                <a:ea typeface="Arial" charset="0"/>
                <a:cs typeface="Arial" charset="0"/>
                <a:sym typeface="Cabin"/>
              </a:rPr>
              <a:t> jeszcze nie ma, jest tak powszechny, że istnieje </a:t>
            </a:r>
            <a:r>
              <a:rPr lang="pl" sz="3600" b="0" i="0" u="none" strike="noStrike" cap="none" baseline="0" dirty="0">
                <a:solidFill>
                  <a:srgbClr val="FF00FF"/>
                </a:solidFill>
                <a:latin typeface="Arial" charset="0"/>
                <a:ea typeface="Arial" charset="0"/>
                <a:cs typeface="Arial" charset="0"/>
                <a:sym typeface="Cabin"/>
              </a:rPr>
              <a:t>metoda</a:t>
            </a:r>
            <a:r>
              <a:rPr lang="pl" sz="3600" b="0" i="0" u="none" strike="noStrike" cap="none" baseline="0" dirty="0">
                <a:solidFill>
                  <a:schemeClr val="lt1"/>
                </a:solidFill>
                <a:latin typeface="Arial" charset="0"/>
                <a:ea typeface="Arial" charset="0"/>
                <a:cs typeface="Arial" charset="0"/>
                <a:sym typeface="Cabin"/>
              </a:rPr>
              <a:t> </a:t>
            </a:r>
            <a:r>
              <a:rPr lang="pl" sz="3600" b="0" i="0" u="none" strike="noStrike" cap="none" baseline="0" dirty="0">
                <a:solidFill>
                  <a:srgbClr val="FF00FF"/>
                </a:solidFill>
                <a:latin typeface="Arial" charset="0"/>
                <a:ea typeface="Arial" charset="0"/>
                <a:cs typeface="Arial" charset="0"/>
                <a:sym typeface="Cabin"/>
              </a:rPr>
              <a:t>get</a:t>
            </a:r>
            <a:r>
              <a:rPr lang="pl" sz="3600" b="0" i="0" u="none" strike="noStrike" cap="none" baseline="0" dirty="0">
                <a:solidFill>
                  <a:srgbClr val="FF40FF"/>
                </a:solidFill>
                <a:latin typeface="Arial" charset="0"/>
                <a:ea typeface="Arial" charset="0"/>
                <a:cs typeface="Arial" charset="0"/>
                <a:sym typeface="Cabin"/>
              </a:rPr>
              <a:t>()</a:t>
            </a:r>
            <a:r>
              <a:rPr lang="pl" sz="3600" b="0" i="0" u="none" strike="noStrike" cap="none" baseline="0" dirty="0">
                <a:solidFill>
                  <a:schemeClr val="lt1"/>
                </a:solidFill>
                <a:latin typeface="Arial" charset="0"/>
                <a:ea typeface="Arial" charset="0"/>
                <a:cs typeface="Arial" charset="0"/>
                <a:sym typeface="Cabin"/>
              </a:rPr>
              <a:t>, która robi to za nas</a:t>
            </a:r>
          </a:p>
        </p:txBody>
      </p:sp>
      <p:sp>
        <p:nvSpPr>
          <p:cNvPr id="395" name="Shape 395"/>
          <p:cNvSpPr txBox="1"/>
          <p:nvPr/>
        </p:nvSpPr>
        <p:spPr>
          <a:xfrm>
            <a:off x="9232900" y="3070225"/>
            <a:ext cx="65025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3000" b="1" i="0" u="none" strike="noStrike" cap="none" baseline="0" dirty="0">
                <a:solidFill>
                  <a:schemeClr val="lt1"/>
                </a:solidFill>
                <a:latin typeface="Courier"/>
                <a:ea typeface="Courier"/>
                <a:cs typeface="Courier"/>
                <a:sym typeface="Courier New"/>
              </a:rPr>
              <a:t>   </a:t>
            </a:r>
            <a:r>
              <a:rPr lang="pl" sz="3000" b="1" i="0" u="none" strike="noStrike" cap="none" baseline="0" dirty="0">
                <a:solidFill>
                  <a:srgbClr val="FFFF00"/>
                </a:solidFill>
                <a:latin typeface="Courier"/>
                <a:ea typeface="Courier"/>
                <a:cs typeface="Courier"/>
                <a:sym typeface="Courier New"/>
              </a:rPr>
              <a:t> </a:t>
            </a:r>
            <a:r>
              <a:rPr lang="pl" sz="3000" b="0" i="0" u="none" strike="noStrike" cap="none" baseline="0" dirty="0">
                <a:solidFill>
                  <a:srgbClr val="FFFF00"/>
                </a:solidFill>
                <a:latin typeface="Courier"/>
                <a:ea typeface="Courier"/>
                <a:cs typeface="Courier"/>
                <a:sym typeface="Courier New"/>
              </a:rPr>
              <a:t>if </a:t>
            </a:r>
            <a:r>
              <a:rPr lang="pl" sz="3000" b="0" i="0" u="none" strike="noStrike" cap="none" baseline="0" dirty="0">
                <a:solidFill>
                  <a:srgbClr val="00FF00"/>
                </a:solidFill>
                <a:latin typeface="Courier"/>
                <a:ea typeface="Courier"/>
                <a:cs typeface="Courier"/>
                <a:sym typeface="Courier New"/>
              </a:rPr>
              <a:t>name</a:t>
            </a:r>
            <a:r>
              <a:rPr lang="pl"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FFFF00"/>
                </a:solidFill>
                <a:latin typeface="Courier"/>
                <a:ea typeface="Courier"/>
                <a:cs typeface="Courier"/>
                <a:sym typeface="Courier New"/>
              </a:rPr>
              <a:t>in</a:t>
            </a:r>
            <a:r>
              <a:rPr lang="pl"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00FF00"/>
                </a:solidFill>
                <a:latin typeface="Courier"/>
                <a:ea typeface="Courier"/>
                <a:cs typeface="Courier"/>
                <a:sym typeface="Courier New"/>
              </a:rPr>
              <a:t>counts</a:t>
            </a:r>
            <a:r>
              <a:rPr lang="pl" sz="3000" b="0" i="0" u="none" strike="noStrike" cap="none" baseline="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dirty="0">
                <a:solidFill>
                  <a:schemeClr val="lt1"/>
                </a:solidFill>
                <a:latin typeface="Courier"/>
                <a:ea typeface="Courier"/>
                <a:cs typeface="Courier"/>
                <a:sym typeface="Courier New"/>
              </a:rPr>
              <a:t>       </a:t>
            </a:r>
            <a:r>
              <a:rPr lang="en-US"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FFFF00"/>
                </a:solidFill>
                <a:latin typeface="Courier"/>
                <a:ea typeface="Courier"/>
                <a:cs typeface="Courier"/>
                <a:sym typeface="Courier New"/>
              </a:rPr>
              <a:t>x =</a:t>
            </a:r>
            <a:r>
              <a:rPr lang="pl" sz="3000" b="0" i="0" u="none" strike="noStrike" cap="none" baseline="0" dirty="0">
                <a:solidFill>
                  <a:srgbClr val="00FF00"/>
                </a:solidFill>
                <a:latin typeface="Courier"/>
                <a:ea typeface="Courier"/>
                <a:cs typeface="Courier"/>
                <a:sym typeface="Courier New"/>
              </a:rPr>
              <a:t> counts</a:t>
            </a:r>
            <a:r>
              <a:rPr lang="pl" sz="3000" b="0" i="0" u="none" strike="noStrike" cap="none" baseline="0" dirty="0">
                <a:solidFill>
                  <a:srgbClr val="00FFFF"/>
                </a:solidFill>
                <a:latin typeface="Courier"/>
                <a:ea typeface="Courier"/>
                <a:cs typeface="Courier"/>
                <a:sym typeface="Courier New"/>
              </a:rPr>
              <a:t>[name]</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FFFF00"/>
                </a:solidFill>
                <a:latin typeface="Courier"/>
                <a:ea typeface="Courier"/>
                <a:cs typeface="Courier"/>
                <a:sym typeface="Courier New"/>
              </a:rPr>
              <a:t>else</a:t>
            </a:r>
            <a:r>
              <a:rPr lang="pl" sz="3000" b="0" i="0" u="none" strike="noStrike" cap="none" baseline="0"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dirty="0">
                <a:solidFill>
                  <a:schemeClr val="lt1"/>
                </a:solidFill>
                <a:latin typeface="Courier"/>
                <a:ea typeface="Courier"/>
                <a:cs typeface="Courier"/>
                <a:sym typeface="Courier New"/>
              </a:rPr>
              <a:t>       </a:t>
            </a:r>
            <a:r>
              <a:rPr lang="en-US"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FFFF00"/>
                </a:solidFill>
                <a:latin typeface="Courier"/>
                <a:ea typeface="Courier"/>
                <a:cs typeface="Courier"/>
                <a:sym typeface="Courier New"/>
              </a:rPr>
              <a:t>x =</a:t>
            </a:r>
            <a:r>
              <a:rPr lang="pl"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FF7F00"/>
                </a:solidFill>
                <a:latin typeface="Courier"/>
                <a:ea typeface="Courier"/>
                <a:cs typeface="Courier"/>
                <a:sym typeface="Courier New"/>
              </a:rPr>
              <a:t>0</a:t>
            </a:r>
          </a:p>
        </p:txBody>
      </p:sp>
      <p:sp>
        <p:nvSpPr>
          <p:cNvPr id="396" name="Shape 396"/>
          <p:cNvSpPr txBox="1"/>
          <p:nvPr/>
        </p:nvSpPr>
        <p:spPr>
          <a:xfrm>
            <a:off x="10060013" y="6019800"/>
            <a:ext cx="6044400" cy="62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pl" sz="3000" b="0" i="0" u="none" strike="noStrike" cap="none" baseline="0">
                <a:solidFill>
                  <a:srgbClr val="FFFF00"/>
                </a:solidFill>
                <a:latin typeface="Courier"/>
                <a:ea typeface="Courier"/>
                <a:cs typeface="Courier"/>
                <a:sym typeface="Courier New"/>
              </a:rPr>
              <a:t>x = </a:t>
            </a:r>
            <a:r>
              <a:rPr lang="pl" sz="3000" b="0" i="0" u="none" strike="noStrike" cap="none" baseline="0">
                <a:solidFill>
                  <a:srgbClr val="00FF00"/>
                </a:solidFill>
                <a:latin typeface="Courier"/>
                <a:ea typeface="Courier"/>
                <a:cs typeface="Courier"/>
                <a:sym typeface="Courier New"/>
              </a:rPr>
              <a:t>counts</a:t>
            </a:r>
            <a:r>
              <a:rPr lang="pl" sz="3000" b="0" i="0" u="none" strike="noStrike" cap="none" baseline="0">
                <a:solidFill>
                  <a:srgbClr val="FF00FF"/>
                </a:solidFill>
                <a:latin typeface="Courier"/>
                <a:ea typeface="Courier"/>
                <a:cs typeface="Courier"/>
                <a:sym typeface="Courier New"/>
              </a:rPr>
              <a:t>.get</a:t>
            </a:r>
            <a:r>
              <a:rPr lang="pl" sz="3000" b="0" i="0" u="none" strike="noStrike" cap="none" baseline="0">
                <a:solidFill>
                  <a:schemeClr val="lt1"/>
                </a:solidFill>
                <a:latin typeface="Courier"/>
                <a:ea typeface="Courier"/>
                <a:cs typeface="Courier"/>
                <a:sym typeface="Courier New"/>
              </a:rPr>
              <a:t>(</a:t>
            </a:r>
            <a:r>
              <a:rPr lang="pl" sz="3000" b="0" i="0" u="none" strike="noStrike" cap="none" baseline="0">
                <a:solidFill>
                  <a:srgbClr val="00FFFF"/>
                </a:solidFill>
                <a:latin typeface="Courier"/>
                <a:ea typeface="Courier"/>
                <a:cs typeface="Courier"/>
                <a:sym typeface="Courier New"/>
              </a:rPr>
              <a:t>name</a:t>
            </a:r>
            <a:r>
              <a:rPr lang="pl" sz="3000" b="0" i="0" u="none" strike="noStrike" cap="none" baseline="0">
                <a:solidFill>
                  <a:schemeClr val="lt1"/>
                </a:solidFill>
                <a:latin typeface="Courier"/>
                <a:ea typeface="Courier"/>
                <a:cs typeface="Courier"/>
                <a:sym typeface="Courier New"/>
              </a:rPr>
              <a:t>, </a:t>
            </a:r>
            <a:r>
              <a:rPr lang="pl" sz="3000" b="0" i="0" u="none" strike="noStrike" cap="none" baseline="0">
                <a:solidFill>
                  <a:srgbClr val="FF7F00"/>
                </a:solidFill>
                <a:latin typeface="Courier"/>
                <a:ea typeface="Courier"/>
                <a:cs typeface="Courier"/>
                <a:sym typeface="Courier New"/>
              </a:rPr>
              <a:t>0</a:t>
            </a:r>
            <a:r>
              <a:rPr lang="pl" sz="3000" b="0" i="0" u="none" strike="noStrike" cap="none" baseline="0">
                <a:solidFill>
                  <a:schemeClr val="lt1"/>
                </a:solidFill>
                <a:latin typeface="Courier"/>
                <a:ea typeface="Courier"/>
                <a:cs typeface="Courier"/>
                <a:sym typeface="Courier New"/>
              </a:rPr>
              <a:t>)</a:t>
            </a:r>
          </a:p>
        </p:txBody>
      </p:sp>
      <p:sp>
        <p:nvSpPr>
          <p:cNvPr id="397" name="Shape 397"/>
          <p:cNvSpPr txBox="1"/>
          <p:nvPr/>
        </p:nvSpPr>
        <p:spPr>
          <a:xfrm>
            <a:off x="1003250" y="6980313"/>
            <a:ext cx="7118400" cy="1143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pl" sz="3600" b="0" i="0" u="none" strike="noStrike" cap="none" baseline="0" dirty="0">
                <a:solidFill>
                  <a:srgbClr val="FF7F00"/>
                </a:solidFill>
                <a:latin typeface="Arial" charset="0"/>
                <a:ea typeface="Arial" charset="0"/>
                <a:cs typeface="Arial" charset="0"/>
                <a:sym typeface="Cabin"/>
              </a:rPr>
              <a:t>Domyślna wartość, jeśli klucz nie istnieje (i nie pojawia się Traceback)</a:t>
            </a:r>
          </a:p>
        </p:txBody>
      </p:sp>
      <p:sp>
        <p:nvSpPr>
          <p:cNvPr id="398" name="Shape 398"/>
          <p:cNvSpPr txBox="1"/>
          <p:nvPr/>
        </p:nvSpPr>
        <p:spPr>
          <a:xfrm>
            <a:off x="9232900" y="7375475"/>
            <a:ext cx="6741359"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3200" b="0" i="0" u="none" strike="noStrike" cap="none" baseline="0" dirty="0">
                <a:solidFill>
                  <a:srgbClr val="FF00FF"/>
                </a:solidFill>
                <a:latin typeface="Arial" charset="0"/>
                <a:ea typeface="Arial" charset="0"/>
                <a:cs typeface="Arial" charset="0"/>
                <a:sym typeface="Cabin"/>
              </a:rPr>
              <a:t>{</a:t>
            </a:r>
            <a:r>
              <a:rPr lang="pl" sz="3200" b="0" i="0" u="none" strike="noStrike" cap="none" baseline="0" dirty="0">
                <a:solidFill>
                  <a:srgbClr val="00FFFF"/>
                </a:solidFill>
                <a:latin typeface="Arial" charset="0"/>
                <a:ea typeface="Arial" charset="0"/>
                <a:cs typeface="Arial" charset="0"/>
                <a:sym typeface="Cabin"/>
              </a:rPr>
              <a:t>'csev'</a:t>
            </a:r>
            <a:r>
              <a:rPr lang="pl" sz="3200" b="0" i="0" u="none" strike="noStrike" cap="none" baseline="0" dirty="0">
                <a:solidFill>
                  <a:srgbClr val="FF00FF"/>
                </a:solidFill>
                <a:latin typeface="Arial" charset="0"/>
                <a:ea typeface="Arial" charset="0"/>
                <a:cs typeface="Arial" charset="0"/>
                <a:sym typeface="Cabin"/>
              </a:rPr>
              <a:t>: 2, </a:t>
            </a:r>
            <a:r>
              <a:rPr lang="pl" sz="3200" b="0" i="0" u="none" strike="noStrike" cap="none" baseline="0" dirty="0">
                <a:solidFill>
                  <a:srgbClr val="00FFFF"/>
                </a:solidFill>
                <a:latin typeface="Arial" charset="0"/>
                <a:ea typeface="Arial" charset="0"/>
                <a:cs typeface="Arial" charset="0"/>
                <a:sym typeface="Cabin"/>
              </a:rPr>
              <a:t>'cwen'</a:t>
            </a:r>
            <a:r>
              <a:rPr lang="pl" sz="3200" b="0" i="0" u="none" strike="noStrike" cap="none" baseline="0" dirty="0">
                <a:solidFill>
                  <a:srgbClr val="FF00FF"/>
                </a:solidFill>
                <a:latin typeface="Arial" charset="0"/>
                <a:ea typeface="Arial" charset="0"/>
                <a:cs typeface="Arial" charset="0"/>
                <a:sym typeface="Cabin"/>
              </a:rPr>
              <a:t>: 2, </a:t>
            </a:r>
            <a:r>
              <a:rPr lang="pl" sz="3200" b="0" i="0" u="none" strike="noStrike" cap="none" baseline="0" dirty="0">
                <a:solidFill>
                  <a:srgbClr val="00FFFF"/>
                </a:solidFill>
                <a:latin typeface="Arial" charset="0"/>
                <a:ea typeface="Arial" charset="0"/>
                <a:cs typeface="Arial" charset="0"/>
                <a:sym typeface="Cabin"/>
              </a:rPr>
              <a:t>'zqian'</a:t>
            </a:r>
            <a:r>
              <a:rPr lang="pl" sz="3200" b="0" i="0" u="none" strike="noStrike" cap="none" baseline="0" dirty="0">
                <a:solidFill>
                  <a:srgbClr val="FF00FF"/>
                </a:solidFill>
                <a:latin typeface="Arial" charset="0"/>
                <a:ea typeface="Arial" charset="0"/>
                <a:cs typeface="Arial" charset="0"/>
                <a:sym typeface="Cabin"/>
              </a:rPr>
              <a:t>: 1}</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pl" sz="7600" b="0" i="0" u="none" strike="noStrike" cap="none" baseline="0">
                <a:solidFill>
                  <a:srgbClr val="FFD966"/>
                </a:solidFill>
                <a:latin typeface="Arial" charset="0"/>
                <a:ea typeface="Arial" charset="0"/>
                <a:cs typeface="Arial" charset="0"/>
                <a:sym typeface="Cabin"/>
              </a:rPr>
              <a:t>Prostsze zliczanie z </a:t>
            </a:r>
            <a:r>
              <a:rPr lang="pl" sz="7600" b="0" i="0" u="none" strike="noStrike" cap="none" baseline="0">
                <a:solidFill>
                  <a:srgbClr val="FF00FF"/>
                </a:solidFill>
                <a:latin typeface="Arial" charset="0"/>
                <a:ea typeface="Arial" charset="0"/>
                <a:cs typeface="Arial" charset="0"/>
                <a:sym typeface="Cabin"/>
              </a:rPr>
              <a:t>get()</a:t>
            </a:r>
          </a:p>
        </p:txBody>
      </p:sp>
      <p:sp>
        <p:nvSpPr>
          <p:cNvPr id="404" name="Shape 404"/>
          <p:cNvSpPr txBox="1">
            <a:spLocks noGrp="1"/>
          </p:cNvSpPr>
          <p:nvPr>
            <p:ph type="body" idx="1"/>
          </p:nvPr>
        </p:nvSpPr>
        <p:spPr>
          <a:xfrm>
            <a:off x="1155700" y="2603501"/>
            <a:ext cx="13931900" cy="1457272"/>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pl" sz="3600" b="0" i="0" u="none" strike="noStrike" cap="none" baseline="0" dirty="0">
                <a:solidFill>
                  <a:schemeClr val="lt1"/>
                </a:solidFill>
                <a:latin typeface="Arial" charset="0"/>
                <a:ea typeface="Arial" charset="0"/>
                <a:cs typeface="Arial" charset="0"/>
                <a:sym typeface="Cabin"/>
              </a:rPr>
              <a:t>Możemy skorzystać z </a:t>
            </a:r>
            <a:r>
              <a:rPr lang="pl" sz="3600" b="0" i="0" u="none" strike="noStrike" cap="none" baseline="0" dirty="0">
                <a:solidFill>
                  <a:srgbClr val="FF00FF"/>
                </a:solidFill>
                <a:latin typeface="Arial" charset="0"/>
                <a:ea typeface="Arial" charset="0"/>
                <a:cs typeface="Arial" charset="0"/>
                <a:sym typeface="Cabin"/>
              </a:rPr>
              <a:t>ge</a:t>
            </a:r>
            <a:r>
              <a:rPr lang="pl" sz="3600" b="0" i="0" u="none" strike="noStrike" cap="none" baseline="0" dirty="0">
                <a:solidFill>
                  <a:srgbClr val="FF40FF"/>
                </a:solidFill>
                <a:latin typeface="Arial" charset="0"/>
                <a:ea typeface="Arial" charset="0"/>
                <a:cs typeface="Arial" charset="0"/>
                <a:sym typeface="Cabin"/>
              </a:rPr>
              <a:t>t() </a:t>
            </a:r>
            <a:r>
              <a:rPr lang="pl" sz="3600" b="0" i="0" u="none" strike="noStrike" cap="none" baseline="0" dirty="0">
                <a:solidFill>
                  <a:schemeClr val="lt1"/>
                </a:solidFill>
                <a:latin typeface="Arial" charset="0"/>
                <a:ea typeface="Arial" charset="0"/>
                <a:cs typeface="Arial" charset="0"/>
                <a:sym typeface="Cabin"/>
              </a:rPr>
              <a:t>i podać wartość </a:t>
            </a:r>
            <a:r>
              <a:rPr lang="pl" sz="3600" b="0" i="0" u="none" strike="noStrike" cap="none" baseline="0" dirty="0">
                <a:solidFill>
                  <a:srgbClr val="FF7F00"/>
                </a:solidFill>
                <a:latin typeface="Arial" charset="0"/>
                <a:ea typeface="Arial" charset="0"/>
                <a:cs typeface="Arial" charset="0"/>
                <a:sym typeface="Cabin"/>
              </a:rPr>
              <a:t>domyślną zero</a:t>
            </a:r>
            <a:r>
              <a:rPr lang="pl" sz="3600" b="0" i="0" u="none" strike="noStrike" cap="none" baseline="0" dirty="0">
                <a:solidFill>
                  <a:schemeClr val="bg1"/>
                </a:solidFill>
                <a:latin typeface="Arial" charset="0"/>
                <a:ea typeface="Arial" charset="0"/>
                <a:cs typeface="Arial" charset="0"/>
                <a:sym typeface="Cabin"/>
              </a:rPr>
              <a:t>,</a:t>
            </a:r>
            <a:r>
              <a:rPr lang="pl" sz="3600" b="0" i="0" u="none" strike="noStrike" cap="none" baseline="0" dirty="0">
                <a:solidFill>
                  <a:schemeClr val="lt1"/>
                </a:solidFill>
                <a:latin typeface="Arial" charset="0"/>
                <a:ea typeface="Arial" charset="0"/>
                <a:cs typeface="Arial" charset="0"/>
                <a:sym typeface="Cabin"/>
              </a:rPr>
              <a:t> kiedy </a:t>
            </a:r>
            <a:r>
              <a:rPr lang="pl" sz="3600" b="0" i="0" u="none" strike="noStrike" cap="none" baseline="0" dirty="0">
                <a:solidFill>
                  <a:srgbClr val="00FFFF"/>
                </a:solidFill>
                <a:latin typeface="Arial" charset="0"/>
                <a:ea typeface="Arial" charset="0"/>
                <a:cs typeface="Arial" charset="0"/>
                <a:sym typeface="Cabin"/>
              </a:rPr>
              <a:t>klucza</a:t>
            </a:r>
            <a:r>
              <a:rPr lang="pl" sz="3600" b="0" i="0" u="none" strike="noStrike" cap="none" baseline="0" dirty="0">
                <a:solidFill>
                  <a:schemeClr val="lt1"/>
                </a:solidFill>
                <a:latin typeface="Arial" charset="0"/>
                <a:ea typeface="Arial" charset="0"/>
                <a:cs typeface="Arial" charset="0"/>
                <a:sym typeface="Cabin"/>
              </a:rPr>
              <a:t> jeszcze nie ma w słowniku </a:t>
            </a:r>
            <a:r>
              <a:rPr lang="pl" sz="3600" dirty="0">
                <a:solidFill>
                  <a:schemeClr val="lt1"/>
                </a:solidFill>
                <a:latin typeface="Arial" charset="0"/>
                <a:ea typeface="Arial" charset="0"/>
                <a:cs typeface="Arial" charset="0"/>
                <a:sym typeface="Cabin"/>
              </a:rPr>
              <a:t>–</a:t>
            </a:r>
            <a:r>
              <a:rPr lang="pl" sz="3600" b="0" i="0" u="none" strike="noStrike" cap="none" baseline="0" dirty="0">
                <a:solidFill>
                  <a:schemeClr val="lt1"/>
                </a:solidFill>
                <a:latin typeface="Arial" charset="0"/>
                <a:ea typeface="Arial" charset="0"/>
                <a:cs typeface="Arial" charset="0"/>
                <a:sym typeface="Cabin"/>
              </a:rPr>
              <a:t> a potem po prostu dodać jeden</a:t>
            </a:r>
          </a:p>
        </p:txBody>
      </p:sp>
      <p:sp>
        <p:nvSpPr>
          <p:cNvPr id="405" name="Shape 405"/>
          <p:cNvSpPr txBox="1"/>
          <p:nvPr/>
        </p:nvSpPr>
        <p:spPr>
          <a:xfrm>
            <a:off x="1698775" y="4562481"/>
            <a:ext cx="10558500" cy="2155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pl" sz="2800" b="0" i="0" u="none" strike="noStrike" cap="none" baseline="0">
                <a:solidFill>
                  <a:srgbClr val="00FF00"/>
                </a:solidFill>
                <a:latin typeface="Courier"/>
                <a:ea typeface="Courier"/>
                <a:cs typeface="Courier"/>
                <a:sym typeface="Courier New"/>
              </a:rPr>
              <a:t>counts</a:t>
            </a:r>
            <a:r>
              <a:rPr lang="pl" sz="2800" b="0" i="0" u="none" strike="noStrike" cap="none" baseline="0">
                <a:solidFill>
                  <a:schemeClr val="lt1"/>
                </a:solidFill>
                <a:latin typeface="Courier"/>
                <a:ea typeface="Courier"/>
                <a:cs typeface="Courier"/>
                <a:sym typeface="Courier New"/>
              </a:rPr>
              <a:t> = </a:t>
            </a:r>
            <a:r>
              <a:rPr lang="pl" sz="2800" b="0" i="0" u="none" strike="noStrike" cap="none" baseline="0">
                <a:solidFill>
                  <a:srgbClr val="FF00FF"/>
                </a:solidFill>
                <a:latin typeface="Courier"/>
                <a:ea typeface="Courier"/>
                <a:cs typeface="Courier"/>
                <a:sym typeface="Courier New"/>
              </a:rPr>
              <a:t>dict</a:t>
            </a:r>
            <a:r>
              <a:rPr lang="pl" sz="2800" b="0" i="0" u="none" strike="noStrike" cap="none" baseline="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pl" sz="2800" b="0" i="0" u="none" strike="noStrike" cap="none" baseline="0">
                <a:solidFill>
                  <a:srgbClr val="00FF00"/>
                </a:solidFill>
                <a:latin typeface="Courier"/>
                <a:ea typeface="Courier"/>
                <a:cs typeface="Courier"/>
                <a:sym typeface="Courier New"/>
              </a:rPr>
              <a:t>names</a:t>
            </a:r>
            <a:r>
              <a:rPr lang="pl" sz="2800" b="0" i="0" u="none" strike="noStrike" cap="none" baseline="0">
                <a:solidFill>
                  <a:schemeClr val="lt1"/>
                </a:solidFill>
                <a:latin typeface="Courier"/>
                <a:ea typeface="Courier"/>
                <a:cs typeface="Courier"/>
                <a:sym typeface="Courier New"/>
              </a:rPr>
              <a:t> = ['csev', 'cwen', 'csev', 'zqian', 'cwen']</a:t>
            </a:r>
          </a:p>
          <a:p>
            <a:pPr marL="0" marR="0" lvl="0" indent="0" algn="l" rtl="0">
              <a:lnSpc>
                <a:spcPct val="100000"/>
              </a:lnSpc>
              <a:spcBef>
                <a:spcPts val="0"/>
              </a:spcBef>
              <a:spcAft>
                <a:spcPts val="0"/>
              </a:spcAft>
              <a:buClr>
                <a:srgbClr val="FFFF00"/>
              </a:buClr>
              <a:buSzPct val="25000"/>
              <a:buFont typeface="Courier New"/>
              <a:buNone/>
            </a:pPr>
            <a:r>
              <a:rPr lang="pl" sz="2800" b="0" i="0" u="none" strike="noStrike" cap="none" baseline="0">
                <a:solidFill>
                  <a:srgbClr val="FFFF00"/>
                </a:solidFill>
                <a:latin typeface="Courier"/>
                <a:ea typeface="Courier"/>
                <a:cs typeface="Courier"/>
                <a:sym typeface="Courier New"/>
              </a:rPr>
              <a:t>for</a:t>
            </a:r>
            <a:r>
              <a:rPr lang="pl" sz="2800" b="0" i="0" u="none" strike="noStrike" cap="none" baseline="0">
                <a:solidFill>
                  <a:schemeClr val="lt1"/>
                </a:solidFill>
                <a:latin typeface="Courier"/>
                <a:ea typeface="Courier"/>
                <a:cs typeface="Courier"/>
                <a:sym typeface="Courier New"/>
              </a:rPr>
              <a:t> </a:t>
            </a:r>
            <a:r>
              <a:rPr lang="pl" sz="2800" b="0" i="0" u="none" strike="noStrike" cap="none" baseline="0">
                <a:solidFill>
                  <a:srgbClr val="00FF00"/>
                </a:solidFill>
                <a:latin typeface="Courier"/>
                <a:ea typeface="Courier"/>
                <a:cs typeface="Courier"/>
                <a:sym typeface="Courier New"/>
              </a:rPr>
              <a:t>name</a:t>
            </a:r>
            <a:r>
              <a:rPr lang="pl" sz="2800" b="0" i="0" u="none" strike="noStrike" cap="none" baseline="0">
                <a:solidFill>
                  <a:schemeClr val="lt1"/>
                </a:solidFill>
                <a:latin typeface="Courier"/>
                <a:ea typeface="Courier"/>
                <a:cs typeface="Courier"/>
                <a:sym typeface="Courier New"/>
              </a:rPr>
              <a:t> </a:t>
            </a:r>
            <a:r>
              <a:rPr lang="pl" sz="2800" b="0" i="0" u="none" strike="noStrike" cap="none" baseline="0">
                <a:solidFill>
                  <a:srgbClr val="FFFF00"/>
                </a:solidFill>
                <a:latin typeface="Courier"/>
                <a:ea typeface="Courier"/>
                <a:cs typeface="Courier"/>
                <a:sym typeface="Courier New"/>
              </a:rPr>
              <a:t>in</a:t>
            </a:r>
            <a:r>
              <a:rPr lang="pl" sz="2800" b="0" i="0" u="none" strike="noStrike" cap="none" baseline="0">
                <a:solidFill>
                  <a:schemeClr val="lt1"/>
                </a:solidFill>
                <a:latin typeface="Courier"/>
                <a:ea typeface="Courier"/>
                <a:cs typeface="Courier"/>
                <a:sym typeface="Courier New"/>
              </a:rPr>
              <a:t> </a:t>
            </a:r>
            <a:r>
              <a:rPr lang="pl" sz="2800" b="0" i="0" u="none" strike="noStrike" cap="none" baseline="0">
                <a:solidFill>
                  <a:srgbClr val="00FF00"/>
                </a:solidFill>
                <a:latin typeface="Courier"/>
                <a:ea typeface="Courier"/>
                <a:cs typeface="Courier"/>
                <a:sym typeface="Courier New"/>
              </a:rPr>
              <a:t>names</a:t>
            </a:r>
            <a:r>
              <a:rPr lang="pl" sz="2800" b="0" i="0" u="none" strike="noStrike" cap="none" baseline="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pl" sz="2800" b="0" i="0" u="none" strike="noStrike" cap="none" baseline="0">
                <a:solidFill>
                  <a:schemeClr val="lt1"/>
                </a:solidFill>
                <a:latin typeface="Courier"/>
                <a:ea typeface="Courier"/>
                <a:cs typeface="Courier"/>
                <a:sym typeface="Courier New"/>
              </a:rPr>
              <a:t>    </a:t>
            </a:r>
            <a:r>
              <a:rPr lang="pl" sz="2800" b="0" i="0" u="none" strike="noStrike" cap="none" baseline="0">
                <a:solidFill>
                  <a:srgbClr val="00FF00"/>
                </a:solidFill>
                <a:latin typeface="Courier"/>
                <a:ea typeface="Courier"/>
                <a:cs typeface="Courier"/>
                <a:sym typeface="Courier New"/>
              </a:rPr>
              <a:t>counts</a:t>
            </a:r>
            <a:r>
              <a:rPr lang="pl" sz="2800" b="0" i="0" u="none" strike="noStrike" cap="none" baseline="0">
                <a:solidFill>
                  <a:srgbClr val="00FFFF"/>
                </a:solidFill>
                <a:latin typeface="Courier"/>
                <a:ea typeface="Courier"/>
                <a:cs typeface="Courier"/>
                <a:sym typeface="Courier New"/>
              </a:rPr>
              <a:t>[name]</a:t>
            </a:r>
            <a:r>
              <a:rPr lang="pl" sz="2800" b="0" i="0" u="none" strike="noStrike" cap="none" baseline="0">
                <a:solidFill>
                  <a:schemeClr val="lt1"/>
                </a:solidFill>
                <a:latin typeface="Courier"/>
                <a:ea typeface="Courier"/>
                <a:cs typeface="Courier"/>
                <a:sym typeface="Courier New"/>
              </a:rPr>
              <a:t> = </a:t>
            </a:r>
            <a:r>
              <a:rPr lang="pl" sz="2800" b="0" i="0" u="none" strike="noStrike" cap="none" baseline="0">
                <a:solidFill>
                  <a:srgbClr val="00FF00"/>
                </a:solidFill>
                <a:latin typeface="Courier"/>
                <a:ea typeface="Courier"/>
                <a:cs typeface="Courier"/>
                <a:sym typeface="Courier New"/>
              </a:rPr>
              <a:t>counts</a:t>
            </a:r>
            <a:r>
              <a:rPr lang="pl" sz="2800" b="0" i="0" u="none" strike="noStrike" cap="none" baseline="0">
                <a:solidFill>
                  <a:srgbClr val="FF00FF"/>
                </a:solidFill>
                <a:latin typeface="Courier"/>
                <a:ea typeface="Courier"/>
                <a:cs typeface="Courier"/>
                <a:sym typeface="Courier New"/>
              </a:rPr>
              <a:t>.get</a:t>
            </a:r>
            <a:r>
              <a:rPr lang="pl" sz="2800" b="0" i="0" u="none" strike="noStrike" cap="none" baseline="0">
                <a:solidFill>
                  <a:srgbClr val="00FF00"/>
                </a:solidFill>
                <a:latin typeface="Courier"/>
                <a:ea typeface="Courier"/>
                <a:cs typeface="Courier"/>
                <a:sym typeface="Courier New"/>
              </a:rPr>
              <a:t>(</a:t>
            </a:r>
            <a:r>
              <a:rPr lang="pl" sz="2800" b="0" i="0" u="none" strike="noStrike" cap="none" baseline="0">
                <a:solidFill>
                  <a:srgbClr val="00FFFF"/>
                </a:solidFill>
                <a:latin typeface="Courier"/>
                <a:ea typeface="Courier"/>
                <a:cs typeface="Courier"/>
                <a:sym typeface="Courier New"/>
              </a:rPr>
              <a:t>name, </a:t>
            </a:r>
            <a:r>
              <a:rPr lang="pl" sz="2800" b="0" i="0" u="none" strike="noStrike" cap="none" baseline="0">
                <a:solidFill>
                  <a:srgbClr val="FF7F00"/>
                </a:solidFill>
                <a:latin typeface="Courier"/>
                <a:ea typeface="Courier"/>
                <a:cs typeface="Courier"/>
                <a:sym typeface="Courier New"/>
              </a:rPr>
              <a:t>0</a:t>
            </a:r>
            <a:r>
              <a:rPr lang="pl" sz="2800" b="0" i="0" u="none" strike="noStrike" cap="none" baseline="0">
                <a:solidFill>
                  <a:srgbClr val="00FFFF"/>
                </a:solidFill>
                <a:latin typeface="Courier"/>
                <a:ea typeface="Courier"/>
                <a:cs typeface="Courier"/>
                <a:sym typeface="Courier New"/>
              </a:rPr>
              <a:t>)</a:t>
            </a:r>
            <a:r>
              <a:rPr lang="pl" sz="2800" b="0" i="0" u="none" strike="noStrike" cap="none" baseline="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pl" sz="2800" b="0" i="0" u="none" strike="noStrike" cap="none" baseline="0">
                <a:solidFill>
                  <a:srgbClr val="FFFF00"/>
                </a:solidFill>
                <a:latin typeface="Courier"/>
                <a:ea typeface="Courier"/>
                <a:cs typeface="Courier"/>
                <a:sym typeface="Courier New"/>
              </a:rPr>
              <a:t>print(</a:t>
            </a:r>
            <a:r>
              <a:rPr lang="pl" sz="2800" b="0" i="0" u="none" strike="noStrike" cap="none" baseline="0">
                <a:solidFill>
                  <a:srgbClr val="00FF00"/>
                </a:solidFill>
                <a:latin typeface="Courier"/>
                <a:ea typeface="Courier"/>
                <a:cs typeface="Courier"/>
                <a:sym typeface="Courier New"/>
              </a:rPr>
              <a:t>counts</a:t>
            </a:r>
            <a:r>
              <a:rPr lang="pl" sz="2800" b="0" i="0" u="none" strike="noStrike" cap="none" baseline="0">
                <a:solidFill>
                  <a:srgbClr val="FFFF00"/>
                </a:solidFill>
                <a:latin typeface="Courier"/>
                <a:ea typeface="Courier"/>
                <a:cs typeface="Courier"/>
                <a:sym typeface="Courier New"/>
              </a:rPr>
              <a:t>)</a:t>
            </a:r>
            <a:endParaRPr lang="pl" sz="2800" i="0" u="none" strike="noStrike" cap="none" dirty="0">
              <a:solidFill>
                <a:srgbClr val="FFFF00"/>
              </a:solidFill>
              <a:latin typeface="Courier"/>
              <a:ea typeface="Courier"/>
              <a:cs typeface="Courier"/>
              <a:sym typeface="Courier New"/>
            </a:endParaRPr>
          </a:p>
        </p:txBody>
      </p:sp>
      <p:sp>
        <p:nvSpPr>
          <p:cNvPr id="406" name="Shape 406"/>
          <p:cNvSpPr txBox="1"/>
          <p:nvPr/>
        </p:nvSpPr>
        <p:spPr>
          <a:xfrm>
            <a:off x="5744820" y="7640632"/>
            <a:ext cx="2394778"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pl" sz="3600" b="0" i="0" u="none" strike="noStrike" cap="none" baseline="0" dirty="0">
                <a:solidFill>
                  <a:srgbClr val="FF7F00"/>
                </a:solidFill>
                <a:latin typeface="Arial" charset="0"/>
                <a:ea typeface="Arial" charset="0"/>
                <a:cs typeface="Arial" charset="0"/>
                <a:sym typeface="Cabin"/>
              </a:rPr>
              <a:t>Domyślnie</a:t>
            </a:r>
          </a:p>
        </p:txBody>
      </p:sp>
      <p:cxnSp>
        <p:nvCxnSpPr>
          <p:cNvPr id="407" name="Shape 407"/>
          <p:cNvCxnSpPr/>
          <p:nvPr/>
        </p:nvCxnSpPr>
        <p:spPr>
          <a:xfrm flipH="1">
            <a:off x="7921474" y="6308857"/>
            <a:ext cx="1405200" cy="1411200"/>
          </a:xfrm>
          <a:prstGeom prst="straightConnector1">
            <a:avLst/>
          </a:prstGeom>
          <a:noFill/>
          <a:ln w="63500" cap="rnd" cmpd="sng">
            <a:solidFill>
              <a:srgbClr val="FF7F00"/>
            </a:solidFill>
            <a:prstDash val="solid"/>
            <a:miter/>
            <a:headEnd type="stealth" w="med" len="med"/>
            <a:tailEnd type="none" w="med" len="med"/>
          </a:ln>
        </p:spPr>
      </p:cxnSp>
      <p:sp>
        <p:nvSpPr>
          <p:cNvPr id="408" name="Shape 408"/>
          <p:cNvSpPr txBox="1"/>
          <p:nvPr/>
        </p:nvSpPr>
        <p:spPr>
          <a:xfrm>
            <a:off x="9004375" y="7424732"/>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3200" b="0" i="0" u="none" strike="noStrike" cap="none" baseline="0" dirty="0">
                <a:solidFill>
                  <a:srgbClr val="FF00FF"/>
                </a:solidFill>
                <a:latin typeface="Arial" charset="0"/>
                <a:ea typeface="Arial" charset="0"/>
                <a:cs typeface="Arial" charset="0"/>
                <a:sym typeface="Cabin"/>
              </a:rPr>
              <a:t>{</a:t>
            </a:r>
            <a:r>
              <a:rPr lang="pl" sz="3200" b="0" i="0" u="none" strike="noStrike" cap="none" baseline="0" dirty="0">
                <a:solidFill>
                  <a:srgbClr val="00FFFF"/>
                </a:solidFill>
                <a:latin typeface="Arial" charset="0"/>
                <a:ea typeface="Arial" charset="0"/>
                <a:cs typeface="Arial" charset="0"/>
                <a:sym typeface="Cabin"/>
              </a:rPr>
              <a:t>'csev'</a:t>
            </a:r>
            <a:r>
              <a:rPr lang="pl" sz="3200" b="0" i="0" u="none" strike="noStrike" cap="none" baseline="0" dirty="0">
                <a:solidFill>
                  <a:srgbClr val="FF00FF"/>
                </a:solidFill>
                <a:latin typeface="Arial" charset="0"/>
                <a:ea typeface="Arial" charset="0"/>
                <a:cs typeface="Arial" charset="0"/>
                <a:sym typeface="Cabin"/>
              </a:rPr>
              <a:t>: 2, </a:t>
            </a:r>
            <a:r>
              <a:rPr lang="pl" sz="3200" b="0" i="0" u="none" strike="noStrike" cap="none" baseline="0" dirty="0">
                <a:solidFill>
                  <a:srgbClr val="00FFFF"/>
                </a:solidFill>
                <a:latin typeface="Arial" charset="0"/>
                <a:ea typeface="Arial" charset="0"/>
                <a:cs typeface="Arial" charset="0"/>
                <a:sym typeface="Cabin"/>
              </a:rPr>
              <a:t>'cwen'</a:t>
            </a:r>
            <a:r>
              <a:rPr lang="pl" sz="3200" b="0" i="0" u="none" strike="noStrike" cap="none" baseline="0" dirty="0">
                <a:solidFill>
                  <a:srgbClr val="FF00FF"/>
                </a:solidFill>
                <a:latin typeface="Arial" charset="0"/>
                <a:ea typeface="Arial" charset="0"/>
                <a:cs typeface="Arial" charset="0"/>
                <a:sym typeface="Cabin"/>
              </a:rPr>
              <a:t>: 2, </a:t>
            </a:r>
            <a:r>
              <a:rPr lang="pl" sz="3200" b="0" i="0" u="none" strike="noStrike" cap="none" baseline="0" dirty="0">
                <a:solidFill>
                  <a:srgbClr val="00FFFF"/>
                </a:solidFill>
                <a:latin typeface="Arial" charset="0"/>
                <a:ea typeface="Arial" charset="0"/>
                <a:cs typeface="Arial" charset="0"/>
                <a:sym typeface="Cabin"/>
              </a:rPr>
              <a:t>'zqian'</a:t>
            </a:r>
            <a:r>
              <a:rPr lang="pl" sz="3200" b="0" i="0" u="none" strike="noStrike" cap="none" baseline="0" dirty="0">
                <a:solidFill>
                  <a:srgbClr val="FF00FF"/>
                </a:solidFill>
                <a:latin typeface="Arial" charset="0"/>
                <a:ea typeface="Arial" charset="0"/>
                <a:cs typeface="Arial" charset="0"/>
                <a:sym typeface="Cabin"/>
              </a:rPr>
              <a:t>: 1}</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pic>
        <p:nvPicPr>
          <p:cNvPr id="413" name="Shape 413"/>
          <p:cNvPicPr preferRelativeResize="0"/>
          <p:nvPr/>
        </p:nvPicPr>
        <p:blipFill rotWithShape="1">
          <a:blip r:embed="rId3">
            <a:alphaModFix/>
          </a:blip>
          <a:srcRect/>
          <a:stretch/>
        </p:blipFill>
        <p:spPr>
          <a:xfrm>
            <a:off x="11260136" y="3187700"/>
            <a:ext cx="4638674" cy="3467099"/>
          </a:xfrm>
          <a:prstGeom prst="rect">
            <a:avLst/>
          </a:prstGeom>
          <a:noFill/>
          <a:ln>
            <a:noFill/>
          </a:ln>
        </p:spPr>
      </p:pic>
      <p:sp>
        <p:nvSpPr>
          <p:cNvPr id="414" name="Shape 414"/>
          <p:cNvSpPr txBox="1"/>
          <p:nvPr/>
        </p:nvSpPr>
        <p:spPr>
          <a:xfrm>
            <a:off x="3020973" y="7302601"/>
            <a:ext cx="10558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pl-PL" sz="3000" b="0" i="0" u="sng" strike="noStrike" cap="none" baseline="0" dirty="0">
                <a:solidFill>
                  <a:srgbClr val="FFFF00"/>
                </a:solidFill>
                <a:latin typeface="Arial" charset="0"/>
                <a:ea typeface="Arial" charset="0"/>
                <a:cs typeface="Arial" charset="0"/>
                <a:sym typeface="Cabin"/>
                <a:hlinkClick r:id="rId4"/>
              </a:rPr>
              <a:t>https://www.youtube.com/watch?v=EHJ9uYx5L58</a:t>
            </a:r>
            <a:endParaRPr lang="pl" sz="3000" b="0" i="0" u="sng" strike="noStrike" cap="none" baseline="0" dirty="0">
              <a:solidFill>
                <a:srgbClr val="FFFF00"/>
              </a:solidFill>
              <a:latin typeface="Arial" charset="0"/>
              <a:ea typeface="Arial" charset="0"/>
              <a:cs typeface="Arial" charset="0"/>
              <a:sym typeface="Cabin"/>
              <a:hlinkClick r:id="rId5"/>
            </a:endParaRPr>
          </a:p>
        </p:txBody>
      </p:sp>
      <p:sp>
        <p:nvSpPr>
          <p:cNvPr id="415" name="Shape 415"/>
          <p:cNvSpPr txBox="1"/>
          <p:nvPr/>
        </p:nvSpPr>
        <p:spPr>
          <a:xfrm>
            <a:off x="508000" y="3810000"/>
            <a:ext cx="10558462" cy="215423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pl" sz="2800" b="0" i="0" u="none" strike="noStrike" cap="none" baseline="0">
                <a:solidFill>
                  <a:srgbClr val="00FF00"/>
                </a:solidFill>
                <a:latin typeface="Courier"/>
                <a:ea typeface="Courier"/>
                <a:cs typeface="Courier"/>
                <a:sym typeface="Courier New"/>
              </a:rPr>
              <a:t>counts</a:t>
            </a:r>
            <a:r>
              <a:rPr lang="pl" sz="2800" b="0" i="0" u="none" strike="noStrike" cap="none" baseline="0">
                <a:solidFill>
                  <a:schemeClr val="lt1"/>
                </a:solidFill>
                <a:latin typeface="Courier"/>
                <a:ea typeface="Courier"/>
                <a:cs typeface="Courier"/>
                <a:sym typeface="Courier New"/>
              </a:rPr>
              <a:t> = </a:t>
            </a:r>
            <a:r>
              <a:rPr lang="pl" sz="2800" b="0" i="0" u="none" strike="noStrike" cap="none" baseline="0">
                <a:solidFill>
                  <a:srgbClr val="FF00FF"/>
                </a:solidFill>
                <a:latin typeface="Courier"/>
                <a:ea typeface="Courier"/>
                <a:cs typeface="Courier"/>
                <a:sym typeface="Courier New"/>
              </a:rPr>
              <a:t>dict</a:t>
            </a:r>
            <a:r>
              <a:rPr lang="pl" sz="2800" b="0" i="0" u="none" strike="noStrike" cap="none" baseline="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pl" sz="2800" b="0" i="0" u="none" strike="noStrike" cap="none" baseline="0">
                <a:solidFill>
                  <a:srgbClr val="00FF00"/>
                </a:solidFill>
                <a:latin typeface="Courier"/>
                <a:ea typeface="Courier"/>
                <a:cs typeface="Courier"/>
                <a:sym typeface="Courier New"/>
              </a:rPr>
              <a:t>names</a:t>
            </a:r>
            <a:r>
              <a:rPr lang="pl" sz="2800" b="0" i="0" u="none" strike="noStrike" cap="none" baseline="0">
                <a:solidFill>
                  <a:schemeClr val="lt1"/>
                </a:solidFill>
                <a:latin typeface="Courier"/>
                <a:ea typeface="Courier"/>
                <a:cs typeface="Courier"/>
                <a:sym typeface="Courier New"/>
              </a:rPr>
              <a:t> = ['csev', 'cwen', 'csev', 'zqian', 'cwen']</a:t>
            </a:r>
          </a:p>
          <a:p>
            <a:pPr marL="0" marR="0" lvl="0" indent="0" algn="l" rtl="0">
              <a:lnSpc>
                <a:spcPct val="100000"/>
              </a:lnSpc>
              <a:spcBef>
                <a:spcPts val="0"/>
              </a:spcBef>
              <a:spcAft>
                <a:spcPts val="0"/>
              </a:spcAft>
              <a:buClr>
                <a:srgbClr val="FFFF00"/>
              </a:buClr>
              <a:buSzPct val="25000"/>
              <a:buFont typeface="Courier New"/>
              <a:buNone/>
            </a:pPr>
            <a:r>
              <a:rPr lang="pl" sz="2800" b="0" i="0" u="none" strike="noStrike" cap="none" baseline="0">
                <a:solidFill>
                  <a:srgbClr val="FFFF00"/>
                </a:solidFill>
                <a:latin typeface="Courier"/>
                <a:ea typeface="Courier"/>
                <a:cs typeface="Courier"/>
                <a:sym typeface="Courier New"/>
              </a:rPr>
              <a:t>for</a:t>
            </a:r>
            <a:r>
              <a:rPr lang="pl" sz="2800" b="0" i="0" u="none" strike="noStrike" cap="none" baseline="0">
                <a:solidFill>
                  <a:schemeClr val="lt1"/>
                </a:solidFill>
                <a:latin typeface="Courier"/>
                <a:ea typeface="Courier"/>
                <a:cs typeface="Courier"/>
                <a:sym typeface="Courier New"/>
              </a:rPr>
              <a:t> </a:t>
            </a:r>
            <a:r>
              <a:rPr lang="pl" sz="2800" b="0" i="0" u="none" strike="noStrike" cap="none" baseline="0">
                <a:solidFill>
                  <a:srgbClr val="00FF00"/>
                </a:solidFill>
                <a:latin typeface="Courier"/>
                <a:ea typeface="Courier"/>
                <a:cs typeface="Courier"/>
                <a:sym typeface="Courier New"/>
              </a:rPr>
              <a:t>name</a:t>
            </a:r>
            <a:r>
              <a:rPr lang="pl" sz="2800" b="0" i="0" u="none" strike="noStrike" cap="none" baseline="0">
                <a:solidFill>
                  <a:schemeClr val="lt1"/>
                </a:solidFill>
                <a:latin typeface="Courier"/>
                <a:ea typeface="Courier"/>
                <a:cs typeface="Courier"/>
                <a:sym typeface="Courier New"/>
              </a:rPr>
              <a:t> </a:t>
            </a:r>
            <a:r>
              <a:rPr lang="pl" sz="2800" b="0" i="0" u="none" strike="noStrike" cap="none" baseline="0">
                <a:solidFill>
                  <a:srgbClr val="FFFF00"/>
                </a:solidFill>
                <a:latin typeface="Courier"/>
                <a:ea typeface="Courier"/>
                <a:cs typeface="Courier"/>
                <a:sym typeface="Courier New"/>
              </a:rPr>
              <a:t>in</a:t>
            </a:r>
            <a:r>
              <a:rPr lang="pl" sz="2800" b="0" i="0" u="none" strike="noStrike" cap="none" baseline="0">
                <a:solidFill>
                  <a:schemeClr val="lt1"/>
                </a:solidFill>
                <a:latin typeface="Courier"/>
                <a:ea typeface="Courier"/>
                <a:cs typeface="Courier"/>
                <a:sym typeface="Courier New"/>
              </a:rPr>
              <a:t> </a:t>
            </a:r>
            <a:r>
              <a:rPr lang="pl" sz="2800" b="0" i="0" u="none" strike="noStrike" cap="none" baseline="0">
                <a:solidFill>
                  <a:srgbClr val="00FF00"/>
                </a:solidFill>
                <a:latin typeface="Courier"/>
                <a:ea typeface="Courier"/>
                <a:cs typeface="Courier"/>
                <a:sym typeface="Courier New"/>
              </a:rPr>
              <a:t>names</a:t>
            </a:r>
            <a:r>
              <a:rPr lang="pl" sz="2800" b="0" i="0" u="none" strike="noStrike" cap="none" baseline="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pl" sz="2800" b="0" i="0" u="none" strike="noStrike" cap="none" baseline="0">
                <a:solidFill>
                  <a:schemeClr val="lt1"/>
                </a:solidFill>
                <a:latin typeface="Courier"/>
                <a:ea typeface="Courier"/>
                <a:cs typeface="Courier"/>
                <a:sym typeface="Courier New"/>
              </a:rPr>
              <a:t>    </a:t>
            </a:r>
            <a:r>
              <a:rPr lang="pl" sz="2800" b="0" i="0" u="none" strike="noStrike" cap="none" baseline="0">
                <a:solidFill>
                  <a:srgbClr val="00FF00"/>
                </a:solidFill>
                <a:latin typeface="Courier"/>
                <a:ea typeface="Courier"/>
                <a:cs typeface="Courier"/>
                <a:sym typeface="Courier New"/>
              </a:rPr>
              <a:t>counts</a:t>
            </a:r>
            <a:r>
              <a:rPr lang="pl" sz="2800" b="0" i="0" u="none" strike="noStrike" cap="none" baseline="0">
                <a:solidFill>
                  <a:srgbClr val="00FFFF"/>
                </a:solidFill>
                <a:latin typeface="Courier"/>
                <a:ea typeface="Courier"/>
                <a:cs typeface="Courier"/>
                <a:sym typeface="Courier New"/>
              </a:rPr>
              <a:t>[name]</a:t>
            </a:r>
            <a:r>
              <a:rPr lang="pl" sz="2800" b="0" i="0" u="none" strike="noStrike" cap="none" baseline="0">
                <a:solidFill>
                  <a:schemeClr val="lt1"/>
                </a:solidFill>
                <a:latin typeface="Courier"/>
                <a:ea typeface="Courier"/>
                <a:cs typeface="Courier"/>
                <a:sym typeface="Courier New"/>
              </a:rPr>
              <a:t> = </a:t>
            </a:r>
            <a:r>
              <a:rPr lang="pl" sz="2800" b="0" i="0" u="none" strike="noStrike" cap="none" baseline="0">
                <a:solidFill>
                  <a:srgbClr val="00FF00"/>
                </a:solidFill>
                <a:latin typeface="Courier"/>
                <a:ea typeface="Courier"/>
                <a:cs typeface="Courier"/>
                <a:sym typeface="Courier New"/>
              </a:rPr>
              <a:t>counts</a:t>
            </a:r>
            <a:r>
              <a:rPr lang="pl" sz="2800" b="0" i="0" u="none" strike="noStrike" cap="none" baseline="0">
                <a:solidFill>
                  <a:srgbClr val="FF00FF"/>
                </a:solidFill>
                <a:latin typeface="Courier"/>
                <a:ea typeface="Courier"/>
                <a:cs typeface="Courier"/>
                <a:sym typeface="Courier New"/>
              </a:rPr>
              <a:t>.get</a:t>
            </a:r>
            <a:r>
              <a:rPr lang="pl" sz="2800" b="0" i="0" u="none" strike="noStrike" cap="none" baseline="0">
                <a:solidFill>
                  <a:srgbClr val="00FF00"/>
                </a:solidFill>
                <a:latin typeface="Courier"/>
                <a:ea typeface="Courier"/>
                <a:cs typeface="Courier"/>
                <a:sym typeface="Courier New"/>
              </a:rPr>
              <a:t>(</a:t>
            </a:r>
            <a:r>
              <a:rPr lang="pl" sz="2800" b="0" i="0" u="none" strike="noStrike" cap="none" baseline="0">
                <a:solidFill>
                  <a:srgbClr val="00FFFF"/>
                </a:solidFill>
                <a:latin typeface="Courier"/>
                <a:ea typeface="Courier"/>
                <a:cs typeface="Courier"/>
                <a:sym typeface="Courier New"/>
              </a:rPr>
              <a:t>name, </a:t>
            </a:r>
            <a:r>
              <a:rPr lang="pl" sz="2800" b="0" i="0" u="none" strike="noStrike" cap="none" baseline="0">
                <a:solidFill>
                  <a:srgbClr val="FF7F00"/>
                </a:solidFill>
                <a:latin typeface="Courier"/>
                <a:ea typeface="Courier"/>
                <a:cs typeface="Courier"/>
                <a:sym typeface="Courier New"/>
              </a:rPr>
              <a:t>0</a:t>
            </a:r>
            <a:r>
              <a:rPr lang="pl" sz="2800" b="0" i="0" u="none" strike="noStrike" cap="none" baseline="0">
                <a:solidFill>
                  <a:srgbClr val="00FFFF"/>
                </a:solidFill>
                <a:latin typeface="Courier"/>
                <a:ea typeface="Courier"/>
                <a:cs typeface="Courier"/>
                <a:sym typeface="Courier New"/>
              </a:rPr>
              <a:t>)</a:t>
            </a:r>
            <a:r>
              <a:rPr lang="pl" sz="2800" b="0" i="0" u="none" strike="noStrike" cap="none" baseline="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pl" sz="2800" b="0" i="0" u="none" strike="noStrike" cap="none" baseline="0">
                <a:solidFill>
                  <a:srgbClr val="FFFF00"/>
                </a:solidFill>
                <a:latin typeface="Courier"/>
                <a:ea typeface="Courier"/>
                <a:cs typeface="Courier"/>
                <a:sym typeface="Courier New"/>
              </a:rPr>
              <a:t>print(</a:t>
            </a:r>
            <a:r>
              <a:rPr lang="pl" sz="2800" b="0" i="0" u="none" strike="noStrike" cap="none" baseline="0">
                <a:solidFill>
                  <a:srgbClr val="00FF00"/>
                </a:solidFill>
                <a:latin typeface="Courier"/>
                <a:ea typeface="Courier"/>
                <a:cs typeface="Courier"/>
                <a:sym typeface="Courier New"/>
              </a:rPr>
              <a:t>counts</a:t>
            </a:r>
            <a:r>
              <a:rPr lang="pl" sz="2800" b="0" i="0" u="none" strike="noStrike" cap="none" baseline="0">
                <a:solidFill>
                  <a:srgbClr val="FFFF00"/>
                </a:solidFill>
                <a:latin typeface="Courier"/>
                <a:ea typeface="Courier"/>
                <a:cs typeface="Courier"/>
                <a:sym typeface="Courier New"/>
              </a:rPr>
              <a:t>)</a:t>
            </a:r>
            <a:endParaRPr lang="pl" sz="2800" i="0" u="none" strike="noStrike" cap="none" dirty="0">
              <a:solidFill>
                <a:srgbClr val="FFFF00"/>
              </a:solidFill>
              <a:latin typeface="Courier"/>
              <a:ea typeface="Courier"/>
              <a:cs typeface="Courier"/>
              <a:sym typeface="Courier New"/>
            </a:endParaRPr>
          </a:p>
        </p:txBody>
      </p:sp>
      <p:sp>
        <p:nvSpPr>
          <p:cNvPr id="416" name="Shape 4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pl" sz="7600" b="0" i="0" u="none" strike="noStrike" cap="none" baseline="0">
                <a:solidFill>
                  <a:srgbClr val="FFD966"/>
                </a:solidFill>
                <a:latin typeface="Arial" charset="0"/>
                <a:ea typeface="Arial" charset="0"/>
                <a:cs typeface="Arial" charset="0"/>
                <a:sym typeface="Cabin"/>
              </a:rPr>
              <a:t>Prostsze zliczanie z </a:t>
            </a:r>
            <a:r>
              <a:rPr lang="pl" sz="7600" b="0" i="0" u="none" strike="noStrike" cap="none" baseline="0">
                <a:solidFill>
                  <a:srgbClr val="FF00FF"/>
                </a:solidFill>
                <a:latin typeface="Arial" charset="0"/>
                <a:ea typeface="Arial" charset="0"/>
                <a:cs typeface="Arial" charset="0"/>
                <a:sym typeface="Cabin"/>
              </a:rPr>
              <a:t>get()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155700" y="789709"/>
            <a:ext cx="9788525"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7600" b="0" i="0" u="none" strike="noStrike" cap="none" baseline="0" dirty="0">
                <a:solidFill>
                  <a:srgbClr val="FFD966"/>
                </a:solidFill>
                <a:latin typeface="Arial" charset="0"/>
                <a:ea typeface="Arial" charset="0"/>
                <a:cs typeface="Arial" charset="0"/>
                <a:sym typeface="Cabin"/>
              </a:rPr>
              <a:t>Co to jest </a:t>
            </a:r>
            <a:r>
              <a:rPr lang="pl" sz="8000" b="0" i="0" u="none" strike="noStrike" cap="none" baseline="0" dirty="0">
                <a:solidFill>
                  <a:srgbClr val="FFD966"/>
                </a:solidFill>
                <a:latin typeface="Arial"/>
                <a:ea typeface="Arial"/>
                <a:cs typeface="Arial"/>
                <a:sym typeface="Arial"/>
              </a:rPr>
              <a:t>“</a:t>
            </a:r>
            <a:r>
              <a:rPr lang="pl" sz="8000" b="0" i="0" u="none" strike="noStrike" cap="none" baseline="0" dirty="0">
                <a:solidFill>
                  <a:srgbClr val="FFD966"/>
                </a:solidFill>
                <a:latin typeface="Arial" charset="0"/>
                <a:ea typeface="Arial" charset="0"/>
                <a:cs typeface="Arial" charset="0"/>
                <a:sym typeface="Cabin"/>
              </a:rPr>
              <a:t>kolekcja</a:t>
            </a:r>
            <a:r>
              <a:rPr lang="pl" sz="8000" b="0" i="0" u="none" strike="noStrike" cap="none" baseline="0" dirty="0">
                <a:solidFill>
                  <a:srgbClr val="FFD966"/>
                </a:solidFill>
                <a:latin typeface="Arial"/>
                <a:ea typeface="Arial"/>
                <a:cs typeface="Arial"/>
                <a:sym typeface="Arial"/>
              </a:rPr>
              <a:t>”</a:t>
            </a:r>
            <a:r>
              <a:rPr lang="pl" sz="7600" b="0" i="0" u="none" strike="noStrike" cap="none" baseline="0" dirty="0">
                <a:solidFill>
                  <a:srgbClr val="FFD966"/>
                </a:solidFill>
                <a:latin typeface="Arial" charset="0"/>
                <a:ea typeface="Arial" charset="0"/>
                <a:cs typeface="Arial" charset="0"/>
                <a:sym typeface="Cabin"/>
              </a:rPr>
              <a:t>?</a:t>
            </a:r>
          </a:p>
        </p:txBody>
      </p:sp>
      <p:sp>
        <p:nvSpPr>
          <p:cNvPr id="213" name="Shape 213"/>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pl" sz="3600" b="0" i="0" u="none" strike="noStrike" cap="none" baseline="0" dirty="0">
                <a:solidFill>
                  <a:schemeClr val="lt1"/>
                </a:solidFill>
                <a:latin typeface="Arial" charset="0"/>
                <a:ea typeface="Arial" charset="0"/>
                <a:cs typeface="Arial" charset="0"/>
                <a:sym typeface="Cabin"/>
              </a:rPr>
              <a:t>Kolekcja to coś fajnego, bo możemy </a:t>
            </a:r>
            <a:r>
              <a:rPr lang="pl" sz="3600" b="0" i="0" u="none" baseline="0" dirty="0">
                <a:solidFill>
                  <a:schemeClr val="lt1"/>
                </a:solidFill>
                <a:latin typeface="Arial" charset="0"/>
                <a:ea typeface="Arial" charset="0"/>
                <a:cs typeface="Arial" charset="0"/>
                <a:sym typeface="Cabin"/>
              </a:rPr>
              <a:t>do niej</a:t>
            </a:r>
            <a:r>
              <a:rPr lang="pl" sz="3600" b="0" i="0" u="none" strike="noStrike" cap="none" baseline="0" dirty="0">
                <a:solidFill>
                  <a:schemeClr val="lt1"/>
                </a:solidFill>
                <a:latin typeface="Arial" charset="0"/>
                <a:ea typeface="Arial" charset="0"/>
                <a:cs typeface="Arial" charset="0"/>
                <a:sym typeface="Cabin"/>
              </a:rPr>
              <a:t> zapakować więcej niż jedną wartość, jak do walizki</a:t>
            </a:r>
          </a:p>
          <a:p>
            <a:pPr marL="749300" marR="0" lvl="0" indent="-371094" algn="l" rtl="0">
              <a:lnSpc>
                <a:spcPct val="100000"/>
              </a:lnSpc>
              <a:spcBef>
                <a:spcPts val="3500"/>
              </a:spcBef>
              <a:spcAft>
                <a:spcPts val="0"/>
              </a:spcAft>
              <a:buClr>
                <a:schemeClr val="lt1"/>
              </a:buClr>
              <a:buSzPct val="100000"/>
              <a:buFont typeface="Cabin"/>
              <a:buChar char="•"/>
            </a:pPr>
            <a:r>
              <a:rPr lang="pl" sz="3600" b="0" i="0" u="none" strike="noStrike" cap="none" baseline="0" dirty="0">
                <a:solidFill>
                  <a:schemeClr val="lt1"/>
                </a:solidFill>
                <a:latin typeface="Arial" charset="0"/>
                <a:ea typeface="Arial" charset="0"/>
                <a:cs typeface="Arial" charset="0"/>
                <a:sym typeface="Cabin"/>
              </a:rPr>
              <a:t>Mamy wiele wartości w pojedynczej </a:t>
            </a:r>
            <a:r>
              <a:rPr lang="pl" sz="3600" b="0" i="0" u="none" strike="noStrike" cap="none" baseline="0" dirty="0">
                <a:solidFill>
                  <a:schemeClr val="lt1"/>
                </a:solidFill>
                <a:latin typeface="Arial"/>
                <a:ea typeface="Arial"/>
                <a:cs typeface="Arial"/>
                <a:sym typeface="Arial"/>
              </a:rPr>
              <a:t>“</a:t>
            </a:r>
            <a:r>
              <a:rPr lang="pl" sz="3600" b="0" i="0" u="none" strike="noStrike" cap="none" baseline="0" dirty="0">
                <a:solidFill>
                  <a:schemeClr val="lt1"/>
                </a:solidFill>
                <a:latin typeface="Arial" charset="0"/>
                <a:ea typeface="Arial" charset="0"/>
                <a:cs typeface="Arial" charset="0"/>
                <a:sym typeface="Cabin"/>
              </a:rPr>
              <a:t>zmiennej</a:t>
            </a:r>
            <a:r>
              <a:rPr lang="pl" sz="3600" b="0" i="0" u="none" strike="noStrike" cap="none" baseline="0" dirty="0">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pl" sz="3600" b="0" i="0" u="none" strike="noStrike" cap="none" baseline="0" dirty="0">
                <a:solidFill>
                  <a:schemeClr val="lt1"/>
                </a:solidFill>
                <a:latin typeface="Arial" charset="0"/>
                <a:ea typeface="Arial" charset="0"/>
                <a:cs typeface="Arial" charset="0"/>
                <a:sym typeface="Cabin"/>
              </a:rPr>
              <a:t>Możemy tak zrobić, bo mamy więcej niż jedno miejsce </a:t>
            </a:r>
            <a:r>
              <a:rPr lang="pl" sz="3600" b="0" i="0" u="none" strike="noStrike" cap="none" baseline="0" dirty="0">
                <a:solidFill>
                  <a:schemeClr val="lt1"/>
                </a:solidFill>
                <a:latin typeface="Arial"/>
                <a:ea typeface="Arial"/>
                <a:cs typeface="Arial"/>
                <a:sym typeface="Arial"/>
              </a:rPr>
              <a:t>“</a:t>
            </a:r>
            <a:r>
              <a:rPr lang="pl" sz="3600" b="0" i="0" u="none" strike="noStrike" cap="none" baseline="0" dirty="0">
                <a:solidFill>
                  <a:schemeClr val="lt1"/>
                </a:solidFill>
                <a:latin typeface="Arial" charset="0"/>
                <a:ea typeface="Arial" charset="0"/>
                <a:cs typeface="Arial" charset="0"/>
                <a:sym typeface="Cabin"/>
              </a:rPr>
              <a:t>wewnątrz</a:t>
            </a:r>
            <a:r>
              <a:rPr lang="pl" sz="3600" b="0" i="0" u="none" strike="noStrike" cap="none" baseline="0" dirty="0">
                <a:solidFill>
                  <a:schemeClr val="lt1"/>
                </a:solidFill>
                <a:latin typeface="Arial"/>
                <a:ea typeface="Arial"/>
                <a:cs typeface="Arial"/>
                <a:sym typeface="Arial"/>
              </a:rPr>
              <a:t>”</a:t>
            </a:r>
            <a:r>
              <a:rPr lang="pl" sz="3600" b="0" i="0" u="none" strike="noStrike" cap="none" baseline="0" dirty="0">
                <a:solidFill>
                  <a:schemeClr val="lt1"/>
                </a:solidFill>
                <a:latin typeface="Arial" charset="0"/>
                <a:ea typeface="Arial" charset="0"/>
                <a:cs typeface="Arial" charset="0"/>
                <a:sym typeface="Cabin"/>
              </a:rPr>
              <a:t> zmiennej</a:t>
            </a:r>
          </a:p>
          <a:p>
            <a:pPr marL="749300" marR="0" lvl="0" indent="-371094" algn="l" rtl="0">
              <a:lnSpc>
                <a:spcPct val="100000"/>
              </a:lnSpc>
              <a:spcBef>
                <a:spcPts val="3500"/>
              </a:spcBef>
              <a:spcAft>
                <a:spcPts val="0"/>
              </a:spcAft>
              <a:buClr>
                <a:schemeClr val="lt1"/>
              </a:buClr>
              <a:buSzPct val="100000"/>
              <a:buFont typeface="Cabin"/>
              <a:buChar char="•"/>
            </a:pPr>
            <a:r>
              <a:rPr lang="pl" sz="3600" b="0" i="0" u="none" strike="noStrike" cap="none" baseline="0" dirty="0">
                <a:solidFill>
                  <a:schemeClr val="lt1"/>
                </a:solidFill>
                <a:latin typeface="Arial" charset="0"/>
                <a:ea typeface="Arial" charset="0"/>
                <a:cs typeface="Arial" charset="0"/>
                <a:sym typeface="Cabin"/>
              </a:rPr>
              <a:t>Mamy też sposób na odnajdywanie w zmiennej tych miejsc</a:t>
            </a:r>
          </a:p>
        </p:txBody>
      </p:sp>
      <p:pic>
        <p:nvPicPr>
          <p:cNvPr id="214" name="Shape 214"/>
          <p:cNvPicPr preferRelativeResize="0"/>
          <p:nvPr/>
        </p:nvPicPr>
        <p:blipFill rotWithShape="1">
          <a:blip r:embed="rId3">
            <a:alphaModFix/>
          </a:blip>
          <a:srcRect/>
          <a:stretch/>
        </p:blipFill>
        <p:spPr>
          <a:xfrm>
            <a:off x="12515849" y="860850"/>
            <a:ext cx="2357975" cy="1742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11840" y="715799"/>
            <a:ext cx="10368268" cy="1261884"/>
          </a:xfrm>
          <a:prstGeom prst="rect">
            <a:avLst/>
          </a:prstGeom>
        </p:spPr>
        <p:txBody>
          <a:bodyPr wrap="none">
            <a:spAutoFit/>
          </a:bodyPr>
          <a:lstStyle/>
          <a:p>
            <a:pPr algn="l" rtl="0"/>
            <a:r>
              <a:rPr lang="pl" sz="7600" b="0" i="0" u="none" baseline="0">
                <a:solidFill>
                  <a:srgbClr val="FFD966"/>
                </a:solidFill>
                <a:latin typeface="Arial" charset="0"/>
                <a:ea typeface="Arial" charset="0"/>
                <a:cs typeface="Arial" charset="0"/>
                <a:sym typeface="Cabin"/>
              </a:rPr>
              <a:t>Zliczanie słów w tekście</a:t>
            </a:r>
            <a:endParaRPr lang="pl">
              <a:solidFill>
                <a:srgbClr val="FFD966"/>
              </a:solidFill>
            </a:endParaRPr>
          </a:p>
        </p:txBody>
      </p:sp>
    </p:spTree>
    <p:extLst>
      <p:ext uri="{BB962C8B-B14F-4D97-AF65-F5344CB8AC3E}">
        <p14:creationId xmlns:p14="http://schemas.microsoft.com/office/powerpoint/2010/main" val="3899140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p:nvPr/>
        </p:nvSpPr>
        <p:spPr>
          <a:xfrm>
            <a:off x="250825" y="1149352"/>
            <a:ext cx="15303500" cy="249396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pl" sz="2800" b="0" i="0" u="none" strike="noStrike" cap="none" baseline="0">
                <a:solidFill>
                  <a:srgbClr val="00FF00"/>
                </a:solidFill>
                <a:latin typeface="Arial" charset="0"/>
                <a:ea typeface="Arial" charset="0"/>
                <a:cs typeface="Arial" charset="0"/>
                <a:sym typeface="Cabin"/>
              </a:rPr>
              <a:t>Pisanie programów (lub programowanie) jest bardzo twórczą i satysfakcjonującą aktywnością.  Możesz pisać programy z wielu powodów: od zarabiania na życie, przez rozwiązywanie trudnych zagadnień analizy danych, po zabawę i pomaganie komuś w rozwiązaniu jakiegoś problemu.  Poniższa książka zakłada, że każdy powinien wiedzieć, jak się programuje, więc gdy już dowiesz się, jak programować, to zorientujesz się, co chcesz zrobić ze swoją nową umiejętnością.</a:t>
            </a:r>
          </a:p>
        </p:txBody>
      </p:sp>
      <p:sp>
        <p:nvSpPr>
          <p:cNvPr id="422" name="Shape 422"/>
          <p:cNvSpPr txBox="1"/>
          <p:nvPr/>
        </p:nvSpPr>
        <p:spPr>
          <a:xfrm>
            <a:off x="469900" y="3643313"/>
            <a:ext cx="15303500" cy="201771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pl" sz="2800" b="0" i="0" u="none" strike="noStrike" cap="none" baseline="0" dirty="0">
                <a:solidFill>
                  <a:srgbClr val="FFFF00"/>
                </a:solidFill>
                <a:latin typeface="Arial" charset="0"/>
                <a:ea typeface="Arial" charset="0"/>
                <a:cs typeface="Arial" charset="0"/>
                <a:sym typeface="Cabin"/>
              </a:rPr>
              <a:t>W codziennym życiu jesteśmy otoczeni przez komputery, począwszy od laptopów po smartfony.  Możemy myśleć o tych komputerach jak o naszych </a:t>
            </a:r>
            <a:r>
              <a:rPr lang="pl" sz="2800" b="0" i="0" u="none" baseline="0" dirty="0">
                <a:solidFill>
                  <a:srgbClr val="FFFF00"/>
                </a:solidFill>
                <a:latin typeface="Arial" charset="0"/>
                <a:ea typeface="Arial" charset="0"/>
                <a:cs typeface="Arial" charset="0"/>
                <a:sym typeface="Cabin"/>
              </a:rPr>
              <a:t>"</a:t>
            </a:r>
            <a:r>
              <a:rPr lang="pl" sz="2800" b="0" i="0" u="none" strike="noStrike" cap="none" baseline="0" dirty="0">
                <a:solidFill>
                  <a:srgbClr val="FFFF00"/>
                </a:solidFill>
                <a:latin typeface="Arial" charset="0"/>
                <a:ea typeface="Arial" charset="0"/>
                <a:cs typeface="Arial" charset="0"/>
                <a:sym typeface="Cabin"/>
              </a:rPr>
              <a:t>osobistych asystentach", którzy w naszym imieniu mogą zająć się wieloma sprawami. Sprzęt we współczesnych komputerach jest zasadniczo zbudowany tak, aby nieustannie zadawać nam pytanie "Co mam teraz zrobić?".</a:t>
            </a:r>
            <a:endParaRPr lang="pl" sz="2800" u="none" strike="noStrike" cap="none" dirty="0">
              <a:solidFill>
                <a:srgbClr val="FFFF00"/>
              </a:solidFill>
              <a:latin typeface="Arial" charset="0"/>
              <a:ea typeface="Arial" charset="0"/>
              <a:cs typeface="Arial" charset="0"/>
              <a:sym typeface="Cabin"/>
            </a:endParaRPr>
          </a:p>
        </p:txBody>
      </p:sp>
      <p:sp>
        <p:nvSpPr>
          <p:cNvPr id="423" name="Shape 423"/>
          <p:cNvSpPr txBox="1"/>
          <p:nvPr/>
        </p:nvSpPr>
        <p:spPr>
          <a:xfrm>
            <a:off x="469900" y="5599110"/>
            <a:ext cx="15303500" cy="2578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pl" sz="2800" b="0" i="0" u="none" strike="noStrike" cap="none" baseline="0" dirty="0">
                <a:solidFill>
                  <a:srgbClr val="00FFFF"/>
                </a:solidFill>
                <a:latin typeface="Arial" charset="0"/>
                <a:ea typeface="Arial" charset="0"/>
                <a:cs typeface="Arial" charset="0"/>
                <a:sym typeface="Cabin"/>
              </a:rPr>
              <a:t>Nasze komputery są szybkie i mają ogromne zasoby pamięci – ten fakt byłby dla nas bardzo pomocny, gdybyśmy tylko znali język do porozumiewania się i wyjaśniania komputerowi, co chcemy, aby dla nas "teraz zrobił". Gdybyśmy znali taki język, to moglibyśmy powiedzieć komputerowi, by wykonał za nas pewne powtarzające się czynności. Co ciekawe, to, co komputery potrafią najlepiej, to często rzeczy, które my – ludzie – uważamy za nudne i nużące.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txBox="1">
            <a:spLocks noGrp="1"/>
          </p:cNvSpPr>
          <p:nvPr>
            <p:ph type="title"/>
          </p:nvPr>
        </p:nvSpPr>
        <p:spPr>
          <a:xfrm>
            <a:off x="1155700" y="789709"/>
            <a:ext cx="1342327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7600" b="0" i="0" u="none" strike="noStrike" cap="none" baseline="0">
                <a:solidFill>
                  <a:srgbClr val="FFD966"/>
                </a:solidFill>
                <a:latin typeface="Arial" charset="0"/>
                <a:ea typeface="Arial" charset="0"/>
                <a:cs typeface="Arial" charset="0"/>
                <a:sym typeface="Cabin"/>
              </a:rPr>
              <a:t>Schemat zliczania</a:t>
            </a:r>
          </a:p>
        </p:txBody>
      </p:sp>
      <p:sp>
        <p:nvSpPr>
          <p:cNvPr id="435" name="Shape 435"/>
          <p:cNvSpPr txBox="1"/>
          <p:nvPr/>
        </p:nvSpPr>
        <p:spPr>
          <a:xfrm>
            <a:off x="875400" y="2305400"/>
            <a:ext cx="11090100" cy="57241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pl" sz="3000" b="0" i="0" u="none" strike="noStrike" cap="none" baseline="0" dirty="0">
                <a:solidFill>
                  <a:srgbClr val="00FF00"/>
                </a:solidFill>
                <a:latin typeface="Courier"/>
                <a:ea typeface="Courier"/>
                <a:cs typeface="Courier"/>
                <a:sym typeface="Courier New"/>
              </a:rPr>
              <a:t>counts</a:t>
            </a:r>
            <a:r>
              <a:rPr lang="pl" sz="3000" b="0" i="0" u="none" strike="noStrike" cap="none" baseline="0" dirty="0">
                <a:solidFill>
                  <a:schemeClr val="lt1"/>
                </a:solidFill>
                <a:latin typeface="Courier"/>
                <a:ea typeface="Courier"/>
                <a:cs typeface="Courier"/>
                <a:sym typeface="Courier New"/>
              </a:rPr>
              <a:t> = </a:t>
            </a:r>
            <a:r>
              <a:rPr lang="pl" sz="3000" b="0" i="0" u="none" strike="noStrike" cap="none" baseline="0" dirty="0">
                <a:solidFill>
                  <a:srgbClr val="00FFFF"/>
                </a:solidFill>
                <a:latin typeface="Courier"/>
                <a:ea typeface="Courier"/>
                <a:cs typeface="Courier"/>
                <a:sym typeface="Courier New"/>
              </a:rPr>
              <a:t>dict</a:t>
            </a:r>
            <a:r>
              <a:rPr lang="pl" sz="3000" b="0" i="0" u="none" strike="noStrike" cap="none" baseline="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pl" sz="3000" b="0" i="0" u="none" strike="noStrike" cap="none" baseline="0" dirty="0">
                <a:solidFill>
                  <a:srgbClr val="FFFF00"/>
                </a:solidFill>
                <a:latin typeface="Courier"/>
                <a:ea typeface="Courier"/>
                <a:cs typeface="Courier"/>
                <a:sym typeface="Courier New"/>
              </a:rPr>
              <a:t>print(</a:t>
            </a:r>
            <a:r>
              <a:rPr lang="pl" sz="3000" b="0" i="0" u="none" strike="noStrike" cap="none" baseline="0" dirty="0">
                <a:solidFill>
                  <a:schemeClr val="lt1"/>
                </a:solidFill>
                <a:latin typeface="Courier"/>
                <a:ea typeface="Courier"/>
                <a:cs typeface="Courier"/>
                <a:sym typeface="Courier New"/>
              </a:rPr>
              <a:t>'Wpisz linię tekstu:</a:t>
            </a:r>
            <a:r>
              <a:rPr lang="pl" sz="3000" b="0" i="0" u="none" baseline="0" dirty="0">
                <a:solidFill>
                  <a:schemeClr val="lt1"/>
                </a:solidFill>
                <a:latin typeface="Courier"/>
                <a:ea typeface="Courier"/>
                <a:cs typeface="Courier"/>
                <a:sym typeface="Courier New"/>
              </a:rPr>
              <a:t>'</a:t>
            </a:r>
            <a:r>
              <a:rPr lang="pl" sz="3000" b="0" i="0" u="none" baseline="0" dirty="0">
                <a:solidFill>
                  <a:srgbClr val="FFFF00"/>
                </a:solidFill>
                <a:latin typeface="Courier"/>
                <a:ea typeface="Courier"/>
                <a:cs typeface="Courier"/>
                <a:sym typeface="Courier New"/>
              </a:rPr>
              <a:t>)</a:t>
            </a:r>
            <a:endParaRPr lang="pl" sz="3000"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pl" sz="3000" b="0" i="0" u="none" strike="noStrike" cap="none" baseline="0" dirty="0">
                <a:solidFill>
                  <a:schemeClr val="lt1"/>
                </a:solidFill>
                <a:latin typeface="Courier"/>
                <a:ea typeface="Courier"/>
                <a:cs typeface="Courier"/>
                <a:sym typeface="Courier New"/>
              </a:rPr>
              <a:t>line = </a:t>
            </a:r>
            <a:r>
              <a:rPr lang="pl" sz="3000" b="0" i="0" u="none" strike="noStrike" cap="none" baseline="0" dirty="0">
                <a:solidFill>
                  <a:srgbClr val="FF00FF"/>
                </a:solidFill>
                <a:latin typeface="Courier"/>
                <a:ea typeface="Courier"/>
                <a:cs typeface="Courier"/>
                <a:sym typeface="Courier New"/>
              </a:rPr>
              <a:t>input</a:t>
            </a:r>
            <a:r>
              <a:rPr lang="pl" sz="3000" b="0" i="0" u="none" strike="noStrike" cap="none" baseline="0"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pl" sz="3000" b="0" i="0" u="none" strike="noStrike" cap="none" baseline="0" dirty="0">
                <a:solidFill>
                  <a:schemeClr val="lt1"/>
                </a:solidFill>
                <a:latin typeface="Courier"/>
                <a:ea typeface="Courier"/>
                <a:cs typeface="Courier"/>
                <a:sym typeface="Courier New"/>
              </a:rPr>
              <a:t>words = line.</a:t>
            </a:r>
            <a:r>
              <a:rPr lang="pl" sz="3000" b="0" i="0" u="none" strike="noStrike" cap="none" baseline="0" dirty="0">
                <a:solidFill>
                  <a:srgbClr val="FF00FF"/>
                </a:solidFill>
                <a:latin typeface="Courier"/>
                <a:ea typeface="Courier"/>
                <a:cs typeface="Courier"/>
                <a:sym typeface="Courier New"/>
              </a:rPr>
              <a:t>split</a:t>
            </a:r>
            <a:r>
              <a:rPr lang="pl" sz="3000" b="0" i="0" u="none" strike="noStrike" cap="none" baseline="0"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a:cs typeface="Courier"/>
              <a:sym typeface="Courier New"/>
            </a:endParaRPr>
          </a:p>
          <a:p>
            <a:pPr algn="l" rtl="0">
              <a:buClr>
                <a:srgbClr val="FFFF00"/>
              </a:buClr>
              <a:buSzPct val="25000"/>
            </a:pPr>
            <a:r>
              <a:rPr lang="pl" sz="3000" b="0" i="0" u="none" strike="noStrike" cap="none" baseline="0" dirty="0">
                <a:solidFill>
                  <a:srgbClr val="FFFF00"/>
                </a:solidFill>
                <a:latin typeface="Courier"/>
                <a:ea typeface="Courier"/>
                <a:cs typeface="Courier"/>
                <a:sym typeface="Courier New"/>
              </a:rPr>
              <a:t>print(</a:t>
            </a:r>
            <a:r>
              <a:rPr lang="pl" sz="3000" b="0" i="0" u="none" strike="noStrike" cap="none" baseline="0" dirty="0">
                <a:solidFill>
                  <a:schemeClr val="lt1"/>
                </a:solidFill>
                <a:latin typeface="Courier"/>
                <a:ea typeface="Courier"/>
                <a:cs typeface="Courier"/>
                <a:sym typeface="Courier New"/>
              </a:rPr>
              <a:t>'</a:t>
            </a:r>
            <a:r>
              <a:rPr lang="en-US" sz="3000" b="0" i="0" u="none" strike="noStrike" cap="none" baseline="0" dirty="0" err="1">
                <a:solidFill>
                  <a:schemeClr val="lt1"/>
                </a:solidFill>
                <a:latin typeface="Courier"/>
                <a:ea typeface="Courier"/>
                <a:cs typeface="Courier"/>
                <a:sym typeface="Courier New"/>
              </a:rPr>
              <a:t>Słowa</a:t>
            </a:r>
            <a:r>
              <a:rPr lang="pl" sz="3000" b="0" i="0" u="none" strike="noStrike" cap="none" baseline="0" dirty="0">
                <a:solidFill>
                  <a:schemeClr val="lt1"/>
                </a:solidFill>
                <a:latin typeface="Courier"/>
                <a:ea typeface="Courier"/>
                <a:cs typeface="Courier"/>
                <a:sym typeface="Courier New"/>
              </a:rPr>
              <a:t>:', words</a:t>
            </a:r>
            <a:r>
              <a:rPr lang="pl" sz="3000" b="0" i="0" u="none" baseline="0" dirty="0">
                <a:solidFill>
                  <a:srgbClr val="FFFF00"/>
                </a:solidFill>
                <a:latin typeface="Courier"/>
                <a:ea typeface="Courier"/>
                <a:cs typeface="Courier"/>
                <a:sym typeface="Courier New"/>
              </a:rPr>
              <a:t>)</a:t>
            </a:r>
            <a:endParaRPr lang="pl" sz="3000"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FFFF00"/>
              </a:solidFill>
              <a:latin typeface="Courier"/>
              <a:ea typeface="Courier"/>
              <a:cs typeface="Courier"/>
              <a:sym typeface="Courier New"/>
            </a:endParaRPr>
          </a:p>
          <a:p>
            <a:pPr algn="l" rtl="0">
              <a:buClr>
                <a:srgbClr val="FFFF00"/>
              </a:buClr>
              <a:buSzPct val="25000"/>
            </a:pPr>
            <a:r>
              <a:rPr lang="pl" sz="3000" b="0" i="0" u="none" strike="noStrike" cap="none" baseline="0" dirty="0">
                <a:solidFill>
                  <a:srgbClr val="FFFF00"/>
                </a:solidFill>
                <a:latin typeface="Courier"/>
                <a:ea typeface="Courier"/>
                <a:cs typeface="Courier"/>
                <a:sym typeface="Courier New"/>
              </a:rPr>
              <a:t>print(</a:t>
            </a:r>
            <a:r>
              <a:rPr lang="pl" sz="3000" b="0" i="0" u="none" strike="noStrike" cap="none" baseline="0" dirty="0">
                <a:solidFill>
                  <a:schemeClr val="lt1"/>
                </a:solidFill>
                <a:latin typeface="Courier"/>
                <a:ea typeface="Courier"/>
                <a:cs typeface="Courier"/>
                <a:sym typeface="Courier New"/>
              </a:rPr>
              <a:t>'Zliczam...</a:t>
            </a:r>
            <a:r>
              <a:rPr lang="pl" sz="3000" b="0" i="0" u="none" baseline="0" dirty="0">
                <a:solidFill>
                  <a:schemeClr val="lt1"/>
                </a:solidFill>
                <a:latin typeface="Courier"/>
                <a:ea typeface="Courier"/>
                <a:cs typeface="Courier"/>
                <a:sym typeface="Courier New"/>
              </a:rPr>
              <a:t>'</a:t>
            </a:r>
            <a:r>
              <a:rPr lang="pl" sz="3000" b="0" i="0" u="none" baseline="0" dirty="0">
                <a:solidFill>
                  <a:srgbClr val="FFFF00"/>
                </a:solidFill>
                <a:latin typeface="Courier"/>
                <a:ea typeface="Courier"/>
                <a:cs typeface="Courier"/>
                <a:sym typeface="Courier New"/>
              </a:rPr>
              <a:t>)</a:t>
            </a:r>
            <a:endParaRPr lang="pl" sz="30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pl" sz="3000" b="0" i="0" u="none" strike="noStrike" cap="none" baseline="0" dirty="0">
                <a:solidFill>
                  <a:srgbClr val="FFFF00"/>
                </a:solidFill>
                <a:latin typeface="Courier"/>
                <a:ea typeface="Courier"/>
                <a:cs typeface="Courier"/>
                <a:sym typeface="Courier New"/>
              </a:rPr>
              <a:t>for</a:t>
            </a:r>
            <a:r>
              <a:rPr lang="pl" sz="3000" b="0" i="0" u="none" strike="noStrike" cap="none" baseline="0" dirty="0">
                <a:solidFill>
                  <a:schemeClr val="lt1"/>
                </a:solidFill>
                <a:latin typeface="Courier"/>
                <a:ea typeface="Courier"/>
                <a:cs typeface="Courier"/>
                <a:sym typeface="Courier New"/>
              </a:rPr>
              <a:t> word </a:t>
            </a:r>
            <a:r>
              <a:rPr lang="pl" sz="3000" b="0" i="0" u="none" strike="noStrike" cap="none" baseline="0" dirty="0">
                <a:solidFill>
                  <a:srgbClr val="FFFF00"/>
                </a:solidFill>
                <a:latin typeface="Courier"/>
                <a:ea typeface="Courier"/>
                <a:cs typeface="Courier"/>
                <a:sym typeface="Courier New"/>
              </a:rPr>
              <a:t>in</a:t>
            </a:r>
            <a:r>
              <a:rPr lang="pl" sz="3000" b="0" i="0" u="none" strike="noStrike" cap="none" baseline="0" dirty="0">
                <a:solidFill>
                  <a:schemeClr val="lt1"/>
                </a:solidFill>
                <a:latin typeface="Courier"/>
                <a:ea typeface="Courier"/>
                <a:cs typeface="Courier"/>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pl"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00FF00"/>
                </a:solidFill>
                <a:latin typeface="Courier"/>
                <a:ea typeface="Courier"/>
                <a:cs typeface="Courier"/>
                <a:sym typeface="Courier New"/>
              </a:rPr>
              <a:t>counts</a:t>
            </a:r>
            <a:r>
              <a:rPr lang="pl" sz="3000" b="0" i="0" u="none" strike="noStrike" cap="none" baseline="0" dirty="0">
                <a:solidFill>
                  <a:schemeClr val="lt1"/>
                </a:solidFill>
                <a:latin typeface="Courier"/>
                <a:ea typeface="Courier"/>
                <a:cs typeface="Courier"/>
                <a:sym typeface="Courier New"/>
              </a:rPr>
              <a:t>[word] = </a:t>
            </a:r>
            <a:r>
              <a:rPr lang="pl" sz="3000" b="0" i="0" u="none" strike="noStrike" cap="none" baseline="0" dirty="0">
                <a:solidFill>
                  <a:srgbClr val="00FF00"/>
                </a:solidFill>
                <a:latin typeface="Courier"/>
                <a:ea typeface="Courier"/>
                <a:cs typeface="Courier"/>
                <a:sym typeface="Courier New"/>
              </a:rPr>
              <a:t>counts</a:t>
            </a:r>
            <a:r>
              <a:rPr lang="pl" sz="3000" b="0" i="0" u="none" strike="noStrike" cap="none" baseline="0" dirty="0">
                <a:solidFill>
                  <a:schemeClr val="lt1"/>
                </a:solidFill>
                <a:latin typeface="Courier"/>
                <a:ea typeface="Courier"/>
                <a:cs typeface="Courier"/>
                <a:sym typeface="Courier New"/>
              </a:rPr>
              <a:t>.</a:t>
            </a:r>
            <a:r>
              <a:rPr lang="pl" sz="3000" b="0" i="0" u="none" strike="noStrike" cap="none" baseline="0" dirty="0">
                <a:solidFill>
                  <a:srgbClr val="FF00FF"/>
                </a:solidFill>
                <a:latin typeface="Courier"/>
                <a:ea typeface="Courier"/>
                <a:cs typeface="Courier"/>
                <a:sym typeface="Courier New"/>
              </a:rPr>
              <a:t>get</a:t>
            </a:r>
            <a:r>
              <a:rPr lang="pl" sz="3000" b="0" i="0" u="none" strike="noStrike" cap="none" baseline="0" dirty="0">
                <a:solidFill>
                  <a:schemeClr val="lt1"/>
                </a:solidFill>
                <a:latin typeface="Courier"/>
                <a:ea typeface="Courier"/>
                <a:cs typeface="Courier"/>
                <a:sym typeface="Courier New"/>
              </a:rPr>
              <a:t>(word,</a:t>
            </a:r>
            <a:r>
              <a:rPr lang="en-US"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chemeClr val="lt1"/>
                </a:solidFill>
                <a:latin typeface="Courier"/>
                <a:ea typeface="Courier"/>
                <a:cs typeface="Courier"/>
                <a:sym typeface="Courier New"/>
              </a:rPr>
              <a:t>0) + 1</a:t>
            </a:r>
          </a:p>
          <a:p>
            <a:pPr algn="l" rtl="0">
              <a:buClr>
                <a:srgbClr val="FFFF00"/>
              </a:buClr>
              <a:buSzPct val="25000"/>
            </a:pPr>
            <a:r>
              <a:rPr lang="pl" sz="3000" b="0" i="0" u="none" strike="noStrike" cap="none" baseline="0" dirty="0">
                <a:solidFill>
                  <a:srgbClr val="FFFF00"/>
                </a:solidFill>
                <a:latin typeface="Courier"/>
                <a:ea typeface="Courier"/>
                <a:cs typeface="Courier"/>
                <a:sym typeface="Courier New"/>
              </a:rPr>
              <a:t>print(</a:t>
            </a:r>
            <a:r>
              <a:rPr lang="pl" sz="3000" b="0" i="0" u="none" strike="noStrike" cap="none" baseline="0" dirty="0">
                <a:solidFill>
                  <a:schemeClr val="lt1"/>
                </a:solidFill>
                <a:latin typeface="Courier"/>
                <a:ea typeface="Courier"/>
                <a:cs typeface="Courier"/>
                <a:sym typeface="Courier New"/>
              </a:rPr>
              <a:t>'Liczba</a:t>
            </a:r>
            <a:r>
              <a:rPr lang="en-US" sz="3000" b="0" i="0" u="none" strike="noStrike" cap="none" baseline="0" dirty="0">
                <a:solidFill>
                  <a:schemeClr val="lt1"/>
                </a:solidFill>
                <a:latin typeface="Courier"/>
                <a:ea typeface="Courier"/>
                <a:cs typeface="Courier"/>
                <a:sym typeface="Courier New"/>
              </a:rPr>
              <a:t>:</a:t>
            </a:r>
            <a:r>
              <a:rPr lang="pl"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00FF00"/>
                </a:solidFill>
                <a:latin typeface="Courier"/>
                <a:ea typeface="Courier"/>
                <a:cs typeface="Courier"/>
                <a:sym typeface="Courier New"/>
              </a:rPr>
              <a:t>counts</a:t>
            </a:r>
            <a:r>
              <a:rPr lang="pl" sz="3000" b="0" i="0" u="none" baseline="0" dirty="0">
                <a:solidFill>
                  <a:srgbClr val="FFFF00"/>
                </a:solidFill>
                <a:latin typeface="Courier"/>
                <a:ea typeface="Courier"/>
                <a:cs typeface="Courier"/>
                <a:sym typeface="Courier New"/>
              </a:rPr>
              <a:t>)</a:t>
            </a:r>
            <a:endParaRPr lang="pl" sz="3000" dirty="0">
              <a:solidFill>
                <a:srgbClr val="FFFF00"/>
              </a:solidFill>
              <a:latin typeface="Courier"/>
              <a:ea typeface="Courier"/>
              <a:cs typeface="Courier"/>
              <a:sym typeface="Courier New"/>
            </a:endParaRPr>
          </a:p>
        </p:txBody>
      </p:sp>
      <p:sp>
        <p:nvSpPr>
          <p:cNvPr id="436" name="Shape 436"/>
          <p:cNvSpPr txBox="1"/>
          <p:nvPr/>
        </p:nvSpPr>
        <p:spPr>
          <a:xfrm>
            <a:off x="9775075" y="2768237"/>
            <a:ext cx="5897100" cy="3787200"/>
          </a:xfrm>
          <a:prstGeom prst="rect">
            <a:avLst/>
          </a:prstGeom>
          <a:noFill/>
          <a:ln>
            <a:noFill/>
          </a:ln>
        </p:spPr>
        <p:txBody>
          <a:bodyPr lIns="0" tIns="0" rIns="0" bIns="0" anchor="ctr" anchorCtr="0">
            <a:noAutofit/>
          </a:bodyPr>
          <a:lstStyle/>
          <a:p>
            <a:pPr marL="0" marR="0" lvl="0" indent="0" algn="l" rtl="0">
              <a:lnSpc>
                <a:spcPct val="115000"/>
              </a:lnSpc>
              <a:spcBef>
                <a:spcPts val="0"/>
              </a:spcBef>
              <a:spcAft>
                <a:spcPts val="0"/>
              </a:spcAft>
              <a:buClr>
                <a:schemeClr val="lt1"/>
              </a:buClr>
              <a:buSzPct val="25000"/>
              <a:buFont typeface="Cabin"/>
              <a:buNone/>
            </a:pPr>
            <a:r>
              <a:rPr lang="pl" sz="3200" b="0" i="0" u="none" strike="noStrike" cap="none" baseline="0" dirty="0">
                <a:solidFill>
                  <a:schemeClr val="lt1"/>
                </a:solidFill>
                <a:latin typeface="Arial" charset="0"/>
                <a:ea typeface="Arial" charset="0"/>
                <a:cs typeface="Arial" charset="0"/>
                <a:sym typeface="Cabin"/>
              </a:rPr>
              <a:t>Ogólnie schemat zliczania słów w linii polega na tym, żeby </a:t>
            </a:r>
            <a:r>
              <a:rPr lang="pl" sz="3200" b="0" i="0" u="none" strike="noStrike" cap="none" baseline="0" dirty="0">
                <a:solidFill>
                  <a:srgbClr val="FF00FF"/>
                </a:solidFill>
                <a:latin typeface="Arial" charset="0"/>
                <a:ea typeface="Arial" charset="0"/>
                <a:cs typeface="Arial" charset="0"/>
                <a:sym typeface="Cabin"/>
              </a:rPr>
              <a:t>podzielić</a:t>
            </a:r>
            <a:r>
              <a:rPr lang="pl" sz="3200" b="0" i="0" u="none" strike="noStrike" cap="none" baseline="0" dirty="0">
                <a:solidFill>
                  <a:schemeClr val="lt1"/>
                </a:solidFill>
                <a:latin typeface="Arial" charset="0"/>
                <a:ea typeface="Arial" charset="0"/>
                <a:cs typeface="Arial" charset="0"/>
                <a:sym typeface="Cabin"/>
              </a:rPr>
              <a:t> linię na słowa, następnie przejść przez słowa pętlą i użyć </a:t>
            </a:r>
            <a:r>
              <a:rPr lang="pl" sz="3200" b="0" i="0" u="none" strike="noStrike" cap="none" baseline="0" dirty="0">
                <a:solidFill>
                  <a:srgbClr val="00FF00"/>
                </a:solidFill>
                <a:latin typeface="Arial" charset="0"/>
                <a:ea typeface="Arial" charset="0"/>
                <a:cs typeface="Arial" charset="0"/>
                <a:sym typeface="Cabin"/>
              </a:rPr>
              <a:t>słownika</a:t>
            </a:r>
            <a:r>
              <a:rPr lang="pl" sz="3200" b="0" i="0" u="none" strike="noStrike" cap="none" baseline="0" dirty="0">
                <a:solidFill>
                  <a:schemeClr val="bg1"/>
                </a:solidFill>
                <a:latin typeface="Arial" charset="0"/>
                <a:ea typeface="Arial" charset="0"/>
                <a:cs typeface="Arial" charset="0"/>
                <a:sym typeface="Cabin"/>
              </a:rPr>
              <a:t>,</a:t>
            </a:r>
            <a:r>
              <a:rPr lang="pl" sz="3200" b="0" i="0" u="none" strike="noStrike" cap="none" baseline="0" dirty="0">
                <a:solidFill>
                  <a:schemeClr val="lt1"/>
                </a:solidFill>
                <a:latin typeface="Arial" charset="0"/>
                <a:ea typeface="Arial" charset="0"/>
                <a:cs typeface="Arial" charset="0"/>
                <a:sym typeface="Cabin"/>
              </a:rPr>
              <a:t> aby śledzić, ile razy pojawiło się każde słowo.</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2" name="Shape 442"/>
          <p:cNvSpPr txBox="1"/>
          <p:nvPr/>
        </p:nvSpPr>
        <p:spPr>
          <a:xfrm>
            <a:off x="466075" y="1216987"/>
            <a:ext cx="11558399" cy="635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b="0" i="0" u="none" strike="noStrike" cap="none" baseline="0" dirty="0">
                <a:solidFill>
                  <a:srgbClr val="FFFF00"/>
                </a:solidFill>
                <a:latin typeface="Courier"/>
                <a:ea typeface="Courier"/>
                <a:cs typeface="Courier"/>
                <a:sym typeface="Courier New"/>
              </a:rPr>
              <a:t>$ </a:t>
            </a:r>
            <a:r>
              <a:rPr lang="pl" sz="2600" b="0" i="0" u="none" strike="noStrike" cap="none" baseline="0" dirty="0">
                <a:solidFill>
                  <a:srgbClr val="FFFF00"/>
                </a:solidFill>
                <a:latin typeface="Courier"/>
                <a:ea typeface="Courier"/>
                <a:cs typeface="Courier"/>
                <a:sym typeface="Courier New"/>
              </a:rPr>
              <a:t>python</a:t>
            </a:r>
            <a:r>
              <a:rPr lang="en-US" sz="2600" b="0" i="0" u="none" strike="noStrike" cap="none" baseline="0" dirty="0">
                <a:solidFill>
                  <a:srgbClr val="FFFF00"/>
                </a:solidFill>
                <a:latin typeface="Courier"/>
                <a:ea typeface="Courier"/>
                <a:cs typeface="Courier"/>
                <a:sym typeface="Courier New"/>
              </a:rPr>
              <a:t>3</a:t>
            </a:r>
            <a:r>
              <a:rPr lang="pl" sz="2600" b="0" i="0" u="none" strike="noStrike" cap="none" baseline="0" dirty="0">
                <a:solidFill>
                  <a:srgbClr val="FFFF00"/>
                </a:solidFill>
                <a:latin typeface="Courier"/>
                <a:ea typeface="Courier"/>
                <a:cs typeface="Courier"/>
                <a:sym typeface="Courier New"/>
              </a:rPr>
              <a:t> wordcount.py </a:t>
            </a:r>
          </a:p>
          <a:p>
            <a:pPr marL="0" marR="0" lvl="0" indent="0" algn="l" rtl="0">
              <a:lnSpc>
                <a:spcPct val="100000"/>
              </a:lnSpc>
              <a:spcBef>
                <a:spcPts val="0"/>
              </a:spcBef>
              <a:spcAft>
                <a:spcPts val="0"/>
              </a:spcAft>
              <a:buClr>
                <a:srgbClr val="FFFF00"/>
              </a:buClr>
              <a:buSzPct val="25000"/>
              <a:buFont typeface="Cabin"/>
              <a:buNone/>
            </a:pPr>
            <a:r>
              <a:rPr lang="pl" sz="2600" b="0" i="0" u="none" strike="noStrike" cap="none" baseline="0" dirty="0">
                <a:solidFill>
                  <a:schemeClr val="lt1"/>
                </a:solidFill>
                <a:latin typeface="Courier"/>
                <a:ea typeface="Courier"/>
                <a:cs typeface="Courier"/>
                <a:sym typeface="Courier New"/>
              </a:rPr>
              <a:t>Wpisz linię tekstu:</a:t>
            </a:r>
          </a:p>
          <a:p>
            <a:pPr marL="0" marR="0" lvl="0" indent="0" algn="l" rtl="0">
              <a:lnSpc>
                <a:spcPct val="100000"/>
              </a:lnSpc>
              <a:spcBef>
                <a:spcPts val="0"/>
              </a:spcBef>
              <a:spcAft>
                <a:spcPts val="0"/>
              </a:spcAft>
              <a:buClr>
                <a:srgbClr val="FFFF00"/>
              </a:buClr>
              <a:buSzPct val="25000"/>
              <a:buFont typeface="Cabin"/>
              <a:buNone/>
            </a:pPr>
            <a:r>
              <a:rPr lang="pl" sz="2600" b="0" i="0" u="none" strike="noStrike" cap="none" baseline="0" dirty="0">
                <a:solidFill>
                  <a:srgbClr val="00FF00"/>
                </a:solidFill>
                <a:latin typeface="Courier"/>
                <a:ea typeface="Courier"/>
                <a:cs typeface="Courier"/>
                <a:sym typeface="Courier New"/>
              </a:rPr>
              <a:t>the</a:t>
            </a:r>
            <a:r>
              <a:rPr lang="pl" sz="2600" b="0" i="0" u="none" strike="noStrike" cap="none" baseline="0" dirty="0">
                <a:solidFill>
                  <a:srgbClr val="FFFF00"/>
                </a:solidFill>
                <a:latin typeface="Courier"/>
                <a:ea typeface="Courier"/>
                <a:cs typeface="Courier"/>
                <a:sym typeface="Courier New"/>
              </a:rPr>
              <a:t> clown ran after </a:t>
            </a:r>
            <a:r>
              <a:rPr lang="pl" sz="2600" b="0" i="0" u="none" strike="noStrike" cap="none" baseline="0" dirty="0">
                <a:solidFill>
                  <a:srgbClr val="00FF00"/>
                </a:solidFill>
                <a:latin typeface="Courier"/>
                <a:ea typeface="Courier"/>
                <a:cs typeface="Courier"/>
                <a:sym typeface="Courier New"/>
              </a:rPr>
              <a:t>the</a:t>
            </a:r>
            <a:r>
              <a:rPr lang="pl" sz="2600" b="0" i="0" u="none" strike="noStrike" cap="none" baseline="0" dirty="0">
                <a:solidFill>
                  <a:srgbClr val="FFFF00"/>
                </a:solidFill>
                <a:latin typeface="Courier"/>
                <a:ea typeface="Courier"/>
                <a:cs typeface="Courier"/>
                <a:sym typeface="Courier New"/>
              </a:rPr>
              <a:t> car and </a:t>
            </a:r>
            <a:r>
              <a:rPr lang="pl" sz="2600" b="0" i="0" u="none" strike="noStrike" cap="none" baseline="0" dirty="0">
                <a:solidFill>
                  <a:srgbClr val="00FF00"/>
                </a:solidFill>
                <a:latin typeface="Courier"/>
                <a:ea typeface="Courier"/>
                <a:cs typeface="Courier"/>
                <a:sym typeface="Courier New"/>
              </a:rPr>
              <a:t>the</a:t>
            </a:r>
            <a:r>
              <a:rPr lang="pl" sz="2600" b="0" i="0" u="none" strike="noStrike" cap="none" baseline="0" dirty="0">
                <a:solidFill>
                  <a:srgbClr val="FFFF00"/>
                </a:solidFill>
                <a:latin typeface="Courier"/>
                <a:ea typeface="Courier"/>
                <a:cs typeface="Courier"/>
                <a:sym typeface="Courier New"/>
              </a:rPr>
              <a:t> car ran into </a:t>
            </a:r>
            <a:r>
              <a:rPr lang="pl" sz="2600" b="0" i="0" u="none" strike="noStrike" cap="none" baseline="0" dirty="0">
                <a:solidFill>
                  <a:srgbClr val="00FF00"/>
                </a:solidFill>
                <a:latin typeface="Courier"/>
                <a:ea typeface="Courier"/>
                <a:cs typeface="Courier"/>
                <a:sym typeface="Courier New"/>
              </a:rPr>
              <a:t>the</a:t>
            </a:r>
            <a:r>
              <a:rPr lang="pl" sz="2600" b="0" i="0" u="none" strike="noStrike" cap="none" baseline="0" dirty="0">
                <a:solidFill>
                  <a:srgbClr val="FFFF00"/>
                </a:solidFill>
                <a:latin typeface="Courier"/>
                <a:ea typeface="Courier"/>
                <a:cs typeface="Courier"/>
                <a:sym typeface="Courier New"/>
              </a:rPr>
              <a:t> tent and </a:t>
            </a:r>
            <a:r>
              <a:rPr lang="pl" sz="2600" b="0" i="0" u="none" strike="noStrike" cap="none" baseline="0" dirty="0">
                <a:solidFill>
                  <a:srgbClr val="00FF00"/>
                </a:solidFill>
                <a:latin typeface="Courier"/>
                <a:ea typeface="Courier"/>
                <a:cs typeface="Courier"/>
                <a:sym typeface="Courier New"/>
              </a:rPr>
              <a:t>the</a:t>
            </a:r>
            <a:r>
              <a:rPr lang="pl" sz="2600" b="0" i="0" u="none" strike="noStrike" cap="none" baseline="0" dirty="0">
                <a:solidFill>
                  <a:srgbClr val="FFFF00"/>
                </a:solidFill>
                <a:latin typeface="Courier"/>
                <a:ea typeface="Courier"/>
                <a:cs typeface="Courier"/>
                <a:sym typeface="Courier New"/>
              </a:rPr>
              <a:t> tent fell down on </a:t>
            </a:r>
            <a:r>
              <a:rPr lang="pl" sz="2600" b="0" i="0" u="none" strike="noStrike" cap="none" baseline="0" dirty="0">
                <a:solidFill>
                  <a:srgbClr val="00FF00"/>
                </a:solidFill>
                <a:latin typeface="Courier"/>
                <a:ea typeface="Courier"/>
                <a:cs typeface="Courier"/>
                <a:sym typeface="Courier New"/>
              </a:rPr>
              <a:t>the</a:t>
            </a:r>
            <a:r>
              <a:rPr lang="pl" sz="2600" b="0" i="0" u="none" strike="noStrike" cap="none" baseline="0" dirty="0">
                <a:solidFill>
                  <a:srgbClr val="FFFF00"/>
                </a:solidFill>
                <a:latin typeface="Courier"/>
                <a:ea typeface="Courier"/>
                <a:cs typeface="Courier"/>
                <a:sym typeface="Courier New"/>
              </a:rPr>
              <a:t> clown and </a:t>
            </a:r>
            <a:r>
              <a:rPr lang="pl" sz="2600" b="0" i="0" u="none" strike="noStrike" cap="none" baseline="0" dirty="0">
                <a:solidFill>
                  <a:srgbClr val="00FF00"/>
                </a:solidFill>
                <a:latin typeface="Courier"/>
                <a:ea typeface="Courier"/>
                <a:cs typeface="Courier"/>
                <a:sym typeface="Courier New"/>
              </a:rPr>
              <a:t>the</a:t>
            </a:r>
            <a:r>
              <a:rPr lang="pl" sz="2600" b="0" i="0" u="none" strike="noStrike" cap="none" baseline="0" dirty="0">
                <a:solidFill>
                  <a:srgbClr val="FFFF00"/>
                </a:solidFill>
                <a:latin typeface="Courier"/>
                <a:ea typeface="Courier"/>
                <a:cs typeface="Courier"/>
                <a:sym typeface="Courier New"/>
              </a:rPr>
              <a:t> car </a:t>
            </a:r>
          </a:p>
          <a:p>
            <a:pPr marL="0" marR="0" lvl="0" indent="0" algn="l" rtl="0">
              <a:lnSpc>
                <a:spcPct val="100000"/>
              </a:lnSpc>
              <a:spcBef>
                <a:spcPts val="0"/>
              </a:spcBef>
              <a:spcAft>
                <a:spcPts val="0"/>
              </a:spcAft>
              <a:buClr>
                <a:srgbClr val="FFFF00"/>
              </a:buClr>
              <a:buSzPct val="25000"/>
              <a:buFont typeface="Cabin"/>
              <a:buNone/>
            </a:pPr>
            <a:r>
              <a:rPr lang="pl" sz="2600" b="0" i="0" u="none" strike="noStrike" cap="none" baseline="0"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baseline="0" dirty="0" err="1">
                <a:solidFill>
                  <a:schemeClr val="lt1"/>
                </a:solidFill>
                <a:latin typeface="Courier"/>
                <a:ea typeface="Courier"/>
                <a:cs typeface="Courier"/>
                <a:sym typeface="Courier New"/>
              </a:rPr>
              <a:t>Słowa</a:t>
            </a:r>
            <a:r>
              <a:rPr lang="pl" sz="2600" b="0" i="0" u="none" strike="noStrike" cap="none" baseline="0" dirty="0">
                <a:solidFill>
                  <a:schemeClr val="lt1"/>
                </a:solidFill>
                <a:latin typeface="Courier"/>
                <a:ea typeface="Courier"/>
                <a:cs typeface="Courier"/>
                <a:sym typeface="Courier New"/>
              </a:rPr>
              <a:t>: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pl" sz="2600" b="0" i="0" u="none" strike="noStrike" cap="none" baseline="0" dirty="0">
                <a:solidFill>
                  <a:schemeClr val="lt1"/>
                </a:solidFill>
                <a:latin typeface="Courier"/>
                <a:ea typeface="Courier"/>
                <a:cs typeface="Courier"/>
                <a:sym typeface="Courier New"/>
              </a:rPr>
              <a:t>Zliczam</a:t>
            </a:r>
            <a:r>
              <a:rPr lang="en-US" sz="2600" strike="noStrike" cap="none" dirty="0">
                <a:solidFill>
                  <a:schemeClr val="lt1"/>
                </a:solidFill>
                <a:latin typeface="Courier"/>
                <a:ea typeface="Courier"/>
                <a:cs typeface="Courier"/>
                <a:sym typeface="Courier New"/>
              </a:rPr>
              <a:t>...</a:t>
            </a:r>
            <a:endParaRPr lang="pl" sz="2600" b="0" i="0" u="none" baseline="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600" b="0" i="0" u="none" strike="noStrike" cap="none" baseline="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baseline="0" dirty="0" err="1">
                <a:solidFill>
                  <a:schemeClr val="lt1"/>
                </a:solidFill>
                <a:latin typeface="Courier"/>
                <a:ea typeface="Courier"/>
                <a:cs typeface="Courier"/>
                <a:sym typeface="Courier New"/>
              </a:rPr>
              <a:t>Liczba</a:t>
            </a:r>
            <a:r>
              <a:rPr lang="en-US" sz="2600" b="0" i="0" u="none" strike="noStrike" cap="none" baseline="0" dirty="0">
                <a:solidFill>
                  <a:schemeClr val="lt1"/>
                </a:solidFill>
                <a:latin typeface="Courier"/>
                <a:ea typeface="Courier"/>
                <a:cs typeface="Courier"/>
                <a:sym typeface="Courier New"/>
              </a:rPr>
              <a:t>:</a:t>
            </a:r>
            <a:r>
              <a:rPr lang="pl" sz="2600" b="0" i="0" u="none" strike="noStrike" cap="none" baseline="0" dirty="0">
                <a:solidFill>
                  <a:schemeClr val="lt1"/>
                </a:solidFill>
                <a:latin typeface="Courier"/>
                <a:ea typeface="Courier"/>
                <a:cs typeface="Courier"/>
                <a:sym typeface="Courier New"/>
              </a:rPr>
              <a:t> </a:t>
            </a:r>
            <a:r>
              <a:rPr lang="pl-PL" sz="2600" b="0" i="0" u="none" strike="noStrike" cap="none" baseline="0" dirty="0">
                <a:solidFill>
                  <a:schemeClr val="lt1"/>
                </a:solidFill>
                <a:latin typeface="Courier"/>
                <a:ea typeface="Courier"/>
                <a:cs typeface="Courier"/>
                <a:sym typeface="Courier New"/>
              </a:rPr>
              <a:t>{</a:t>
            </a:r>
            <a:r>
              <a:rPr lang="pl-PL" sz="2600" b="0" i="0" u="none" strike="noStrike" cap="none" baseline="0" dirty="0">
                <a:solidFill>
                  <a:srgbClr val="00FF00"/>
                </a:solidFill>
                <a:latin typeface="Courier"/>
                <a:ea typeface="Courier"/>
                <a:cs typeface="Courier"/>
                <a:sym typeface="Courier New"/>
              </a:rPr>
              <a:t>'the': 7</a:t>
            </a:r>
            <a:r>
              <a:rPr lang="pl-PL" sz="2600" b="0" i="0" u="none" strike="noStrike" cap="none" baseline="0" dirty="0">
                <a:solidFill>
                  <a:schemeClr val="lt1"/>
                </a:solidFill>
                <a:latin typeface="Courier"/>
                <a:ea typeface="Courier"/>
                <a:cs typeface="Courier"/>
                <a:sym typeface="Courier New"/>
              </a:rPr>
              <a:t>, 'clown': 2, 'ran': 2, 'after': 1, 'car': 3, 'and': 3, 'into': 1, 'tent': 2, 'fell': 1, 'down': 1, 'on': 1}</a:t>
            </a:r>
            <a:endParaRPr lang="pl" sz="2600" b="0" i="0" u="none" strike="noStrike" cap="none" baseline="0" dirty="0">
              <a:solidFill>
                <a:schemeClr val="lt1"/>
              </a:solidFill>
              <a:latin typeface="Courier"/>
              <a:ea typeface="Courier"/>
              <a:cs typeface="Courier"/>
              <a:sym typeface="Courier New"/>
            </a:endParaRPr>
          </a:p>
        </p:txBody>
      </p:sp>
      <p:sp>
        <p:nvSpPr>
          <p:cNvPr id="443" name="Shape 443"/>
          <p:cNvSpPr txBox="1"/>
          <p:nvPr/>
        </p:nvSpPr>
        <p:spPr>
          <a:xfrm>
            <a:off x="9458325" y="7724249"/>
            <a:ext cx="6905500" cy="4572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pl-PL" sz="1800" b="0" i="0" u="sng" strike="noStrike" cap="none" baseline="0" dirty="0">
                <a:solidFill>
                  <a:srgbClr val="FFFF00"/>
                </a:solidFill>
                <a:latin typeface="Arial" charset="0"/>
                <a:ea typeface="Arial" charset="0"/>
                <a:cs typeface="Arial" charset="0"/>
                <a:sym typeface="Cabin"/>
                <a:hlinkClick r:id="rId3"/>
              </a:rPr>
              <a:t>https://www.flickr.com/photos/71502646@N00/2526007974/</a:t>
            </a:r>
            <a:endParaRPr lang="pl" sz="1800" b="0" i="0" u="sng" strike="noStrike" cap="none" baseline="0" dirty="0">
              <a:solidFill>
                <a:srgbClr val="FFFF00"/>
              </a:solidFill>
              <a:latin typeface="Arial" charset="0"/>
              <a:ea typeface="Arial" charset="0"/>
              <a:cs typeface="Arial" charset="0"/>
              <a:sym typeface="Cabin"/>
              <a:hlinkClick r:id="rId4"/>
            </a:endParaRPr>
          </a:p>
        </p:txBody>
      </p:sp>
      <p:pic>
        <p:nvPicPr>
          <p:cNvPr id="444" name="Shape 444"/>
          <p:cNvPicPr preferRelativeResize="0"/>
          <p:nvPr/>
        </p:nvPicPr>
        <p:blipFill rotWithShape="1">
          <a:blip r:embed="rId5">
            <a:alphaModFix/>
          </a:blip>
          <a:srcRect/>
          <a:stretch/>
        </p:blipFill>
        <p:spPr>
          <a:xfrm>
            <a:off x="12714303" y="1038225"/>
            <a:ext cx="2927399" cy="1943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p:nvPr/>
        </p:nvSpPr>
        <p:spPr>
          <a:xfrm>
            <a:off x="563562" y="1527928"/>
            <a:ext cx="7572375" cy="4064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pl" sz="2400" b="0" i="0" u="none" strike="noStrike" cap="none" baseline="0" dirty="0">
                <a:solidFill>
                  <a:schemeClr val="lt1"/>
                </a:solidFill>
                <a:latin typeface="Courier"/>
                <a:ea typeface="Courier"/>
                <a:cs typeface="Courier"/>
                <a:sym typeface="Courier New"/>
              </a:rPr>
              <a:t>counts = </a:t>
            </a:r>
            <a:r>
              <a:rPr lang="pl" sz="2400" b="0" i="0" u="none" strike="noStrike" cap="none" baseline="0" dirty="0">
                <a:solidFill>
                  <a:srgbClr val="FF7F00"/>
                </a:solidFill>
                <a:latin typeface="Courier"/>
                <a:ea typeface="Courier"/>
                <a:cs typeface="Courier"/>
                <a:sym typeface="Courier New"/>
              </a:rPr>
              <a:t>dict</a:t>
            </a:r>
            <a:r>
              <a:rPr lang="pl" sz="2400" b="0" i="0" u="none" strike="noStrike" cap="none" baseline="0" dirty="0">
                <a:solidFill>
                  <a:schemeClr val="lt1"/>
                </a:solidFill>
                <a:latin typeface="Courier"/>
                <a:ea typeface="Courier"/>
                <a:cs typeface="Courier"/>
                <a:sym typeface="Courier New"/>
              </a:rPr>
              <a:t>()</a:t>
            </a:r>
            <a:endParaRPr lang="pl" sz="2400" dirty="0">
              <a:solidFill>
                <a:schemeClr val="lt1"/>
              </a:solidFill>
              <a:latin typeface="Courier"/>
              <a:ea typeface="Courier"/>
              <a:cs typeface="Courier"/>
              <a:sym typeface="Courier New"/>
            </a:endParaRPr>
          </a:p>
          <a:p>
            <a:pPr lvl="0" algn="l" rtl="0">
              <a:buClr>
                <a:schemeClr val="lt1"/>
              </a:buClr>
              <a:buSzPct val="25000"/>
            </a:pPr>
            <a:r>
              <a:rPr lang="pl" sz="2400" b="0" i="0" u="none" strike="noStrike" cap="none" baseline="0" dirty="0">
                <a:solidFill>
                  <a:schemeClr val="lt1"/>
                </a:solidFill>
                <a:latin typeface="Courier"/>
                <a:ea typeface="Courier"/>
                <a:cs typeface="Courier"/>
                <a:sym typeface="Courier New"/>
              </a:rPr>
              <a:t>line = </a:t>
            </a:r>
            <a:r>
              <a:rPr lang="pl" sz="2400" b="0" i="0" u="none" strike="noStrike" cap="none" baseline="0" dirty="0">
                <a:solidFill>
                  <a:srgbClr val="FF00FF"/>
                </a:solidFill>
                <a:latin typeface="Courier"/>
                <a:ea typeface="Courier"/>
                <a:cs typeface="Courier"/>
                <a:sym typeface="Courier New"/>
              </a:rPr>
              <a:t>input</a:t>
            </a:r>
            <a:r>
              <a:rPr lang="pl" sz="2400" b="0" i="0" u="none" baseline="0" dirty="0">
                <a:solidFill>
                  <a:schemeClr val="lt1"/>
                </a:solidFill>
                <a:latin typeface="Courier"/>
                <a:ea typeface="Courier"/>
                <a:cs typeface="Courier"/>
                <a:sym typeface="Courier New"/>
              </a:rPr>
              <a:t>('Wpisz linię tekstu:</a:t>
            </a:r>
            <a:r>
              <a:rPr lang="en-US" sz="2400" b="0" i="0" u="none" baseline="0" dirty="0">
                <a:solidFill>
                  <a:schemeClr val="lt1"/>
                </a:solidFill>
                <a:latin typeface="Courier"/>
                <a:ea typeface="Courier"/>
                <a:cs typeface="Courier"/>
                <a:sym typeface="Courier New"/>
              </a:rPr>
              <a:t> </a:t>
            </a:r>
            <a:r>
              <a:rPr lang="pl" sz="2400" b="0" i="0" u="none" baseline="0" dirty="0">
                <a:solidFill>
                  <a:schemeClr val="lt1"/>
                </a:solidFill>
                <a:latin typeface="Courier"/>
                <a:ea typeface="Courier"/>
                <a:cs typeface="Courier"/>
                <a:sym typeface="Courier New"/>
              </a:rPr>
              <a:t>'</a:t>
            </a:r>
            <a:r>
              <a:rPr lang="pl" sz="2400" b="0" i="0" u="none" strike="noStrike" cap="none" baseline="0" dirty="0">
                <a:solidFill>
                  <a:schemeClr val="lt1"/>
                </a:solidFill>
                <a:latin typeface="Courier"/>
                <a:ea typeface="Courier"/>
                <a:cs typeface="Courier"/>
                <a:sym typeface="Courier New"/>
              </a:rPr>
              <a:t>)</a:t>
            </a:r>
            <a:endParaRPr lang="pl"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pl" sz="2400" b="0" i="0" u="none" strike="noStrike" cap="none" baseline="0" dirty="0">
                <a:solidFill>
                  <a:schemeClr val="lt1"/>
                </a:solidFill>
                <a:latin typeface="Courier"/>
                <a:ea typeface="Courier"/>
                <a:cs typeface="Courier"/>
                <a:sym typeface="Courier New"/>
              </a:rPr>
              <a:t>words = line.</a:t>
            </a:r>
            <a:r>
              <a:rPr lang="pl" sz="2400" b="0" i="0" u="none" strike="noStrike" cap="none" baseline="0" dirty="0">
                <a:solidFill>
                  <a:srgbClr val="FF00FF"/>
                </a:solidFill>
                <a:latin typeface="Courier"/>
                <a:ea typeface="Courier"/>
                <a:cs typeface="Courier"/>
                <a:sym typeface="Courier New"/>
              </a:rPr>
              <a:t>split</a:t>
            </a:r>
            <a:r>
              <a:rPr lang="pl" sz="2400" b="0" i="0" u="none" strike="noStrike" cap="none" baseline="0"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pl" sz="2400" b="0" i="0" u="none" strike="noStrike" cap="none" baseline="0" dirty="0">
                <a:solidFill>
                  <a:srgbClr val="FFFF00"/>
                </a:solidFill>
                <a:latin typeface="Courier"/>
                <a:ea typeface="Courier"/>
                <a:cs typeface="Courier"/>
                <a:sym typeface="Courier New"/>
              </a:rPr>
              <a:t>print(</a:t>
            </a:r>
            <a:r>
              <a:rPr lang="pl" sz="2400" b="0" i="0" u="none" strike="noStrike" cap="none" baseline="0" dirty="0">
                <a:solidFill>
                  <a:schemeClr val="lt1"/>
                </a:solidFill>
                <a:latin typeface="Courier"/>
                <a:ea typeface="Courier"/>
                <a:cs typeface="Courier"/>
                <a:sym typeface="Courier New"/>
              </a:rPr>
              <a:t>'Słowa:', words</a:t>
            </a:r>
            <a:r>
              <a:rPr lang="pl" sz="2400" b="0" i="0" u="none" strike="noStrike" cap="none" baseline="0" dirty="0">
                <a:solidFill>
                  <a:srgbClr val="FFFF00"/>
                </a:solidFill>
                <a:latin typeface="Courier"/>
                <a:ea typeface="Courier"/>
                <a:cs typeface="Courier"/>
                <a:sym typeface="Courier New"/>
              </a:rPr>
              <a:t>)</a:t>
            </a:r>
            <a:endParaRPr lang="pl" sz="2400" i="0" u="none" strike="noStrike" cap="none" dirty="0">
              <a:solidFill>
                <a:srgbClr val="FFFF00"/>
              </a:solidFill>
              <a:latin typeface="Courier"/>
              <a:ea typeface="Courier"/>
              <a:cs typeface="Courier"/>
              <a:sym typeface="Courier New"/>
            </a:endParaRPr>
          </a:p>
          <a:p>
            <a:pPr algn="l" rtl="0">
              <a:buClr>
                <a:srgbClr val="FFFF00"/>
              </a:buClr>
              <a:buSzPct val="25000"/>
            </a:pPr>
            <a:r>
              <a:rPr lang="pl" sz="2400" b="0" i="0" u="none" strike="noStrike" cap="none" baseline="0" dirty="0">
                <a:solidFill>
                  <a:srgbClr val="FFFF00"/>
                </a:solidFill>
                <a:latin typeface="Courier"/>
                <a:ea typeface="Courier"/>
                <a:cs typeface="Courier"/>
                <a:sym typeface="Courier New"/>
              </a:rPr>
              <a:t>print(</a:t>
            </a:r>
            <a:r>
              <a:rPr lang="pl" sz="2400" b="0" i="0" u="none" strike="noStrike" cap="none" baseline="0" dirty="0">
                <a:solidFill>
                  <a:schemeClr val="lt1"/>
                </a:solidFill>
                <a:latin typeface="Courier"/>
                <a:ea typeface="Courier"/>
                <a:cs typeface="Courier"/>
                <a:sym typeface="Courier New"/>
              </a:rPr>
              <a:t>'Zliczam...'</a:t>
            </a:r>
            <a:r>
              <a:rPr lang="pl" sz="2400" b="0" i="0" u="none" baseline="0" dirty="0">
                <a:solidFill>
                  <a:srgbClr val="FFFF00"/>
                </a:solidFill>
                <a:latin typeface="Courier"/>
                <a:ea typeface="Courier"/>
                <a:cs typeface="Courier"/>
                <a:sym typeface="Courier New"/>
              </a:rPr>
              <a:t>)</a:t>
            </a:r>
            <a:endParaRPr lang="pl" sz="2400"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pl" sz="2400" b="0" i="0" u="none" strike="noStrike" cap="none" baseline="0" dirty="0">
                <a:solidFill>
                  <a:srgbClr val="FFFF00"/>
                </a:solidFill>
                <a:latin typeface="Courier"/>
                <a:ea typeface="Courier"/>
                <a:cs typeface="Courier"/>
                <a:sym typeface="Courier New"/>
              </a:rPr>
              <a:t>for</a:t>
            </a:r>
            <a:r>
              <a:rPr lang="pl" sz="2400" b="0" i="0" u="none" strike="noStrike" cap="none" baseline="0" dirty="0">
                <a:solidFill>
                  <a:schemeClr val="lt1"/>
                </a:solidFill>
                <a:latin typeface="Courier"/>
                <a:ea typeface="Courier"/>
                <a:cs typeface="Courier"/>
                <a:sym typeface="Courier New"/>
              </a:rPr>
              <a:t> word </a:t>
            </a:r>
            <a:r>
              <a:rPr lang="pl" sz="2400" b="0" i="0" u="none" strike="noStrike" cap="none" baseline="0" dirty="0">
                <a:solidFill>
                  <a:srgbClr val="FFFF00"/>
                </a:solidFill>
                <a:latin typeface="Courier"/>
                <a:ea typeface="Courier"/>
                <a:cs typeface="Courier"/>
                <a:sym typeface="Courier New"/>
              </a:rPr>
              <a:t>in</a:t>
            </a:r>
            <a:r>
              <a:rPr lang="pl" sz="2400" b="0" i="0" u="none" strike="noStrike" cap="none" baseline="0" dirty="0">
                <a:solidFill>
                  <a:schemeClr val="lt1"/>
                </a:solidFill>
                <a:latin typeface="Courier"/>
                <a:ea typeface="Courier"/>
                <a:cs typeface="Courier"/>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pl" sz="2400" b="0" i="0" u="none" strike="noStrike" cap="none" baseline="0" dirty="0">
                <a:solidFill>
                  <a:schemeClr val="lt1"/>
                </a:solidFill>
                <a:latin typeface="Courier"/>
                <a:ea typeface="Courier"/>
                <a:cs typeface="Courier"/>
                <a:sym typeface="Courier New"/>
              </a:rPr>
              <a:t>    counts[word] = counts.</a:t>
            </a:r>
            <a:r>
              <a:rPr lang="pl" sz="2400" b="0" i="0" u="none" strike="noStrike" cap="none" baseline="0" dirty="0">
                <a:solidFill>
                  <a:srgbClr val="FF00FF"/>
                </a:solidFill>
                <a:latin typeface="Courier"/>
                <a:ea typeface="Courier"/>
                <a:cs typeface="Courier"/>
                <a:sym typeface="Courier New"/>
              </a:rPr>
              <a:t>get</a:t>
            </a:r>
            <a:r>
              <a:rPr lang="pl" sz="2400" b="0" i="0" u="none" strike="noStrike" cap="none" baseline="0" dirty="0">
                <a:solidFill>
                  <a:schemeClr val="lt1"/>
                </a:solidFill>
                <a:latin typeface="Courier"/>
                <a:ea typeface="Courier"/>
                <a:cs typeface="Courier"/>
                <a:sym typeface="Courier New"/>
              </a:rPr>
              <a:t>(word,0) + 1</a:t>
            </a:r>
          </a:p>
          <a:p>
            <a:pPr algn="l" rtl="0">
              <a:buClr>
                <a:srgbClr val="FFFF00"/>
              </a:buClr>
              <a:buSzPct val="25000"/>
            </a:pPr>
            <a:r>
              <a:rPr lang="pl" sz="2400" b="0" i="0" u="none" strike="noStrike" cap="none" baseline="0" dirty="0">
                <a:solidFill>
                  <a:srgbClr val="FFFF00"/>
                </a:solidFill>
                <a:latin typeface="Courier"/>
                <a:ea typeface="Courier"/>
                <a:cs typeface="Courier"/>
                <a:sym typeface="Courier New"/>
              </a:rPr>
              <a:t>print(</a:t>
            </a:r>
            <a:r>
              <a:rPr lang="pl" sz="2400" b="0" i="0" u="none" strike="noStrike" cap="none" baseline="0" dirty="0">
                <a:solidFill>
                  <a:schemeClr val="lt1"/>
                </a:solidFill>
                <a:latin typeface="Courier"/>
                <a:ea typeface="Courier"/>
                <a:cs typeface="Courier"/>
                <a:sym typeface="Courier New"/>
              </a:rPr>
              <a:t>'Liczba</a:t>
            </a:r>
            <a:r>
              <a:rPr lang="en-US" sz="2400" b="0" i="0" u="none" strike="noStrike" cap="none" baseline="0" dirty="0">
                <a:solidFill>
                  <a:schemeClr val="lt1"/>
                </a:solidFill>
                <a:latin typeface="Courier"/>
                <a:ea typeface="Courier"/>
                <a:cs typeface="Courier"/>
                <a:sym typeface="Courier New"/>
              </a:rPr>
              <a:t>:</a:t>
            </a:r>
            <a:r>
              <a:rPr lang="pl" sz="2400" b="0" i="0" u="none" strike="noStrike" cap="none" baseline="0" dirty="0">
                <a:solidFill>
                  <a:schemeClr val="lt1"/>
                </a:solidFill>
                <a:latin typeface="Courier"/>
                <a:ea typeface="Courier"/>
                <a:cs typeface="Courier"/>
                <a:sym typeface="Courier New"/>
              </a:rPr>
              <a:t>', counts</a:t>
            </a:r>
            <a:r>
              <a:rPr lang="pl" sz="2400" b="0" i="0" u="none" baseline="0" dirty="0">
                <a:solidFill>
                  <a:srgbClr val="FFFF00"/>
                </a:solidFill>
                <a:latin typeface="Courier"/>
                <a:ea typeface="Courier"/>
                <a:cs typeface="Courier"/>
                <a:sym typeface="Courier New"/>
              </a:rPr>
              <a:t>)</a:t>
            </a:r>
            <a:endParaRPr lang="pl" sz="2400" dirty="0">
              <a:solidFill>
                <a:srgbClr val="FFFF00"/>
              </a:solidFill>
              <a:latin typeface="Courier"/>
              <a:ea typeface="Courier"/>
              <a:cs typeface="Courier"/>
              <a:sym typeface="Courier New"/>
            </a:endParaRPr>
          </a:p>
        </p:txBody>
      </p:sp>
      <p:sp>
        <p:nvSpPr>
          <p:cNvPr id="450" name="Shape 450"/>
          <p:cNvSpPr txBox="1"/>
          <p:nvPr/>
        </p:nvSpPr>
        <p:spPr>
          <a:xfrm>
            <a:off x="8723700" y="887100"/>
            <a:ext cx="6941400" cy="7213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baseline="0" dirty="0">
                <a:solidFill>
                  <a:srgbClr val="FFFF00"/>
                </a:solidFill>
                <a:latin typeface="Courier"/>
                <a:ea typeface="Courier"/>
                <a:cs typeface="Courier"/>
                <a:sym typeface="Courier New"/>
              </a:rPr>
              <a:t>$ </a:t>
            </a:r>
            <a:r>
              <a:rPr lang="pl" sz="2800" b="0" i="0" u="none" strike="noStrike" cap="none" baseline="0" dirty="0">
                <a:solidFill>
                  <a:srgbClr val="FFFF00"/>
                </a:solidFill>
                <a:latin typeface="Courier"/>
                <a:ea typeface="Courier"/>
                <a:cs typeface="Courier"/>
                <a:sym typeface="Courier New"/>
              </a:rPr>
              <a:t>python</a:t>
            </a:r>
            <a:r>
              <a:rPr lang="en-US" sz="2800" dirty="0">
                <a:solidFill>
                  <a:srgbClr val="FFFF00"/>
                </a:solidFill>
                <a:latin typeface="Courier"/>
                <a:ea typeface="Courier"/>
                <a:cs typeface="Courier"/>
                <a:sym typeface="Courier New"/>
              </a:rPr>
              <a:t>3</a:t>
            </a:r>
            <a:r>
              <a:rPr lang="pl" sz="2800" b="0" i="0" u="none" strike="noStrike" cap="none" baseline="0" dirty="0">
                <a:solidFill>
                  <a:srgbClr val="FFFF00"/>
                </a:solidFill>
                <a:latin typeface="Courier"/>
                <a:ea typeface="Courier"/>
                <a:cs typeface="Courier"/>
                <a:sym typeface="Courier New"/>
              </a:rPr>
              <a:t> wordcount.py </a:t>
            </a:r>
          </a:p>
          <a:p>
            <a:pPr marL="0" marR="0" lvl="0" indent="0" algn="l" rtl="0">
              <a:lnSpc>
                <a:spcPct val="100000"/>
              </a:lnSpc>
              <a:spcBef>
                <a:spcPts val="0"/>
              </a:spcBef>
              <a:spcAft>
                <a:spcPts val="0"/>
              </a:spcAft>
              <a:buClr>
                <a:schemeClr val="lt1"/>
              </a:buClr>
              <a:buSzPct val="25000"/>
              <a:buFont typeface="Cabin"/>
              <a:buNone/>
            </a:pPr>
            <a:r>
              <a:rPr lang="pl" sz="2800" b="0" i="0" u="none" strike="noStrike" cap="none" baseline="0" dirty="0">
                <a:solidFill>
                  <a:schemeClr val="lt1"/>
                </a:solidFill>
                <a:latin typeface="Arial" charset="0"/>
                <a:ea typeface="Arial" charset="0"/>
                <a:cs typeface="Arial" charset="0"/>
                <a:sym typeface="Cabin"/>
              </a:rPr>
              <a:t>Wpisz linię tekstu:</a:t>
            </a:r>
            <a:r>
              <a:rPr lang="en-US" sz="2800" b="0" i="0" u="none" strike="noStrike" cap="none" baseline="0" dirty="0">
                <a:solidFill>
                  <a:schemeClr val="lt1"/>
                </a:solidFill>
                <a:latin typeface="Arial" charset="0"/>
                <a:ea typeface="Arial" charset="0"/>
                <a:cs typeface="Arial" charset="0"/>
                <a:sym typeface="Cabin"/>
              </a:rPr>
              <a:t> </a:t>
            </a:r>
            <a:r>
              <a:rPr lang="pl" sz="2800" b="0" i="0" u="none" strike="noStrike" cap="none" baseline="0" dirty="0">
                <a:solidFill>
                  <a:srgbClr val="00FF00"/>
                </a:solidFill>
                <a:latin typeface="Arial" charset="0"/>
                <a:ea typeface="Arial" charset="0"/>
                <a:cs typeface="Arial" charset="0"/>
                <a:sym typeface="Cabin"/>
              </a:rPr>
              <a:t>the</a:t>
            </a:r>
            <a:r>
              <a:rPr lang="pl" sz="2800" b="0" i="0" u="none" strike="noStrike" cap="none" baseline="0" dirty="0">
                <a:solidFill>
                  <a:srgbClr val="FFFF00"/>
                </a:solidFill>
                <a:latin typeface="Arial" charset="0"/>
                <a:ea typeface="Arial" charset="0"/>
                <a:cs typeface="Arial" charset="0"/>
                <a:sym typeface="Cabin"/>
              </a:rPr>
              <a:t> clown ran after </a:t>
            </a:r>
            <a:r>
              <a:rPr lang="pl" sz="2800" b="0" i="0" u="none" strike="noStrike" cap="none" baseline="0" dirty="0">
                <a:solidFill>
                  <a:srgbClr val="00FF00"/>
                </a:solidFill>
                <a:latin typeface="Arial" charset="0"/>
                <a:ea typeface="Arial" charset="0"/>
                <a:cs typeface="Arial" charset="0"/>
                <a:sym typeface="Cabin"/>
              </a:rPr>
              <a:t>the</a:t>
            </a:r>
            <a:r>
              <a:rPr lang="pl" sz="2800" b="0" i="0" u="none" strike="noStrike" cap="none" baseline="0" dirty="0">
                <a:solidFill>
                  <a:srgbClr val="FFFF00"/>
                </a:solidFill>
                <a:latin typeface="Arial" charset="0"/>
                <a:ea typeface="Arial" charset="0"/>
                <a:cs typeface="Arial" charset="0"/>
                <a:sym typeface="Cabin"/>
              </a:rPr>
              <a:t> car and the car ran into </a:t>
            </a:r>
            <a:r>
              <a:rPr lang="pl" sz="2800" b="0" i="0" u="none" strike="noStrike" cap="none" baseline="0" dirty="0">
                <a:solidFill>
                  <a:srgbClr val="00FF00"/>
                </a:solidFill>
                <a:latin typeface="Arial" charset="0"/>
                <a:ea typeface="Arial" charset="0"/>
                <a:cs typeface="Arial" charset="0"/>
                <a:sym typeface="Cabin"/>
              </a:rPr>
              <a:t>the</a:t>
            </a:r>
            <a:r>
              <a:rPr lang="pl" sz="2800" b="0" i="0" u="none" strike="noStrike" cap="none" baseline="0" dirty="0">
                <a:solidFill>
                  <a:srgbClr val="FFFF00"/>
                </a:solidFill>
                <a:latin typeface="Arial" charset="0"/>
                <a:ea typeface="Arial" charset="0"/>
                <a:cs typeface="Arial" charset="0"/>
                <a:sym typeface="Cabin"/>
              </a:rPr>
              <a:t> tent and </a:t>
            </a:r>
            <a:r>
              <a:rPr lang="pl" sz="2800" b="0" i="0" u="none" strike="noStrike" cap="none" baseline="0" dirty="0">
                <a:solidFill>
                  <a:srgbClr val="00FF00"/>
                </a:solidFill>
                <a:latin typeface="Arial" charset="0"/>
                <a:ea typeface="Arial" charset="0"/>
                <a:cs typeface="Arial" charset="0"/>
                <a:sym typeface="Cabin"/>
              </a:rPr>
              <a:t>the</a:t>
            </a:r>
            <a:r>
              <a:rPr lang="pl" sz="2800" b="0" i="0" u="none" strike="noStrike" cap="none" baseline="0" dirty="0">
                <a:solidFill>
                  <a:srgbClr val="FFFF00"/>
                </a:solidFill>
                <a:latin typeface="Arial" charset="0"/>
                <a:ea typeface="Arial" charset="0"/>
                <a:cs typeface="Arial" charset="0"/>
                <a:sym typeface="Cabin"/>
              </a:rPr>
              <a:t> tent fell down on </a:t>
            </a:r>
            <a:r>
              <a:rPr lang="pl" sz="2800" b="0" i="0" u="none" strike="noStrike" cap="none" baseline="0" dirty="0">
                <a:solidFill>
                  <a:srgbClr val="00FF00"/>
                </a:solidFill>
                <a:latin typeface="Arial" charset="0"/>
                <a:ea typeface="Arial" charset="0"/>
                <a:cs typeface="Arial" charset="0"/>
                <a:sym typeface="Cabin"/>
              </a:rPr>
              <a:t>the</a:t>
            </a:r>
            <a:r>
              <a:rPr lang="pl" sz="2800" b="0" i="0" u="none" strike="noStrike" cap="none" baseline="0" dirty="0">
                <a:solidFill>
                  <a:srgbClr val="FFFF00"/>
                </a:solidFill>
                <a:latin typeface="Arial" charset="0"/>
                <a:ea typeface="Arial" charset="0"/>
                <a:cs typeface="Arial" charset="0"/>
                <a:sym typeface="Cabin"/>
              </a:rPr>
              <a:t> clown and </a:t>
            </a:r>
            <a:r>
              <a:rPr lang="pl" sz="2800" b="0" i="0" u="none" strike="noStrike" cap="none" baseline="0" dirty="0">
                <a:solidFill>
                  <a:srgbClr val="00FF00"/>
                </a:solidFill>
                <a:latin typeface="Arial" charset="0"/>
                <a:ea typeface="Arial" charset="0"/>
                <a:cs typeface="Arial" charset="0"/>
                <a:sym typeface="Cabin"/>
              </a:rPr>
              <a:t>the</a:t>
            </a:r>
            <a:r>
              <a:rPr lang="pl" sz="2800" b="0" i="0" u="none" strike="noStrike" cap="none" baseline="0" dirty="0">
                <a:solidFill>
                  <a:srgbClr val="FFFF00"/>
                </a:solidFill>
                <a:latin typeface="Arial" charset="0"/>
                <a:ea typeface="Arial" charset="0"/>
                <a:cs typeface="Arial" charset="0"/>
                <a:sym typeface="Cabin"/>
              </a:rPr>
              <a:t> car</a:t>
            </a:r>
          </a:p>
          <a:p>
            <a:pPr marL="0" marR="0" lvl="0" indent="0" algn="ctr" rtl="0">
              <a:lnSpc>
                <a:spcPct val="100000"/>
              </a:lnSpc>
              <a:spcBef>
                <a:spcPts val="0"/>
              </a:spcBef>
              <a:spcAft>
                <a:spcPts val="0"/>
              </a:spcAft>
              <a:buNone/>
            </a:pPr>
            <a:endParaRPr sz="28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baseline="0" dirty="0" err="1">
                <a:solidFill>
                  <a:schemeClr val="lt1"/>
                </a:solidFill>
                <a:latin typeface="Arial" charset="0"/>
                <a:ea typeface="Arial" charset="0"/>
                <a:cs typeface="Arial" charset="0"/>
                <a:sym typeface="Cabin"/>
              </a:rPr>
              <a:t>Słowa</a:t>
            </a:r>
            <a:r>
              <a:rPr lang="pl" sz="2800" b="0" i="0" u="none" strike="noStrike" cap="none" baseline="0" dirty="0">
                <a:solidFill>
                  <a:schemeClr val="lt1"/>
                </a:solidFill>
                <a:latin typeface="Arial" charset="0"/>
                <a:ea typeface="Arial" charset="0"/>
                <a:cs typeface="Arial" charset="0"/>
                <a:sym typeface="Cabin"/>
              </a:rPr>
              <a:t>: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pl" sz="2800" b="0" i="0" u="none" strike="noStrike" cap="none" baseline="0" dirty="0">
                <a:solidFill>
                  <a:schemeClr val="lt1"/>
                </a:solidFill>
                <a:latin typeface="Arial" charset="0"/>
                <a:ea typeface="Arial" charset="0"/>
                <a:cs typeface="Arial" charset="0"/>
                <a:sym typeface="Cabin"/>
              </a:rPr>
              <a:t>Zliczam…</a:t>
            </a:r>
          </a:p>
          <a:p>
            <a:pPr marL="0" marR="0" lvl="0" indent="0" algn="ctr" rtl="0">
              <a:lnSpc>
                <a:spcPct val="100000"/>
              </a:lnSpc>
              <a:spcBef>
                <a:spcPts val="0"/>
              </a:spcBef>
              <a:spcAft>
                <a:spcPts val="0"/>
              </a:spcAft>
              <a:buNone/>
            </a:pPr>
            <a:endParaRPr sz="28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pl" sz="2800" b="0" i="0" u="none" strike="noStrike" cap="none" baseline="0" dirty="0">
                <a:solidFill>
                  <a:schemeClr val="lt1"/>
                </a:solidFill>
                <a:latin typeface="Arial" charset="0"/>
                <a:ea typeface="Arial" charset="0"/>
                <a:cs typeface="Arial" charset="0"/>
                <a:sym typeface="Cabin"/>
              </a:rPr>
              <a:t>Liczba </a:t>
            </a:r>
            <a:r>
              <a:rPr lang="pl-PL" sz="2800" b="0" i="0" u="none" strike="noStrike" cap="none" baseline="0" dirty="0">
                <a:solidFill>
                  <a:schemeClr val="lt1"/>
                </a:solidFill>
                <a:latin typeface="Arial" charset="0"/>
                <a:ea typeface="Arial" charset="0"/>
                <a:cs typeface="Arial" charset="0"/>
                <a:sym typeface="Cabin"/>
              </a:rPr>
              <a:t>{</a:t>
            </a:r>
            <a:r>
              <a:rPr lang="pl-PL" sz="2800" b="0" i="0" u="none" strike="noStrike" cap="none" baseline="0" dirty="0">
                <a:solidFill>
                  <a:srgbClr val="00FF00"/>
                </a:solidFill>
                <a:latin typeface="Arial" charset="0"/>
                <a:ea typeface="Arial" charset="0"/>
                <a:cs typeface="Arial" charset="0"/>
                <a:sym typeface="Cabin"/>
              </a:rPr>
              <a:t>'the': 7</a:t>
            </a:r>
            <a:r>
              <a:rPr lang="pl-PL" sz="2800" b="0" i="0" u="none" strike="noStrike" cap="none" baseline="0" dirty="0">
                <a:solidFill>
                  <a:schemeClr val="lt1"/>
                </a:solidFill>
                <a:latin typeface="Arial" charset="0"/>
                <a:ea typeface="Arial" charset="0"/>
                <a:cs typeface="Arial" charset="0"/>
                <a:sym typeface="Cabin"/>
              </a:rPr>
              <a:t>, 'clown': 2, 'ran': 2, 'after': 1, 'car': 3, 'and': 3, 'into': 1, 'tent': 2, 'fell': 1, 'down': 1, 'on': 1}</a:t>
            </a:r>
            <a:endParaRPr lang="pl" sz="2800" b="0" i="0" u="none" strike="noStrike" cap="none" baseline="0" dirty="0">
              <a:solidFill>
                <a:schemeClr val="lt1"/>
              </a:solidFill>
              <a:latin typeface="Arial" charset="0"/>
              <a:ea typeface="Arial" charset="0"/>
              <a:cs typeface="Arial" charset="0"/>
              <a:sym typeface="Cabin"/>
            </a:endParaRPr>
          </a:p>
        </p:txBody>
      </p:sp>
      <p:pic>
        <p:nvPicPr>
          <p:cNvPr id="451" name="Shape 451"/>
          <p:cNvPicPr preferRelativeResize="0"/>
          <p:nvPr/>
        </p:nvPicPr>
        <p:blipFill rotWithShape="1">
          <a:blip r:embed="rId3">
            <a:alphaModFix/>
          </a:blip>
          <a:srcRect/>
          <a:stretch/>
        </p:blipFill>
        <p:spPr>
          <a:xfrm>
            <a:off x="563562" y="5912964"/>
            <a:ext cx="1689000" cy="11222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pl" sz="7600" b="0" i="0" u="none" strike="noStrike" cap="none" baseline="0">
                <a:solidFill>
                  <a:srgbClr val="FFD966"/>
                </a:solidFill>
                <a:latin typeface="Arial" charset="0"/>
                <a:ea typeface="Arial" charset="0"/>
                <a:cs typeface="Arial" charset="0"/>
                <a:sym typeface="Cabin"/>
              </a:rPr>
              <a:t>Pętle określone i słowniki</a:t>
            </a:r>
          </a:p>
        </p:txBody>
      </p:sp>
      <p:sp>
        <p:nvSpPr>
          <p:cNvPr id="457" name="Shape 457"/>
          <p:cNvSpPr txBox="1">
            <a:spLocks noGrp="1"/>
          </p:cNvSpPr>
          <p:nvPr>
            <p:ph type="body" idx="1"/>
          </p:nvPr>
        </p:nvSpPr>
        <p:spPr>
          <a:xfrm>
            <a:off x="1155700" y="2603500"/>
            <a:ext cx="13931900" cy="2125663"/>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n-US" sz="3600" b="0" i="0" u="none" strike="noStrike" cap="none" baseline="0" dirty="0">
                <a:solidFill>
                  <a:srgbClr val="00FF00"/>
                </a:solidFill>
                <a:latin typeface="Arial" charset="0"/>
                <a:ea typeface="Arial" charset="0"/>
                <a:cs typeface="Arial" charset="0"/>
                <a:sym typeface="Cabin"/>
              </a:rPr>
              <a:t>S</a:t>
            </a:r>
            <a:r>
              <a:rPr lang="pl" sz="3600" b="0" i="0" u="none" strike="noStrike" cap="none" baseline="0" dirty="0">
                <a:solidFill>
                  <a:srgbClr val="00FF00"/>
                </a:solidFill>
                <a:latin typeface="Arial" charset="0"/>
                <a:ea typeface="Arial" charset="0"/>
                <a:cs typeface="Arial" charset="0"/>
                <a:sym typeface="Cabin"/>
              </a:rPr>
              <a:t>łowniki</a:t>
            </a:r>
            <a:r>
              <a:rPr lang="pl" sz="3600" b="0" i="0" u="none" strike="noStrike" cap="none" baseline="0" dirty="0">
                <a:solidFill>
                  <a:schemeClr val="lt1"/>
                </a:solidFill>
                <a:latin typeface="Arial" charset="0"/>
                <a:ea typeface="Arial" charset="0"/>
                <a:cs typeface="Arial" charset="0"/>
                <a:sym typeface="Cabin"/>
              </a:rPr>
              <a:t> </a:t>
            </a:r>
            <a:r>
              <a:rPr lang="en-US" sz="3600" b="0" i="0" u="none" strike="noStrike" cap="none" baseline="0" dirty="0">
                <a:solidFill>
                  <a:schemeClr val="lt1"/>
                </a:solidFill>
                <a:latin typeface="Arial" charset="0"/>
                <a:ea typeface="Arial" charset="0"/>
                <a:cs typeface="Arial" charset="0"/>
                <a:sym typeface="Cabin"/>
              </a:rPr>
              <a:t>w </a:t>
            </a:r>
            <a:r>
              <a:rPr lang="pl-PL" sz="3600" b="0" i="0" u="none" strike="noStrike" cap="none" baseline="0" dirty="0" err="1">
                <a:solidFill>
                  <a:schemeClr val="lt1"/>
                </a:solidFill>
                <a:latin typeface="Arial" charset="0"/>
                <a:ea typeface="Arial" charset="0"/>
                <a:cs typeface="Arial" charset="0"/>
                <a:sym typeface="Cabin"/>
              </a:rPr>
              <a:t>Pythonie</a:t>
            </a:r>
            <a:r>
              <a:rPr lang="pl-PL" sz="3600" b="0" i="0" u="none" strike="noStrike" cap="none" baseline="0" dirty="0">
                <a:solidFill>
                  <a:schemeClr val="lt1"/>
                </a:solidFill>
                <a:latin typeface="Arial" charset="0"/>
                <a:ea typeface="Arial" charset="0"/>
                <a:cs typeface="Arial" charset="0"/>
                <a:sym typeface="Cabin"/>
              </a:rPr>
              <a:t> od wersji 3.6 są uporządkowane zgodnie z kolejnością wstawiania par klucz-wartość</a:t>
            </a:r>
            <a:r>
              <a:rPr lang="en-US" sz="3600" b="0" i="0" u="none" strike="noStrike" cap="none" baseline="0" dirty="0">
                <a:solidFill>
                  <a:schemeClr val="lt1"/>
                </a:solidFill>
                <a:latin typeface="Arial" charset="0"/>
                <a:ea typeface="Arial" charset="0"/>
                <a:cs typeface="Arial" charset="0"/>
                <a:sym typeface="Cabin"/>
              </a:rPr>
              <a:t>. M</a:t>
            </a:r>
            <a:r>
              <a:rPr lang="pl" sz="3600" b="0" i="0" u="none" strike="noStrike" cap="none" baseline="0" dirty="0">
                <a:solidFill>
                  <a:schemeClr val="lt1"/>
                </a:solidFill>
                <a:latin typeface="Arial" charset="0"/>
                <a:ea typeface="Arial" charset="0"/>
                <a:cs typeface="Arial" charset="0"/>
                <a:sym typeface="Cabin"/>
              </a:rPr>
              <a:t>ożemy napisać pętlę </a:t>
            </a:r>
            <a:r>
              <a:rPr lang="pl" sz="3600" b="0" i="0" u="none" strike="noStrike" cap="none" baseline="0" dirty="0">
                <a:solidFill>
                  <a:srgbClr val="FFFF00"/>
                </a:solidFill>
                <a:latin typeface="Arial" charset="0"/>
                <a:ea typeface="Arial" charset="0"/>
                <a:cs typeface="Arial" charset="0"/>
                <a:sym typeface="Cabin"/>
              </a:rPr>
              <a:t>for</a:t>
            </a:r>
            <a:r>
              <a:rPr lang="pl" sz="3600" b="0" i="0" u="none" strike="noStrike" cap="none" baseline="0" dirty="0">
                <a:solidFill>
                  <a:schemeClr val="bg1"/>
                </a:solidFill>
                <a:latin typeface="Arial" charset="0"/>
                <a:ea typeface="Arial" charset="0"/>
                <a:cs typeface="Arial" charset="0"/>
                <a:sym typeface="Cabin"/>
              </a:rPr>
              <a:t>,</a:t>
            </a:r>
            <a:r>
              <a:rPr lang="pl" sz="3600" b="0" i="0" u="none" strike="noStrike" cap="none" baseline="0" dirty="0">
                <a:solidFill>
                  <a:schemeClr val="lt1"/>
                </a:solidFill>
                <a:latin typeface="Arial" charset="0"/>
                <a:ea typeface="Arial" charset="0"/>
                <a:cs typeface="Arial" charset="0"/>
                <a:sym typeface="Cabin"/>
              </a:rPr>
              <a:t> która przejdzie po wszystkich </a:t>
            </a:r>
            <a:r>
              <a:rPr lang="pl" sz="3600" b="0" i="0" u="none" strike="noStrike" cap="none" baseline="0" dirty="0">
                <a:solidFill>
                  <a:srgbClr val="00FFFF"/>
                </a:solidFill>
                <a:latin typeface="Arial" charset="0"/>
                <a:ea typeface="Arial" charset="0"/>
                <a:cs typeface="Arial" charset="0"/>
                <a:sym typeface="Cabin"/>
              </a:rPr>
              <a:t>elementach</a:t>
            </a:r>
            <a:r>
              <a:rPr lang="pl" sz="3600" b="0" i="0" u="none" strike="noStrike" cap="none" baseline="0" dirty="0">
                <a:solidFill>
                  <a:schemeClr val="lt1"/>
                </a:solidFill>
                <a:latin typeface="Arial" charset="0"/>
                <a:ea typeface="Arial" charset="0"/>
                <a:cs typeface="Arial" charset="0"/>
                <a:sym typeface="Cabin"/>
              </a:rPr>
              <a:t> </a:t>
            </a:r>
            <a:r>
              <a:rPr lang="pl" sz="3600" b="0" i="0" u="none" strike="noStrike" cap="none" baseline="0" dirty="0">
                <a:solidFill>
                  <a:srgbClr val="00FF00"/>
                </a:solidFill>
                <a:latin typeface="Arial" charset="0"/>
                <a:ea typeface="Arial" charset="0"/>
                <a:cs typeface="Arial" charset="0"/>
                <a:sym typeface="Cabin"/>
              </a:rPr>
              <a:t>słownika</a:t>
            </a:r>
            <a:r>
              <a:rPr lang="pl" sz="3600" b="0" i="0" u="none" strike="noStrike" cap="none" baseline="0" dirty="0">
                <a:solidFill>
                  <a:schemeClr val="lt1"/>
                </a:solidFill>
                <a:latin typeface="Arial" charset="0"/>
                <a:ea typeface="Arial" charset="0"/>
                <a:cs typeface="Arial" charset="0"/>
                <a:sym typeface="Cabin"/>
              </a:rPr>
              <a:t> </a:t>
            </a:r>
            <a:r>
              <a:rPr lang="pl" sz="3600" dirty="0">
                <a:solidFill>
                  <a:schemeClr val="lt1"/>
                </a:solidFill>
                <a:latin typeface="Arial" charset="0"/>
                <a:ea typeface="Arial" charset="0"/>
                <a:cs typeface="Arial" charset="0"/>
                <a:sym typeface="Cabin"/>
              </a:rPr>
              <a:t>–</a:t>
            </a:r>
            <a:r>
              <a:rPr lang="pl" sz="3600" b="0" i="0" u="none" strike="noStrike" cap="none" baseline="0" dirty="0">
                <a:solidFill>
                  <a:schemeClr val="lt1"/>
                </a:solidFill>
                <a:latin typeface="Arial" charset="0"/>
                <a:ea typeface="Arial" charset="0"/>
                <a:cs typeface="Arial" charset="0"/>
                <a:sym typeface="Cabin"/>
              </a:rPr>
              <a:t> w rzeczywistości przechodzi po wszystkich </a:t>
            </a:r>
            <a:r>
              <a:rPr lang="pl" sz="3600" b="0" i="0" u="none" strike="noStrike" cap="none" baseline="0" dirty="0">
                <a:solidFill>
                  <a:srgbClr val="00FFFF"/>
                </a:solidFill>
                <a:latin typeface="Arial" charset="0"/>
                <a:ea typeface="Arial" charset="0"/>
                <a:cs typeface="Arial" charset="0"/>
                <a:sym typeface="Cabin"/>
              </a:rPr>
              <a:t>kluczach</a:t>
            </a:r>
            <a:r>
              <a:rPr lang="pl" sz="3600" b="0" i="0" u="none" strike="noStrike" cap="none" baseline="0" dirty="0">
                <a:solidFill>
                  <a:schemeClr val="lt1"/>
                </a:solidFill>
                <a:latin typeface="Arial" charset="0"/>
                <a:ea typeface="Arial" charset="0"/>
                <a:cs typeface="Arial" charset="0"/>
                <a:sym typeface="Cabin"/>
              </a:rPr>
              <a:t> w </a:t>
            </a:r>
            <a:r>
              <a:rPr lang="pl" sz="3600" b="0" i="0" u="none" strike="noStrike" cap="none" baseline="0" dirty="0">
                <a:solidFill>
                  <a:srgbClr val="00FF00"/>
                </a:solidFill>
                <a:latin typeface="Arial" charset="0"/>
                <a:ea typeface="Arial" charset="0"/>
                <a:cs typeface="Arial" charset="0"/>
                <a:sym typeface="Cabin"/>
              </a:rPr>
              <a:t>słowniku</a:t>
            </a:r>
            <a:r>
              <a:rPr lang="pl" sz="3600" b="0" i="0" u="none" strike="noStrike" cap="none" baseline="0" dirty="0">
                <a:solidFill>
                  <a:schemeClr val="lt1"/>
                </a:solidFill>
                <a:latin typeface="Arial" charset="0"/>
                <a:ea typeface="Arial" charset="0"/>
                <a:cs typeface="Arial" charset="0"/>
                <a:sym typeface="Cabin"/>
              </a:rPr>
              <a:t> i</a:t>
            </a:r>
            <a:r>
              <a:rPr lang="pl" sz="3600" b="0" i="0" u="none" strike="noStrike" cap="none" baseline="0" dirty="0">
                <a:solidFill>
                  <a:srgbClr val="00FFFF"/>
                </a:solidFill>
                <a:latin typeface="Arial" charset="0"/>
                <a:ea typeface="Arial" charset="0"/>
                <a:cs typeface="Arial" charset="0"/>
                <a:sym typeface="Cabin"/>
              </a:rPr>
              <a:t> przeszukuje</a:t>
            </a:r>
            <a:r>
              <a:rPr lang="pl" sz="3600" b="0" i="0" u="none" strike="noStrike" cap="none" baseline="0" dirty="0">
                <a:solidFill>
                  <a:schemeClr val="lt1"/>
                </a:solidFill>
                <a:latin typeface="Arial" charset="0"/>
                <a:ea typeface="Arial" charset="0"/>
                <a:cs typeface="Arial" charset="0"/>
                <a:sym typeface="Cabin"/>
              </a:rPr>
              <a:t> wartości.</a:t>
            </a:r>
          </a:p>
        </p:txBody>
      </p:sp>
      <p:sp>
        <p:nvSpPr>
          <p:cNvPr id="458" name="Shape 458"/>
          <p:cNvSpPr txBox="1"/>
          <p:nvPr/>
        </p:nvSpPr>
        <p:spPr>
          <a:xfrm>
            <a:off x="2914649" y="5333441"/>
            <a:ext cx="10929939" cy="301466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pl" sz="2400" b="0" i="0" u="none" strike="noStrike" cap="none" baseline="0" dirty="0">
                <a:solidFill>
                  <a:schemeClr val="lt1"/>
                </a:solidFill>
                <a:latin typeface="Courier"/>
                <a:ea typeface="Courier"/>
                <a:cs typeface="Courier"/>
                <a:sym typeface="Courier New"/>
              </a:rPr>
              <a:t>&gt;&gt;&gt; </a:t>
            </a:r>
            <a:r>
              <a:rPr lang="pl" sz="2400" b="0" i="0" u="none" strike="noStrike" cap="none" baseline="0" dirty="0">
                <a:solidFill>
                  <a:srgbClr val="00FF00"/>
                </a:solidFill>
                <a:latin typeface="Courier"/>
                <a:ea typeface="Courier"/>
                <a:cs typeface="Courier"/>
                <a:sym typeface="Courier New"/>
              </a:rPr>
              <a:t>counts</a:t>
            </a:r>
            <a:r>
              <a:rPr lang="pl" sz="2400" b="0" i="0" u="none" strike="noStrike" cap="none" baseline="0" dirty="0">
                <a:solidFill>
                  <a:schemeClr val="lt1"/>
                </a:solidFill>
                <a:latin typeface="Courier"/>
                <a:ea typeface="Courier"/>
                <a:cs typeface="Courier"/>
                <a:sym typeface="Courier New"/>
              </a:rPr>
              <a:t> = { </a:t>
            </a:r>
            <a:r>
              <a:rPr lang="pl" sz="2400" b="0" i="0" u="none" strike="noStrike" cap="none" baseline="0" dirty="0">
                <a:solidFill>
                  <a:srgbClr val="00FFFF"/>
                </a:solidFill>
                <a:latin typeface="Courier"/>
                <a:ea typeface="Courier"/>
                <a:cs typeface="Courier"/>
                <a:sym typeface="Courier New"/>
              </a:rPr>
              <a:t>'chuck'</a:t>
            </a:r>
            <a:r>
              <a:rPr lang="pl" sz="2400" b="0" i="0" u="none" strike="noStrike" cap="none" baseline="0" dirty="0">
                <a:solidFill>
                  <a:schemeClr val="lt1"/>
                </a:solidFill>
                <a:latin typeface="Courier"/>
                <a:ea typeface="Courier"/>
                <a:cs typeface="Courier"/>
                <a:sym typeface="Courier New"/>
              </a:rPr>
              <a:t> : 1 , </a:t>
            </a:r>
            <a:r>
              <a:rPr lang="pl" sz="2400" b="0" i="0" u="none" strike="noStrike" cap="none" baseline="0" dirty="0">
                <a:solidFill>
                  <a:srgbClr val="00FFFF"/>
                </a:solidFill>
                <a:latin typeface="Courier"/>
                <a:ea typeface="Courier"/>
                <a:cs typeface="Courier"/>
                <a:sym typeface="Courier New"/>
              </a:rPr>
              <a:t>'fred'</a:t>
            </a:r>
            <a:r>
              <a:rPr lang="pl" sz="2400" b="0" i="0" u="none" strike="noStrike" cap="none" baseline="0" dirty="0">
                <a:solidFill>
                  <a:schemeClr val="lt1"/>
                </a:solidFill>
                <a:latin typeface="Courier"/>
                <a:ea typeface="Courier"/>
                <a:cs typeface="Courier"/>
                <a:sym typeface="Courier New"/>
              </a:rPr>
              <a:t> : 42, </a:t>
            </a:r>
            <a:r>
              <a:rPr lang="pl" sz="2400" b="0" i="0" u="none" strike="noStrike" cap="none" baseline="0" dirty="0">
                <a:solidFill>
                  <a:srgbClr val="00FFFF"/>
                </a:solidFill>
                <a:latin typeface="Courier"/>
                <a:ea typeface="Courier"/>
                <a:cs typeface="Courier"/>
                <a:sym typeface="Courier New"/>
              </a:rPr>
              <a:t>'jan'</a:t>
            </a:r>
            <a:r>
              <a:rPr lang="pl" sz="2400" b="0" i="0" u="none" strike="noStrike" cap="none" baseline="0" dirty="0">
                <a:solidFill>
                  <a:schemeClr val="lt1"/>
                </a:solidFill>
                <a:latin typeface="Courier"/>
                <a:ea typeface="Courier"/>
                <a:cs typeface="Courier"/>
                <a:sym typeface="Courier New"/>
              </a:rPr>
              <a:t>: 100}</a:t>
            </a:r>
          </a:p>
          <a:p>
            <a:pPr marL="0" marR="0" lvl="0" indent="0" algn="l" rtl="0">
              <a:lnSpc>
                <a:spcPct val="100000"/>
              </a:lnSpc>
              <a:spcBef>
                <a:spcPts val="0"/>
              </a:spcBef>
              <a:spcAft>
                <a:spcPts val="0"/>
              </a:spcAft>
              <a:buClr>
                <a:schemeClr val="lt1"/>
              </a:buClr>
              <a:buSzPct val="25000"/>
              <a:buFont typeface="Courier New"/>
              <a:buNone/>
            </a:pPr>
            <a:r>
              <a:rPr lang="pl" sz="2400" b="0" i="0" u="none" strike="noStrike" cap="none" baseline="0" dirty="0">
                <a:solidFill>
                  <a:schemeClr val="lt1"/>
                </a:solidFill>
                <a:latin typeface="Courier"/>
                <a:ea typeface="Courier"/>
                <a:cs typeface="Courier"/>
                <a:sym typeface="Courier New"/>
              </a:rPr>
              <a:t>&gt;&gt;&gt; </a:t>
            </a:r>
            <a:r>
              <a:rPr lang="pl" sz="2400" b="0" i="0" u="none" strike="noStrike" cap="none" baseline="0" dirty="0">
                <a:solidFill>
                  <a:srgbClr val="FFFF00"/>
                </a:solidFill>
                <a:latin typeface="Courier"/>
                <a:ea typeface="Courier"/>
                <a:cs typeface="Courier"/>
                <a:sym typeface="Courier New"/>
              </a:rPr>
              <a:t>for</a:t>
            </a:r>
            <a:r>
              <a:rPr lang="pl" sz="2400" b="0" i="0" u="none" strike="noStrike" cap="none" baseline="0" dirty="0">
                <a:solidFill>
                  <a:schemeClr val="lt1"/>
                </a:solidFill>
                <a:latin typeface="Courier"/>
                <a:ea typeface="Courier"/>
                <a:cs typeface="Courier"/>
                <a:sym typeface="Courier New"/>
              </a:rPr>
              <a:t> </a:t>
            </a:r>
            <a:r>
              <a:rPr lang="pl" sz="2400" b="0" i="0" u="none" strike="noStrike" cap="none" baseline="0" dirty="0">
                <a:solidFill>
                  <a:srgbClr val="00FFFF"/>
                </a:solidFill>
                <a:latin typeface="Courier"/>
                <a:ea typeface="Courier"/>
                <a:cs typeface="Courier"/>
                <a:sym typeface="Courier New"/>
              </a:rPr>
              <a:t>key</a:t>
            </a:r>
            <a:r>
              <a:rPr lang="pl" sz="2400" b="0" i="0" u="none" strike="noStrike" cap="none" baseline="0" dirty="0">
                <a:solidFill>
                  <a:schemeClr val="lt1"/>
                </a:solidFill>
                <a:latin typeface="Courier"/>
                <a:ea typeface="Courier"/>
                <a:cs typeface="Courier"/>
                <a:sym typeface="Courier New"/>
              </a:rPr>
              <a:t> </a:t>
            </a:r>
            <a:r>
              <a:rPr lang="pl" sz="2400" b="0" i="0" u="none" strike="noStrike" cap="none" baseline="0" dirty="0">
                <a:solidFill>
                  <a:srgbClr val="FFFF00"/>
                </a:solidFill>
                <a:latin typeface="Courier"/>
                <a:ea typeface="Courier"/>
                <a:cs typeface="Courier"/>
                <a:sym typeface="Courier New"/>
              </a:rPr>
              <a:t>in</a:t>
            </a:r>
            <a:r>
              <a:rPr lang="pl" sz="2400" b="0" i="0" u="none" strike="noStrike" cap="none" baseline="0" dirty="0">
                <a:solidFill>
                  <a:schemeClr val="lt1"/>
                </a:solidFill>
                <a:latin typeface="Courier"/>
                <a:ea typeface="Courier"/>
                <a:cs typeface="Courier"/>
                <a:sym typeface="Courier New"/>
              </a:rPr>
              <a:t> </a:t>
            </a:r>
            <a:r>
              <a:rPr lang="pl" sz="2400" b="0" i="0" u="none" strike="noStrike" cap="none" baseline="0" dirty="0">
                <a:solidFill>
                  <a:srgbClr val="00FF00"/>
                </a:solidFill>
                <a:latin typeface="Courier"/>
                <a:ea typeface="Courier"/>
                <a:cs typeface="Courier"/>
                <a:sym typeface="Courier New"/>
              </a:rPr>
              <a:t>counts</a:t>
            </a:r>
            <a:r>
              <a:rPr lang="pl" sz="2400" b="0" i="0" u="none" strike="noStrike" cap="none" baseline="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pl" sz="2400" b="0" i="0" u="none" strike="noStrike" cap="none" baseline="0" dirty="0">
                <a:solidFill>
                  <a:schemeClr val="lt1"/>
                </a:solidFill>
                <a:latin typeface="Courier"/>
                <a:ea typeface="Courier"/>
                <a:cs typeface="Courier"/>
                <a:sym typeface="Courier New"/>
              </a:rPr>
              <a:t>...     </a:t>
            </a:r>
            <a:r>
              <a:rPr lang="pl" sz="2400" b="0" i="0" u="none" strike="noStrike" cap="none" baseline="0" dirty="0">
                <a:solidFill>
                  <a:srgbClr val="FFFF00"/>
                </a:solidFill>
                <a:latin typeface="Courier"/>
                <a:ea typeface="Courier"/>
                <a:cs typeface="Courier"/>
                <a:sym typeface="Courier New"/>
              </a:rPr>
              <a:t>print(</a:t>
            </a:r>
            <a:r>
              <a:rPr lang="pl" sz="2400" b="0" i="0" u="none" strike="noStrike" cap="none" baseline="0" dirty="0">
                <a:solidFill>
                  <a:srgbClr val="00FFFF"/>
                </a:solidFill>
                <a:latin typeface="Courier"/>
                <a:ea typeface="Courier"/>
                <a:cs typeface="Courier"/>
                <a:sym typeface="Courier New"/>
              </a:rPr>
              <a:t>key</a:t>
            </a:r>
            <a:r>
              <a:rPr lang="pl" sz="2400" b="0" i="0" u="none" strike="noStrike" cap="none" baseline="0" dirty="0">
                <a:solidFill>
                  <a:schemeClr val="lt1"/>
                </a:solidFill>
                <a:latin typeface="Courier"/>
                <a:ea typeface="Courier"/>
                <a:cs typeface="Courier"/>
                <a:sym typeface="Courier New"/>
              </a:rPr>
              <a:t>, </a:t>
            </a:r>
            <a:r>
              <a:rPr lang="pl" sz="2400" b="0" i="0" u="none" strike="noStrike" cap="none" baseline="0" dirty="0">
                <a:solidFill>
                  <a:srgbClr val="00FF00"/>
                </a:solidFill>
                <a:latin typeface="Courier"/>
                <a:ea typeface="Courier"/>
                <a:cs typeface="Courier"/>
                <a:sym typeface="Courier New"/>
              </a:rPr>
              <a:t>counts</a:t>
            </a:r>
            <a:r>
              <a:rPr lang="pl" sz="2400" b="0" i="0" u="none" strike="noStrike" cap="none" baseline="0" dirty="0">
                <a:solidFill>
                  <a:srgbClr val="00FFFF"/>
                </a:solidFill>
                <a:latin typeface="Courier"/>
                <a:ea typeface="Courier"/>
                <a:cs typeface="Courier"/>
                <a:sym typeface="Courier New"/>
              </a:rPr>
              <a:t>[key]</a:t>
            </a:r>
            <a:r>
              <a:rPr lang="pl" sz="2400" b="0" i="0" u="none" strike="noStrike" cap="none" baseline="0" dirty="0">
                <a:solidFill>
                  <a:srgbClr val="FFFF00"/>
                </a:solidFill>
                <a:latin typeface="Courier"/>
                <a:ea typeface="Courier"/>
                <a:cs typeface="Courier"/>
                <a:sym typeface="Courier New"/>
              </a:rPr>
              <a:t>)</a:t>
            </a:r>
            <a:endParaRPr lang="pl"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pl" sz="2400" b="0" i="0" u="none" strike="noStrike" cap="none" baseline="0"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rgbClr val="00FFFF"/>
              </a:buClr>
              <a:buSzPct val="25000"/>
              <a:buFont typeface="Courier New"/>
              <a:buNone/>
            </a:pPr>
            <a:r>
              <a:rPr lang="pl" sz="2400" b="0" i="0" u="none" strike="noStrike" cap="none" baseline="0" dirty="0">
                <a:solidFill>
                  <a:srgbClr val="00FFFF"/>
                </a:solidFill>
                <a:latin typeface="Courier"/>
                <a:ea typeface="Courier"/>
                <a:cs typeface="Courier"/>
                <a:sym typeface="Courier New"/>
              </a:rPr>
              <a:t>chuck</a:t>
            </a:r>
            <a:r>
              <a:rPr lang="pl" sz="2400" b="0" i="0" u="none" strike="noStrike" cap="none" baseline="0" dirty="0">
                <a:solidFill>
                  <a:schemeClr val="lt1"/>
                </a:solidFill>
                <a:latin typeface="Courier"/>
                <a:ea typeface="Courier"/>
                <a:cs typeface="Courier"/>
                <a:sym typeface="Courier New"/>
              </a:rPr>
              <a:t> </a:t>
            </a:r>
            <a:r>
              <a:rPr lang="pl" sz="2400" b="0" i="0" u="none" strike="noStrike" cap="none" baseline="0" dirty="0">
                <a:solidFill>
                  <a:srgbClr val="00FF00"/>
                </a:solidFill>
                <a:latin typeface="Courier"/>
                <a:ea typeface="Courier"/>
                <a:cs typeface="Courier"/>
                <a:sym typeface="Courier New"/>
              </a:rPr>
              <a:t>1</a:t>
            </a:r>
          </a:p>
          <a:p>
            <a:pPr marL="0" marR="0" lvl="0" indent="0" algn="l" rtl="0">
              <a:lnSpc>
                <a:spcPct val="100000"/>
              </a:lnSpc>
              <a:spcBef>
                <a:spcPts val="0"/>
              </a:spcBef>
              <a:spcAft>
                <a:spcPts val="0"/>
              </a:spcAft>
              <a:buClr>
                <a:srgbClr val="00FFFF"/>
              </a:buClr>
              <a:buSzPct val="25000"/>
              <a:buFont typeface="Courier New"/>
              <a:buNone/>
            </a:pPr>
            <a:r>
              <a:rPr lang="pl" sz="2400" b="0" i="0" u="none" strike="noStrike" cap="none" baseline="0" dirty="0">
                <a:solidFill>
                  <a:srgbClr val="00FFFF"/>
                </a:solidFill>
                <a:latin typeface="Courier"/>
                <a:ea typeface="Courier"/>
                <a:cs typeface="Courier"/>
                <a:sym typeface="Courier New"/>
              </a:rPr>
              <a:t>fred</a:t>
            </a:r>
            <a:r>
              <a:rPr lang="pl" sz="2400" b="0" i="0" u="none" strike="noStrike" cap="none" baseline="0" dirty="0">
                <a:solidFill>
                  <a:schemeClr val="lt1"/>
                </a:solidFill>
                <a:latin typeface="Courier"/>
                <a:ea typeface="Courier"/>
                <a:cs typeface="Courier"/>
                <a:sym typeface="Courier New"/>
              </a:rPr>
              <a:t> </a:t>
            </a:r>
            <a:r>
              <a:rPr lang="pl" sz="2400" b="0" i="0" u="none" strike="noStrike" cap="none" baseline="0" dirty="0">
                <a:solidFill>
                  <a:srgbClr val="00FF00"/>
                </a:solidFill>
                <a:latin typeface="Courier"/>
                <a:ea typeface="Courier"/>
                <a:cs typeface="Courier"/>
                <a:sym typeface="Courier New"/>
              </a:rPr>
              <a:t>42</a:t>
            </a:r>
            <a:endParaRPr lang="en-US" sz="2400" b="0" i="0" u="none" strike="noStrike" cap="none" baseline="0" dirty="0">
              <a:solidFill>
                <a:srgbClr val="00FF00"/>
              </a:solidFill>
              <a:latin typeface="Courier"/>
              <a:ea typeface="Courier"/>
              <a:cs typeface="Courier"/>
              <a:sym typeface="Courier New"/>
            </a:endParaRPr>
          </a:p>
          <a:p>
            <a:pPr>
              <a:buClr>
                <a:srgbClr val="00FFFF"/>
              </a:buClr>
              <a:buSzPct val="25000"/>
            </a:pPr>
            <a:r>
              <a:rPr lang="pl" sz="2400" b="0" i="0" u="none" strike="noStrike" cap="none" baseline="0" dirty="0">
                <a:solidFill>
                  <a:srgbClr val="00FFFF"/>
                </a:solidFill>
                <a:latin typeface="Courier"/>
                <a:ea typeface="Courier"/>
                <a:cs typeface="Courier"/>
                <a:sym typeface="Courier New"/>
              </a:rPr>
              <a:t>jan</a:t>
            </a:r>
            <a:r>
              <a:rPr lang="pl" sz="2400" b="0" i="0" u="none" strike="noStrike" cap="none" baseline="0" dirty="0">
                <a:solidFill>
                  <a:schemeClr val="lt1"/>
                </a:solidFill>
                <a:latin typeface="Courier"/>
                <a:ea typeface="Courier"/>
                <a:cs typeface="Courier"/>
                <a:sym typeface="Courier New"/>
              </a:rPr>
              <a:t> </a:t>
            </a:r>
            <a:r>
              <a:rPr lang="pl" sz="2400" b="0" i="0" u="none" strike="noStrike" cap="none" baseline="0" dirty="0">
                <a:solidFill>
                  <a:srgbClr val="00FF00"/>
                </a:solidFill>
                <a:latin typeface="Courier"/>
                <a:ea typeface="Courier"/>
                <a:cs typeface="Courier"/>
                <a:sym typeface="Courier New"/>
              </a:rPr>
              <a:t>100</a:t>
            </a:r>
          </a:p>
          <a:p>
            <a:pPr marL="0" marR="0" lvl="0" indent="0" algn="l" rtl="0">
              <a:lnSpc>
                <a:spcPct val="100000"/>
              </a:lnSpc>
              <a:spcBef>
                <a:spcPts val="0"/>
              </a:spcBef>
              <a:spcAft>
                <a:spcPts val="0"/>
              </a:spcAft>
              <a:buClr>
                <a:schemeClr val="lt1"/>
              </a:buClr>
              <a:buSzPct val="25000"/>
              <a:buFont typeface="Courier New"/>
              <a:buNone/>
            </a:pPr>
            <a:r>
              <a:rPr lang="pl" sz="2400" b="0" i="0" u="none" strike="noStrike" cap="none" baseline="0" dirty="0">
                <a:solidFill>
                  <a:schemeClr val="lt1"/>
                </a:solidFill>
                <a:latin typeface="Courier"/>
                <a:ea typeface="Courier"/>
                <a:cs typeface="Courier"/>
                <a:sym typeface="Courier New"/>
              </a:rPr>
              <a:t>&gt;&gt;&gt;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pl" sz="6600" b="0" i="0" u="none" strike="noStrike" cap="none" baseline="0">
                <a:solidFill>
                  <a:srgbClr val="FFD966"/>
                </a:solidFill>
                <a:latin typeface="Arial" charset="0"/>
                <a:ea typeface="Arial" charset="0"/>
                <a:cs typeface="Arial" charset="0"/>
                <a:sym typeface="Cabin"/>
              </a:rPr>
              <a:t>Pobieranie list kluczy i wartości</a:t>
            </a:r>
          </a:p>
        </p:txBody>
      </p:sp>
      <p:sp>
        <p:nvSpPr>
          <p:cNvPr id="464" name="Shape 464"/>
          <p:cNvSpPr txBox="1">
            <a:spLocks noGrp="1"/>
          </p:cNvSpPr>
          <p:nvPr>
            <p:ph type="body" idx="1"/>
          </p:nvPr>
        </p:nvSpPr>
        <p:spPr>
          <a:xfrm>
            <a:off x="1155700" y="2825921"/>
            <a:ext cx="3878711" cy="3612886"/>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pl" sz="3600" b="0" i="0" u="none" strike="noStrike" cap="none" baseline="0" dirty="0">
                <a:solidFill>
                  <a:schemeClr val="lt1"/>
                </a:solidFill>
                <a:latin typeface="Arial" charset="0"/>
                <a:ea typeface="Arial" charset="0"/>
                <a:cs typeface="Arial" charset="0"/>
                <a:sym typeface="Cabin"/>
              </a:rPr>
              <a:t>Możesz otrzymać listę </a:t>
            </a:r>
            <a:r>
              <a:rPr lang="pl" sz="3600" b="0" i="0" u="none" strike="noStrike" cap="none" baseline="0" dirty="0">
                <a:solidFill>
                  <a:srgbClr val="00FF00"/>
                </a:solidFill>
                <a:latin typeface="Arial" charset="0"/>
                <a:ea typeface="Arial" charset="0"/>
                <a:cs typeface="Arial" charset="0"/>
                <a:sym typeface="Cabin"/>
              </a:rPr>
              <a:t>kluczy</a:t>
            </a:r>
            <a:r>
              <a:rPr lang="pl" sz="3600" b="0" i="0" u="none" strike="noStrike" cap="none" baseline="0" dirty="0">
                <a:solidFill>
                  <a:schemeClr val="lt1"/>
                </a:solidFill>
                <a:latin typeface="Arial" charset="0"/>
                <a:ea typeface="Arial" charset="0"/>
                <a:cs typeface="Arial" charset="0"/>
                <a:sym typeface="Cabin"/>
              </a:rPr>
              <a:t>, </a:t>
            </a:r>
            <a:r>
              <a:rPr lang="pl" sz="3600" b="0" i="0" u="none" strike="noStrike" cap="none" baseline="0" dirty="0">
                <a:solidFill>
                  <a:srgbClr val="FF00FF"/>
                </a:solidFill>
                <a:latin typeface="Arial" charset="0"/>
                <a:ea typeface="Arial" charset="0"/>
                <a:cs typeface="Arial" charset="0"/>
                <a:sym typeface="Cabin"/>
              </a:rPr>
              <a:t>wartości</a:t>
            </a:r>
            <a:r>
              <a:rPr lang="pl" sz="3600" b="0" i="0" u="none" strike="noStrike" cap="none" baseline="0" dirty="0">
                <a:solidFill>
                  <a:schemeClr val="lt1"/>
                </a:solidFill>
                <a:latin typeface="Arial" charset="0"/>
                <a:ea typeface="Arial" charset="0"/>
                <a:cs typeface="Arial" charset="0"/>
                <a:sym typeface="Cabin"/>
              </a:rPr>
              <a:t> lub</a:t>
            </a:r>
            <a:r>
              <a:rPr lang="pl" sz="3600" b="0" i="0" u="none" strike="noStrike" cap="none" baseline="0" dirty="0">
                <a:solidFill>
                  <a:srgbClr val="FF7F00"/>
                </a:solidFill>
                <a:latin typeface="Arial" charset="0"/>
                <a:ea typeface="Arial" charset="0"/>
                <a:cs typeface="Arial" charset="0"/>
                <a:sym typeface="Cabin"/>
              </a:rPr>
              <a:t> elementów (obu)</a:t>
            </a:r>
            <a:r>
              <a:rPr lang="pl" sz="3600" b="0" i="0" u="none" strike="noStrike" cap="none" baseline="0" dirty="0">
                <a:solidFill>
                  <a:schemeClr val="lt1"/>
                </a:solidFill>
                <a:latin typeface="Arial" charset="0"/>
                <a:ea typeface="Arial" charset="0"/>
                <a:cs typeface="Arial" charset="0"/>
                <a:sym typeface="Cabin"/>
              </a:rPr>
              <a:t> ze słownika</a:t>
            </a:r>
          </a:p>
        </p:txBody>
      </p:sp>
      <p:sp>
        <p:nvSpPr>
          <p:cNvPr id="465" name="Shape 465"/>
          <p:cNvSpPr txBox="1"/>
          <p:nvPr/>
        </p:nvSpPr>
        <p:spPr>
          <a:xfrm>
            <a:off x="6001650" y="2540000"/>
            <a:ext cx="96287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2500" b="0" i="0" u="none" strike="noStrike" cap="none" baseline="0" dirty="0">
                <a:solidFill>
                  <a:schemeClr val="lt1"/>
                </a:solidFill>
                <a:latin typeface="Courier"/>
                <a:ea typeface="Courier"/>
                <a:cs typeface="Courier"/>
                <a:sym typeface="Courier New"/>
              </a:rPr>
              <a:t>&gt;&gt;&gt; jjj = { 'chuck' : 1 , 'fred' : 42, 'jan': 100}</a:t>
            </a:r>
          </a:p>
          <a:p>
            <a:pPr algn="l" rtl="0">
              <a:buClr>
                <a:schemeClr val="lt1"/>
              </a:buClr>
              <a:buSzPct val="25000"/>
            </a:pPr>
            <a:r>
              <a:rPr lang="pl" sz="2500" b="0" i="0" u="none" strike="noStrike" cap="none" baseline="0" dirty="0">
                <a:solidFill>
                  <a:schemeClr val="lt1"/>
                </a:solidFill>
                <a:latin typeface="Courier"/>
                <a:ea typeface="Courier"/>
                <a:cs typeface="Courier"/>
                <a:sym typeface="Courier New"/>
              </a:rPr>
              <a:t>&gt;&gt;&gt; </a:t>
            </a:r>
            <a:r>
              <a:rPr lang="pl" sz="2500" b="0" i="0" u="none" strike="noStrike" cap="none" baseline="0" dirty="0">
                <a:solidFill>
                  <a:srgbClr val="FFFF00"/>
                </a:solidFill>
                <a:latin typeface="Courier"/>
                <a:ea typeface="Courier"/>
                <a:cs typeface="Courier"/>
                <a:sym typeface="Courier New"/>
              </a:rPr>
              <a:t>print(</a:t>
            </a:r>
            <a:r>
              <a:rPr lang="pl" sz="2500" b="0" i="0" u="none" strike="noStrike" cap="none" baseline="0" dirty="0">
                <a:solidFill>
                  <a:srgbClr val="FF00FF"/>
                </a:solidFill>
                <a:latin typeface="Courier"/>
                <a:ea typeface="Courier"/>
                <a:cs typeface="Courier"/>
                <a:sym typeface="Courier New"/>
              </a:rPr>
              <a:t>list</a:t>
            </a:r>
            <a:r>
              <a:rPr lang="pl" sz="2500" b="0" i="0" u="none" strike="noStrike" cap="none" baseline="0" dirty="0">
                <a:solidFill>
                  <a:schemeClr val="lt1"/>
                </a:solidFill>
                <a:latin typeface="Courier"/>
                <a:ea typeface="Courier"/>
                <a:cs typeface="Courier"/>
                <a:sym typeface="Courier New"/>
              </a:rPr>
              <a:t>(jjj</a:t>
            </a:r>
            <a:r>
              <a:rPr lang="pl" sz="2500" b="0" i="0" u="none" baseline="0" dirty="0">
                <a:solidFill>
                  <a:schemeClr val="lt1"/>
                </a:solidFill>
                <a:latin typeface="Courier"/>
                <a:ea typeface="Courier"/>
                <a:cs typeface="Courier"/>
                <a:sym typeface="Courier New"/>
              </a:rPr>
              <a:t>)</a:t>
            </a:r>
            <a:r>
              <a:rPr lang="pl" sz="2500" b="0" i="0" u="none" baseline="0" dirty="0">
                <a:solidFill>
                  <a:srgbClr val="FFFF00"/>
                </a:solidFill>
                <a:latin typeface="Courier"/>
                <a:ea typeface="Courier"/>
                <a:cs typeface="Courier"/>
                <a:sym typeface="Courier New"/>
              </a:rPr>
              <a:t>)</a:t>
            </a:r>
            <a:endParaRPr lang="pl" sz="25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pl" sz="2500" b="0" i="0" u="none" strike="noStrike" cap="none" baseline="0" dirty="0">
                <a:solidFill>
                  <a:srgbClr val="00FF00"/>
                </a:solidFill>
                <a:latin typeface="Courier"/>
                <a:ea typeface="Courier"/>
                <a:cs typeface="Courier"/>
                <a:sym typeface="Courier New"/>
              </a:rPr>
              <a:t>['chuck', 'fred’</a:t>
            </a:r>
            <a:r>
              <a:rPr lang="en-US" sz="2500" b="0" i="0" u="none" strike="noStrike" cap="none" baseline="0" dirty="0">
                <a:solidFill>
                  <a:srgbClr val="00FF00"/>
                </a:solidFill>
                <a:latin typeface="Courier"/>
                <a:ea typeface="Courier"/>
                <a:cs typeface="Courier"/>
                <a:sym typeface="Courier New"/>
              </a:rPr>
              <a:t>, </a:t>
            </a:r>
            <a:r>
              <a:rPr lang="pl" sz="2500" b="0" i="0" u="none" strike="noStrike" cap="none" baseline="0" dirty="0">
                <a:solidFill>
                  <a:srgbClr val="00FF00"/>
                </a:solidFill>
                <a:latin typeface="Courier"/>
                <a:ea typeface="Courier"/>
                <a:cs typeface="Courier"/>
                <a:sym typeface="Courier New"/>
              </a:rPr>
              <a:t>'jan']</a:t>
            </a:r>
          </a:p>
          <a:p>
            <a:pPr algn="l" rtl="0">
              <a:buClr>
                <a:schemeClr val="lt1"/>
              </a:buClr>
              <a:buSzPct val="25000"/>
            </a:pPr>
            <a:r>
              <a:rPr lang="pl" sz="2500" b="0" i="0" u="none" strike="noStrike" cap="none" baseline="0" dirty="0">
                <a:solidFill>
                  <a:schemeClr val="lt1"/>
                </a:solidFill>
                <a:latin typeface="Courier"/>
                <a:ea typeface="Courier"/>
                <a:cs typeface="Courier"/>
                <a:sym typeface="Courier New"/>
              </a:rPr>
              <a:t>&gt;&gt;&gt; </a:t>
            </a:r>
            <a:r>
              <a:rPr lang="pl" sz="2500" b="0" i="0" u="none" strike="noStrike" cap="none" baseline="0" dirty="0">
                <a:solidFill>
                  <a:srgbClr val="FFFF00"/>
                </a:solidFill>
                <a:latin typeface="Courier"/>
                <a:ea typeface="Courier"/>
                <a:cs typeface="Courier"/>
                <a:sym typeface="Courier New"/>
              </a:rPr>
              <a:t>print(</a:t>
            </a:r>
            <a:r>
              <a:rPr lang="pl" sz="2500" b="0" i="0" u="none" strike="noStrike" cap="none" baseline="0" dirty="0">
                <a:solidFill>
                  <a:schemeClr val="lt1"/>
                </a:solidFill>
                <a:latin typeface="Courier"/>
                <a:ea typeface="Courier"/>
                <a:cs typeface="Courier"/>
                <a:sym typeface="Courier New"/>
              </a:rPr>
              <a:t>jjj.</a:t>
            </a:r>
            <a:r>
              <a:rPr lang="pl" sz="2500" b="0" i="0" u="none" strike="noStrike" cap="none" baseline="0" dirty="0">
                <a:solidFill>
                  <a:srgbClr val="FF00FF"/>
                </a:solidFill>
                <a:latin typeface="Courier"/>
                <a:ea typeface="Courier"/>
                <a:cs typeface="Courier"/>
                <a:sym typeface="Courier New"/>
              </a:rPr>
              <a:t>keys()</a:t>
            </a:r>
            <a:r>
              <a:rPr lang="pl" sz="2500" b="0" i="0" u="none" baseline="0" dirty="0">
                <a:solidFill>
                  <a:srgbClr val="FFFF00"/>
                </a:solidFill>
                <a:latin typeface="Courier"/>
                <a:ea typeface="Courier"/>
                <a:cs typeface="Courier"/>
                <a:sym typeface="Courier New"/>
              </a:rPr>
              <a:t>)</a:t>
            </a:r>
            <a:endParaRPr lang="pl" sz="25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pl" sz="2500" b="0" i="0" u="none" strike="noStrike" cap="none" baseline="0" dirty="0">
                <a:solidFill>
                  <a:srgbClr val="00FF00"/>
                </a:solidFill>
                <a:latin typeface="Courier"/>
                <a:ea typeface="Courier"/>
                <a:cs typeface="Courier"/>
                <a:sym typeface="Courier New"/>
              </a:rPr>
              <a:t>['chuck', 'fred’</a:t>
            </a:r>
            <a:r>
              <a:rPr lang="en-US" sz="2500" b="0" i="0" u="none" strike="noStrike" cap="none" baseline="0" dirty="0">
                <a:solidFill>
                  <a:srgbClr val="00FF00"/>
                </a:solidFill>
                <a:latin typeface="Courier"/>
                <a:ea typeface="Courier"/>
                <a:cs typeface="Courier"/>
                <a:sym typeface="Courier New"/>
              </a:rPr>
              <a:t>, </a:t>
            </a:r>
            <a:r>
              <a:rPr lang="pl" sz="2500" b="0" i="0" u="none" strike="noStrike" cap="none" baseline="0" dirty="0">
                <a:solidFill>
                  <a:srgbClr val="00FF00"/>
                </a:solidFill>
                <a:latin typeface="Courier"/>
                <a:ea typeface="Courier"/>
                <a:cs typeface="Courier"/>
                <a:sym typeface="Courier New"/>
              </a:rPr>
              <a:t>'jan']</a:t>
            </a:r>
          </a:p>
          <a:p>
            <a:pPr algn="l" rtl="0">
              <a:buClr>
                <a:schemeClr val="lt1"/>
              </a:buClr>
              <a:buSzPct val="25000"/>
            </a:pPr>
            <a:r>
              <a:rPr lang="pl" sz="2500" b="0" i="0" u="none" strike="noStrike" cap="none" baseline="0" dirty="0">
                <a:solidFill>
                  <a:schemeClr val="lt1"/>
                </a:solidFill>
                <a:latin typeface="Courier"/>
                <a:ea typeface="Courier"/>
                <a:cs typeface="Courier"/>
                <a:sym typeface="Courier New"/>
              </a:rPr>
              <a:t>&gt;&gt;&gt; </a:t>
            </a:r>
            <a:r>
              <a:rPr lang="pl" sz="2500" b="0" i="0" u="none" strike="noStrike" cap="none" baseline="0" dirty="0">
                <a:solidFill>
                  <a:srgbClr val="FFFF00"/>
                </a:solidFill>
                <a:latin typeface="Courier"/>
                <a:ea typeface="Courier"/>
                <a:cs typeface="Courier"/>
                <a:sym typeface="Courier New"/>
              </a:rPr>
              <a:t>print(</a:t>
            </a:r>
            <a:r>
              <a:rPr lang="pl" sz="2500" b="0" i="0" u="none" strike="noStrike" cap="none" baseline="0" dirty="0">
                <a:solidFill>
                  <a:schemeClr val="lt1"/>
                </a:solidFill>
                <a:latin typeface="Courier"/>
                <a:ea typeface="Courier"/>
                <a:cs typeface="Courier"/>
                <a:sym typeface="Courier New"/>
              </a:rPr>
              <a:t>jjj.</a:t>
            </a:r>
            <a:r>
              <a:rPr lang="pl" sz="2500" b="0" i="0" u="none" strike="noStrike" cap="none" baseline="0" dirty="0">
                <a:solidFill>
                  <a:srgbClr val="FF00FF"/>
                </a:solidFill>
                <a:latin typeface="Courier"/>
                <a:ea typeface="Courier"/>
                <a:cs typeface="Courier"/>
                <a:sym typeface="Courier New"/>
              </a:rPr>
              <a:t>values()</a:t>
            </a:r>
            <a:r>
              <a:rPr lang="pl" sz="2500" b="0" i="0" u="none" baseline="0" dirty="0">
                <a:solidFill>
                  <a:srgbClr val="FFFF00"/>
                </a:solidFill>
                <a:latin typeface="Courier"/>
                <a:ea typeface="Courier"/>
                <a:cs typeface="Courier"/>
                <a:sym typeface="Courier New"/>
              </a:rPr>
              <a:t>)</a:t>
            </a:r>
            <a:endParaRPr lang="pl" sz="25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pl" sz="2500" b="0" i="0" u="none" strike="noStrike" cap="none" baseline="0" dirty="0">
                <a:solidFill>
                  <a:srgbClr val="FF00FF"/>
                </a:solidFill>
                <a:latin typeface="Courier"/>
                <a:ea typeface="Courier"/>
                <a:cs typeface="Courier"/>
                <a:sym typeface="Courier New"/>
              </a:rPr>
              <a:t>[1, 42</a:t>
            </a:r>
            <a:r>
              <a:rPr lang="en-US" sz="2500" b="0" i="0" u="none" strike="noStrike" cap="none" baseline="0" dirty="0">
                <a:solidFill>
                  <a:srgbClr val="FF00FF"/>
                </a:solidFill>
                <a:latin typeface="Courier"/>
                <a:ea typeface="Courier"/>
                <a:cs typeface="Courier"/>
                <a:sym typeface="Courier New"/>
              </a:rPr>
              <a:t>, 100</a:t>
            </a:r>
            <a:r>
              <a:rPr lang="pl" sz="2500" b="0" i="0" u="none" strike="noStrike" cap="none" baseline="0" dirty="0">
                <a:solidFill>
                  <a:srgbClr val="FF00FF"/>
                </a:solidFill>
                <a:latin typeface="Courier"/>
                <a:ea typeface="Courier"/>
                <a:cs typeface="Courier"/>
                <a:sym typeface="Courier New"/>
              </a:rPr>
              <a:t>]</a:t>
            </a:r>
          </a:p>
          <a:p>
            <a:pPr algn="l" rtl="0">
              <a:buClr>
                <a:schemeClr val="lt1"/>
              </a:buClr>
              <a:buSzPct val="25000"/>
            </a:pPr>
            <a:r>
              <a:rPr lang="pl" sz="2500" b="0" i="0" u="none" strike="noStrike" cap="none" baseline="0" dirty="0">
                <a:solidFill>
                  <a:schemeClr val="lt1"/>
                </a:solidFill>
                <a:latin typeface="Courier"/>
                <a:ea typeface="Courier"/>
                <a:cs typeface="Courier"/>
                <a:sym typeface="Courier New"/>
              </a:rPr>
              <a:t>&gt;&gt;&gt; </a:t>
            </a:r>
            <a:r>
              <a:rPr lang="pl" sz="2500" b="0" i="0" u="none" strike="noStrike" cap="none" baseline="0" dirty="0">
                <a:solidFill>
                  <a:srgbClr val="FFFF00"/>
                </a:solidFill>
                <a:latin typeface="Courier"/>
                <a:ea typeface="Courier"/>
                <a:cs typeface="Courier"/>
                <a:sym typeface="Courier New"/>
              </a:rPr>
              <a:t>print(</a:t>
            </a:r>
            <a:r>
              <a:rPr lang="pl" sz="2500" b="0" i="0" u="none" strike="noStrike" cap="none" baseline="0" dirty="0">
                <a:solidFill>
                  <a:schemeClr val="lt1"/>
                </a:solidFill>
                <a:latin typeface="Courier"/>
                <a:ea typeface="Courier"/>
                <a:cs typeface="Courier"/>
                <a:sym typeface="Courier New"/>
              </a:rPr>
              <a:t>jjj.</a:t>
            </a:r>
            <a:r>
              <a:rPr lang="pl" sz="2500" b="0" i="0" u="none" strike="noStrike" cap="none" baseline="0" dirty="0">
                <a:solidFill>
                  <a:srgbClr val="FF7F00"/>
                </a:solidFill>
                <a:latin typeface="Courier"/>
                <a:ea typeface="Courier"/>
                <a:cs typeface="Courier"/>
                <a:sym typeface="Courier New"/>
              </a:rPr>
              <a:t>items()</a:t>
            </a:r>
            <a:r>
              <a:rPr lang="pl" sz="2500" b="0" i="0" u="none" baseline="0" dirty="0">
                <a:solidFill>
                  <a:srgbClr val="FFFF00"/>
                </a:solidFill>
                <a:latin typeface="Courier"/>
                <a:ea typeface="Courier"/>
                <a:cs typeface="Courier"/>
                <a:sym typeface="Courier New"/>
              </a:rPr>
              <a:t>)</a:t>
            </a:r>
            <a:endParaRPr lang="pl" sz="2500" i="0" u="none" strike="noStrike" cap="none" dirty="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pl" sz="2500" b="0" i="0" u="none" strike="noStrike" cap="none" baseline="0" dirty="0">
                <a:solidFill>
                  <a:srgbClr val="FF7F00"/>
                </a:solidFill>
                <a:latin typeface="Courier"/>
                <a:ea typeface="Courier"/>
                <a:cs typeface="Courier"/>
                <a:sym typeface="Courier New"/>
              </a:rPr>
              <a:t>[('chuck', 1), ('fred', 42)</a:t>
            </a:r>
            <a:r>
              <a:rPr lang="en-US" sz="2500" b="0" i="0" u="none" strike="noStrike" cap="none" baseline="0" dirty="0">
                <a:solidFill>
                  <a:srgbClr val="FF7F00"/>
                </a:solidFill>
                <a:latin typeface="Courier"/>
                <a:ea typeface="Courier"/>
                <a:cs typeface="Courier"/>
                <a:sym typeface="Courier New"/>
              </a:rPr>
              <a:t>,</a:t>
            </a:r>
            <a:r>
              <a:rPr lang="pl" sz="2500" b="0" i="0" u="none" strike="noStrike" cap="none" baseline="0" dirty="0">
                <a:solidFill>
                  <a:srgbClr val="FF7F00"/>
                </a:solidFill>
                <a:latin typeface="Courier"/>
                <a:ea typeface="Courier"/>
                <a:cs typeface="Courier"/>
                <a:sym typeface="Courier New"/>
              </a:rPr>
              <a:t> ('jan', 100)]</a:t>
            </a:r>
          </a:p>
          <a:p>
            <a:pPr marL="0" marR="0" lvl="0" indent="0" algn="l" rtl="0">
              <a:lnSpc>
                <a:spcPct val="100000"/>
              </a:lnSpc>
              <a:spcBef>
                <a:spcPts val="0"/>
              </a:spcBef>
              <a:spcAft>
                <a:spcPts val="0"/>
              </a:spcAft>
              <a:buClr>
                <a:schemeClr val="lt1"/>
              </a:buClr>
              <a:buSzPct val="25000"/>
              <a:buFont typeface="Cabin"/>
              <a:buNone/>
            </a:pPr>
            <a:r>
              <a:rPr lang="pl" sz="2500" b="0" i="0" u="none" strike="noStrike" cap="none" baseline="0" dirty="0">
                <a:solidFill>
                  <a:schemeClr val="lt1"/>
                </a:solidFill>
                <a:latin typeface="Courier"/>
                <a:ea typeface="Courier"/>
                <a:cs typeface="Courier"/>
                <a:sym typeface="Courier New"/>
              </a:rPr>
              <a:t>&gt;&gt;&gt; </a:t>
            </a:r>
          </a:p>
        </p:txBody>
      </p:sp>
      <p:sp>
        <p:nvSpPr>
          <p:cNvPr id="466" name="Shape 466"/>
          <p:cNvSpPr txBox="1"/>
          <p:nvPr/>
        </p:nvSpPr>
        <p:spPr>
          <a:xfrm>
            <a:off x="6559827" y="7544182"/>
            <a:ext cx="8916572"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pl" sz="3400" b="0" i="0" u="none" strike="noStrike" cap="none" baseline="0" dirty="0">
                <a:solidFill>
                  <a:schemeClr val="lt1"/>
                </a:solidFill>
                <a:latin typeface="Arial" charset="0"/>
                <a:ea typeface="Arial" charset="0"/>
                <a:cs typeface="Arial" charset="0"/>
                <a:sym typeface="Cabin"/>
              </a:rPr>
              <a:t>Co to jest </a:t>
            </a:r>
            <a:r>
              <a:rPr lang="pl" sz="3400" b="0" i="0" u="none" baseline="0" dirty="0">
                <a:solidFill>
                  <a:schemeClr val="lt1"/>
                </a:solidFill>
                <a:latin typeface="Arial" charset="0"/>
                <a:ea typeface="Arial" charset="0"/>
                <a:cs typeface="Arial" charset="0"/>
                <a:sym typeface="Cabin"/>
              </a:rPr>
              <a:t>“</a:t>
            </a:r>
            <a:r>
              <a:rPr lang="pl" sz="3400" b="0" i="0" u="none" strike="noStrike" cap="none" baseline="0" dirty="0">
                <a:solidFill>
                  <a:schemeClr val="lt1"/>
                </a:solidFill>
                <a:latin typeface="Arial" charset="0"/>
                <a:ea typeface="Arial" charset="0"/>
                <a:cs typeface="Arial" charset="0"/>
                <a:sym typeface="Cabin"/>
              </a:rPr>
              <a:t>krotka”? </a:t>
            </a:r>
            <a:r>
              <a:rPr lang="pl" sz="3200" dirty="0">
                <a:solidFill>
                  <a:schemeClr val="lt1"/>
                </a:solidFill>
                <a:latin typeface="Arial" charset="0"/>
                <a:ea typeface="Arial" charset="0"/>
                <a:cs typeface="Arial" charset="0"/>
                <a:sym typeface="Cabin"/>
              </a:rPr>
              <a:t>–</a:t>
            </a:r>
            <a:r>
              <a:rPr lang="pl" sz="3400" b="0" i="0" u="none" strike="noStrike" cap="none" baseline="0" dirty="0">
                <a:solidFill>
                  <a:schemeClr val="lt1"/>
                </a:solidFill>
                <a:latin typeface="Arial" charset="0"/>
                <a:ea typeface="Arial" charset="0"/>
                <a:cs typeface="Arial" charset="0"/>
                <a:sym typeface="Cabin"/>
              </a:rPr>
              <a:t> dowiesz się niedługo...</a:t>
            </a:r>
          </a:p>
        </p:txBody>
      </p:sp>
      <p:cxnSp>
        <p:nvCxnSpPr>
          <p:cNvPr id="467" name="Shape 467"/>
          <p:cNvCxnSpPr>
            <a:cxnSpLocks/>
          </p:cNvCxnSpPr>
          <p:nvPr/>
        </p:nvCxnSpPr>
        <p:spPr>
          <a:xfrm flipH="1">
            <a:off x="9621078" y="6815138"/>
            <a:ext cx="737360" cy="729044"/>
          </a:xfrm>
          <a:prstGeom prst="straightConnector1">
            <a:avLst/>
          </a:prstGeom>
          <a:noFill/>
          <a:ln w="76200" cap="rnd" cmpd="sng">
            <a:solidFill>
              <a:schemeClr val="lt1"/>
            </a:solidFill>
            <a:prstDash val="solid"/>
            <a:miter/>
            <a:headEnd type="stealth" w="med" len="med"/>
            <a:tailEnd type="non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pl" sz="7600" b="0" i="0" u="none" strike="noStrike" cap="none" baseline="0">
                <a:solidFill>
                  <a:srgbClr val="FFD966"/>
                </a:solidFill>
                <a:latin typeface="Arial" charset="0"/>
                <a:ea typeface="Arial" charset="0"/>
                <a:cs typeface="Arial" charset="0"/>
                <a:sym typeface="Cabin"/>
              </a:rPr>
              <a:t>Bonus: Dwie zmienne sterujące!</a:t>
            </a:r>
          </a:p>
        </p:txBody>
      </p:sp>
      <p:sp>
        <p:nvSpPr>
          <p:cNvPr id="473" name="Shape 473"/>
          <p:cNvSpPr txBox="1">
            <a:spLocks noGrp="1"/>
          </p:cNvSpPr>
          <p:nvPr>
            <p:ph type="body" idx="1"/>
          </p:nvPr>
        </p:nvSpPr>
        <p:spPr>
          <a:xfrm>
            <a:off x="1155700" y="2603500"/>
            <a:ext cx="5399399" cy="57022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pl" sz="3600" b="0" i="0" u="none" strike="noStrike" cap="none" baseline="0" dirty="0">
                <a:solidFill>
                  <a:schemeClr val="lt1"/>
                </a:solidFill>
                <a:latin typeface="Arial" charset="0"/>
                <a:ea typeface="Arial" charset="0"/>
                <a:cs typeface="Arial" charset="0"/>
                <a:sym typeface="Cabin"/>
              </a:rPr>
              <a:t>Przechodzimy pętlą po parach </a:t>
            </a:r>
            <a:r>
              <a:rPr lang="pl" sz="3600" b="0" i="0" u="none" strike="noStrike" cap="none" baseline="0" dirty="0">
                <a:solidFill>
                  <a:srgbClr val="FF7F00"/>
                </a:solidFill>
                <a:latin typeface="Arial" charset="0"/>
                <a:ea typeface="Arial" charset="0"/>
                <a:cs typeface="Arial" charset="0"/>
                <a:sym typeface="Cabin"/>
              </a:rPr>
              <a:t>klucz</a:t>
            </a:r>
            <a:r>
              <a:rPr lang="pl" sz="3600" b="0" i="0" u="none" strike="noStrike" cap="none" baseline="0" dirty="0">
                <a:solidFill>
                  <a:schemeClr val="lt1"/>
                </a:solidFill>
                <a:latin typeface="Arial" charset="0"/>
                <a:ea typeface="Arial" charset="0"/>
                <a:cs typeface="Arial" charset="0"/>
                <a:sym typeface="Cabin"/>
              </a:rPr>
              <a:t> - </a:t>
            </a:r>
            <a:r>
              <a:rPr lang="pl" sz="3600" b="0" i="0" u="none" strike="noStrike" cap="none" baseline="0" dirty="0">
                <a:solidFill>
                  <a:srgbClr val="FFFF00"/>
                </a:solidFill>
                <a:latin typeface="Arial" charset="0"/>
                <a:ea typeface="Arial" charset="0"/>
                <a:cs typeface="Arial" charset="0"/>
                <a:sym typeface="Cabin"/>
              </a:rPr>
              <a:t>wartość</a:t>
            </a:r>
            <a:r>
              <a:rPr lang="pl" sz="3600" b="0" i="0" u="none" strike="noStrike" cap="none" baseline="0" dirty="0">
                <a:solidFill>
                  <a:schemeClr val="lt1"/>
                </a:solidFill>
                <a:latin typeface="Arial" charset="0"/>
                <a:ea typeface="Arial" charset="0"/>
                <a:cs typeface="Arial" charset="0"/>
                <a:sym typeface="Cabin"/>
              </a:rPr>
              <a:t> w słowniku, używając </a:t>
            </a:r>
            <a:r>
              <a:rPr lang="pl" sz="3600" b="1" i="0" u="none" strike="noStrike" cap="none" baseline="0" dirty="0">
                <a:solidFill>
                  <a:schemeClr val="lt1"/>
                </a:solidFill>
                <a:latin typeface="Arial" charset="0"/>
                <a:ea typeface="Arial" charset="0"/>
                <a:cs typeface="Arial" charset="0"/>
                <a:sym typeface="Cabin"/>
              </a:rPr>
              <a:t>dwóch</a:t>
            </a:r>
            <a:r>
              <a:rPr lang="pl" sz="3600" b="0" i="0" u="none" strike="noStrike" cap="none" baseline="0" dirty="0">
                <a:solidFill>
                  <a:schemeClr val="lt1"/>
                </a:solidFill>
                <a:latin typeface="Arial" charset="0"/>
                <a:ea typeface="Arial" charset="0"/>
                <a:cs typeface="Arial" charset="0"/>
                <a:sym typeface="Cabin"/>
              </a:rPr>
              <a:t> zmiennych sterujących</a:t>
            </a:r>
          </a:p>
          <a:p>
            <a:pPr marL="457200" marR="0" lvl="0" indent="-457200" algn="l" rtl="0">
              <a:lnSpc>
                <a:spcPct val="100000"/>
              </a:lnSpc>
              <a:spcBef>
                <a:spcPts val="3500"/>
              </a:spcBef>
              <a:spcAft>
                <a:spcPts val="1000"/>
              </a:spcAft>
              <a:buSzPct val="100000"/>
              <a:buFont typeface="Cabin"/>
            </a:pPr>
            <a:r>
              <a:rPr lang="pl" sz="3600" b="0" i="0" u="none" strike="noStrike" cap="none" baseline="0" dirty="0">
                <a:solidFill>
                  <a:schemeClr val="lt1"/>
                </a:solidFill>
                <a:latin typeface="Arial" charset="0"/>
                <a:ea typeface="Arial" charset="0"/>
                <a:cs typeface="Arial" charset="0"/>
                <a:sym typeface="Cabin"/>
              </a:rPr>
              <a:t>W każdej iteracji pierwszą zmienną jest </a:t>
            </a:r>
            <a:r>
              <a:rPr lang="pl" sz="3600" b="0" i="0" u="none" strike="noStrike" cap="none" baseline="0" dirty="0">
                <a:solidFill>
                  <a:srgbClr val="FF7F00"/>
                </a:solidFill>
                <a:latin typeface="Arial" charset="0"/>
                <a:ea typeface="Arial" charset="0"/>
                <a:cs typeface="Arial" charset="0"/>
                <a:sym typeface="Cabin"/>
              </a:rPr>
              <a:t>klucz</a:t>
            </a:r>
            <a:r>
              <a:rPr lang="pl" sz="3600" b="0" i="0" u="none" strike="noStrike" cap="none" baseline="0" dirty="0">
                <a:solidFill>
                  <a:schemeClr val="lt1"/>
                </a:solidFill>
                <a:latin typeface="Arial" charset="0"/>
                <a:ea typeface="Arial" charset="0"/>
                <a:cs typeface="Arial" charset="0"/>
                <a:sym typeface="Cabin"/>
              </a:rPr>
              <a:t> a drugą jest </a:t>
            </a:r>
            <a:r>
              <a:rPr lang="pl" sz="3600" b="0" i="0" u="none" strike="noStrike" cap="none" baseline="0" dirty="0">
                <a:solidFill>
                  <a:srgbClr val="FFFF00"/>
                </a:solidFill>
                <a:latin typeface="Arial" charset="0"/>
                <a:ea typeface="Arial" charset="0"/>
                <a:cs typeface="Arial" charset="0"/>
                <a:sym typeface="Cabin"/>
              </a:rPr>
              <a:t>wartość </a:t>
            </a:r>
            <a:r>
              <a:rPr lang="pl" sz="3600" b="0" i="0" u="none" strike="noStrike" cap="none" baseline="0" dirty="0">
                <a:solidFill>
                  <a:schemeClr val="lt1"/>
                </a:solidFill>
                <a:latin typeface="Arial" charset="0"/>
                <a:ea typeface="Arial" charset="0"/>
                <a:cs typeface="Arial" charset="0"/>
                <a:sym typeface="Cabin"/>
              </a:rPr>
              <a:t>przypisane do tego klucza</a:t>
            </a:r>
          </a:p>
        </p:txBody>
      </p:sp>
      <p:sp>
        <p:nvSpPr>
          <p:cNvPr id="474" name="Shape 474"/>
          <p:cNvSpPr txBox="1"/>
          <p:nvPr/>
        </p:nvSpPr>
        <p:spPr>
          <a:xfrm>
            <a:off x="7429500" y="2970250"/>
            <a:ext cx="851535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2400" b="0" i="0" u="none" strike="noStrike" cap="none" baseline="0" dirty="0">
                <a:solidFill>
                  <a:srgbClr val="00FF00"/>
                </a:solidFill>
                <a:latin typeface="Courier"/>
                <a:ea typeface="Courier"/>
                <a:cs typeface="Courier"/>
                <a:sym typeface="Courier New"/>
              </a:rPr>
              <a:t>jjj</a:t>
            </a:r>
            <a:r>
              <a:rPr lang="pl" sz="2400" b="0" i="0" u="none" strike="noStrike" cap="none" baseline="0" dirty="0">
                <a:solidFill>
                  <a:schemeClr val="lt1"/>
                </a:solidFill>
                <a:latin typeface="Courier"/>
                <a:ea typeface="Courier"/>
                <a:cs typeface="Courier"/>
                <a:sym typeface="Courier New"/>
              </a:rPr>
              <a:t> = { 'chuck' : 1 , 'fred' : 42, 'jan': 100}</a:t>
            </a:r>
          </a:p>
          <a:p>
            <a:pPr marL="0" marR="0" lvl="0" indent="0" algn="l" rtl="0">
              <a:lnSpc>
                <a:spcPct val="100000"/>
              </a:lnSpc>
              <a:spcBef>
                <a:spcPts val="0"/>
              </a:spcBef>
              <a:spcAft>
                <a:spcPts val="0"/>
              </a:spcAft>
              <a:buClr>
                <a:schemeClr val="lt1"/>
              </a:buClr>
              <a:buSzPct val="25000"/>
              <a:buFont typeface="Cabin"/>
              <a:buNone/>
            </a:pPr>
            <a:r>
              <a:rPr lang="pl" sz="2400" b="0" i="0" u="none" strike="noStrike" cap="none" baseline="0" dirty="0">
                <a:solidFill>
                  <a:schemeClr val="lt1"/>
                </a:solidFill>
                <a:latin typeface="Courier"/>
                <a:ea typeface="Courier"/>
                <a:cs typeface="Courier"/>
                <a:sym typeface="Courier New"/>
              </a:rPr>
              <a:t>for </a:t>
            </a:r>
            <a:r>
              <a:rPr lang="pl" sz="2400" b="0" i="0" u="none" strike="noStrike" cap="none" baseline="0" dirty="0">
                <a:solidFill>
                  <a:srgbClr val="FF7F00"/>
                </a:solidFill>
                <a:latin typeface="Courier"/>
                <a:ea typeface="Courier"/>
                <a:cs typeface="Courier"/>
                <a:sym typeface="Courier New"/>
              </a:rPr>
              <a:t>aaa</a:t>
            </a:r>
            <a:r>
              <a:rPr lang="pl" sz="2400" b="0" i="0" u="none" strike="noStrike" cap="none" baseline="0" dirty="0">
                <a:solidFill>
                  <a:schemeClr val="lt1"/>
                </a:solidFill>
                <a:latin typeface="Courier"/>
                <a:ea typeface="Courier"/>
                <a:cs typeface="Courier"/>
                <a:sym typeface="Courier New"/>
              </a:rPr>
              <a:t>,</a:t>
            </a:r>
            <a:r>
              <a:rPr lang="pl" sz="2400" b="0" i="0" u="none" strike="noStrike" cap="none" baseline="0" dirty="0">
                <a:solidFill>
                  <a:srgbClr val="FFFF00"/>
                </a:solidFill>
                <a:latin typeface="Courier"/>
                <a:ea typeface="Courier"/>
                <a:cs typeface="Courier"/>
                <a:sym typeface="Courier New"/>
              </a:rPr>
              <a:t>bbb</a:t>
            </a:r>
            <a:r>
              <a:rPr lang="pl" sz="2400" b="0" i="0" u="none" strike="noStrike" cap="none" baseline="0" dirty="0">
                <a:solidFill>
                  <a:schemeClr val="lt1"/>
                </a:solidFill>
                <a:latin typeface="Courier"/>
                <a:ea typeface="Courier"/>
                <a:cs typeface="Courier"/>
                <a:sym typeface="Courier New"/>
              </a:rPr>
              <a:t> in </a:t>
            </a:r>
            <a:r>
              <a:rPr lang="pl" sz="2400" b="0" i="0" u="none" strike="noStrike" cap="none" baseline="0" dirty="0">
                <a:solidFill>
                  <a:srgbClr val="00FF00"/>
                </a:solidFill>
                <a:latin typeface="Courier"/>
                <a:ea typeface="Courier"/>
                <a:cs typeface="Courier"/>
                <a:sym typeface="Courier New"/>
              </a:rPr>
              <a:t>jjj</a:t>
            </a:r>
            <a:r>
              <a:rPr lang="pl" sz="2400" b="0" i="0" u="none" strike="noStrike" cap="none" baseline="0" dirty="0">
                <a:solidFill>
                  <a:srgbClr val="FF00FF"/>
                </a:solidFill>
                <a:latin typeface="Courier"/>
                <a:ea typeface="Courier"/>
                <a:cs typeface="Courier"/>
                <a:sym typeface="Courier New"/>
              </a:rPr>
              <a:t>.items</a:t>
            </a:r>
            <a:r>
              <a:rPr lang="pl" sz="2400" b="0" i="0" u="none" strike="noStrike" cap="none" baseline="0" dirty="0">
                <a:solidFill>
                  <a:schemeClr val="lt1"/>
                </a:solidFill>
                <a:latin typeface="Courier"/>
                <a:ea typeface="Courier"/>
                <a:cs typeface="Courier"/>
                <a:sym typeface="Courier New"/>
              </a:rPr>
              <a:t>() :</a:t>
            </a:r>
          </a:p>
          <a:p>
            <a:pPr lvl="0" algn="l" rtl="0">
              <a:buClr>
                <a:schemeClr val="lt1"/>
              </a:buClr>
              <a:buSzPct val="25000"/>
            </a:pPr>
            <a:r>
              <a:rPr lang="pl" sz="2400" b="0" i="0" u="none" strike="noStrike" cap="none" baseline="0" dirty="0">
                <a:solidFill>
                  <a:schemeClr val="lt1"/>
                </a:solidFill>
                <a:latin typeface="Courier"/>
                <a:ea typeface="Courier"/>
                <a:cs typeface="Courier"/>
                <a:sym typeface="Courier New"/>
              </a:rPr>
              <a:t>    print(</a:t>
            </a:r>
            <a:r>
              <a:rPr lang="pl" sz="2400" b="0" i="0" u="none" strike="noStrike" cap="none" baseline="0" dirty="0">
                <a:solidFill>
                  <a:srgbClr val="FF7F00"/>
                </a:solidFill>
                <a:latin typeface="Courier"/>
                <a:ea typeface="Courier"/>
                <a:cs typeface="Courier"/>
                <a:sym typeface="Courier New"/>
              </a:rPr>
              <a:t>aaa</a:t>
            </a:r>
            <a:r>
              <a:rPr lang="pl" sz="2400" b="0" i="0" u="none" strike="noStrike" cap="none" baseline="0" dirty="0">
                <a:solidFill>
                  <a:schemeClr val="lt1"/>
                </a:solidFill>
                <a:latin typeface="Courier"/>
                <a:ea typeface="Courier"/>
                <a:cs typeface="Courier"/>
                <a:sym typeface="Courier New"/>
              </a:rPr>
              <a:t>, </a:t>
            </a:r>
            <a:r>
              <a:rPr lang="pl" sz="2400" b="0" i="0" u="none" strike="noStrike" cap="none" baseline="0" dirty="0">
                <a:solidFill>
                  <a:srgbClr val="FFFF00"/>
                </a:solidFill>
                <a:latin typeface="Courier"/>
                <a:ea typeface="Courier"/>
                <a:cs typeface="Courier"/>
                <a:sym typeface="Courier New"/>
              </a:rPr>
              <a:t>bbb</a:t>
            </a:r>
            <a:r>
              <a:rPr lang="pl" sz="2400" b="0" i="0" u="none" baseline="0" dirty="0">
                <a:solidFill>
                  <a:schemeClr val="lt1"/>
                </a:solidFill>
                <a:latin typeface="Courier"/>
                <a:ea typeface="Courier"/>
                <a:cs typeface="Courier"/>
                <a:sym typeface="Courier New"/>
              </a:rPr>
              <a:t>)</a:t>
            </a:r>
            <a:endParaRPr lang="pl"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pl"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pl" sz="24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pl" sz="2400" b="0" i="0" u="none" strike="noStrike" cap="none" baseline="0"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rgbClr val="FF7F00"/>
              </a:buClr>
              <a:buSzPct val="25000"/>
              <a:buFont typeface="Cabin"/>
              <a:buNone/>
            </a:pPr>
            <a:r>
              <a:rPr lang="pl" sz="2400" b="0" i="0" u="none" strike="noStrike" cap="none" baseline="0" dirty="0">
                <a:solidFill>
                  <a:srgbClr val="FF7F00"/>
                </a:solidFill>
                <a:latin typeface="Courier"/>
                <a:ea typeface="Courier"/>
                <a:cs typeface="Courier"/>
                <a:sym typeface="Courier New"/>
              </a:rPr>
              <a:t>chuck</a:t>
            </a:r>
            <a:r>
              <a:rPr lang="pl" sz="2400" b="0" i="0" u="none" strike="noStrike" cap="none" baseline="0" dirty="0">
                <a:solidFill>
                  <a:srgbClr val="FFFF00"/>
                </a:solidFill>
                <a:latin typeface="Courier"/>
                <a:ea typeface="Courier"/>
                <a:cs typeface="Courier"/>
                <a:sym typeface="Courier New"/>
              </a:rPr>
              <a:t> 1</a:t>
            </a:r>
          </a:p>
          <a:p>
            <a:pPr marL="0" marR="0" lvl="0" indent="0" algn="l" rtl="0">
              <a:lnSpc>
                <a:spcPct val="100000"/>
              </a:lnSpc>
              <a:spcBef>
                <a:spcPts val="0"/>
              </a:spcBef>
              <a:spcAft>
                <a:spcPts val="0"/>
              </a:spcAft>
              <a:buClr>
                <a:srgbClr val="FF7F00"/>
              </a:buClr>
              <a:buSzPct val="25000"/>
              <a:buFont typeface="Cabin"/>
              <a:buNone/>
            </a:pPr>
            <a:r>
              <a:rPr lang="pl" sz="2400" b="0" i="0" u="none" strike="noStrike" cap="none" baseline="0" dirty="0">
                <a:solidFill>
                  <a:srgbClr val="FF7F00"/>
                </a:solidFill>
                <a:latin typeface="Courier"/>
                <a:ea typeface="Courier"/>
                <a:cs typeface="Courier"/>
                <a:sym typeface="Courier New"/>
              </a:rPr>
              <a:t>fred</a:t>
            </a:r>
            <a:r>
              <a:rPr lang="pl" sz="2400" b="0" i="0" u="none" strike="noStrike" cap="none" baseline="0" dirty="0">
                <a:solidFill>
                  <a:srgbClr val="FFFF00"/>
                </a:solidFill>
                <a:latin typeface="Courier"/>
                <a:ea typeface="Courier"/>
                <a:cs typeface="Courier"/>
                <a:sym typeface="Courier New"/>
              </a:rPr>
              <a:t> 42</a:t>
            </a:r>
          </a:p>
          <a:p>
            <a:pPr>
              <a:buClr>
                <a:schemeClr val="lt1"/>
              </a:buClr>
              <a:buSzPct val="25000"/>
            </a:pPr>
            <a:r>
              <a:rPr lang="pl" sz="2400" b="0" i="0" u="none" strike="noStrike" cap="none" baseline="0" dirty="0">
                <a:solidFill>
                  <a:srgbClr val="FF7F00"/>
                </a:solidFill>
                <a:latin typeface="Courier"/>
                <a:ea typeface="Courier"/>
                <a:cs typeface="Courier"/>
                <a:sym typeface="Courier New"/>
              </a:rPr>
              <a:t>jan</a:t>
            </a:r>
            <a:r>
              <a:rPr lang="pl" sz="2400" b="0" i="0" u="none" strike="noStrike" cap="none" baseline="0" dirty="0">
                <a:solidFill>
                  <a:srgbClr val="FFFF00"/>
                </a:solidFill>
                <a:latin typeface="Courier"/>
                <a:ea typeface="Courier"/>
                <a:cs typeface="Courier"/>
                <a:sym typeface="Courier New"/>
              </a:rPr>
              <a:t> 100</a:t>
            </a:r>
          </a:p>
          <a:p>
            <a:pPr marL="0" marR="0" lvl="0" indent="0" algn="l" rtl="0">
              <a:lnSpc>
                <a:spcPct val="100000"/>
              </a:lnSpc>
              <a:spcBef>
                <a:spcPts val="0"/>
              </a:spcBef>
              <a:spcAft>
                <a:spcPts val="0"/>
              </a:spcAft>
              <a:buClr>
                <a:schemeClr val="lt1"/>
              </a:buClr>
              <a:buSzPct val="25000"/>
              <a:buFont typeface="Cabin"/>
              <a:buNone/>
            </a:pPr>
            <a:r>
              <a:rPr lang="pl" sz="2400" b="0" i="0" u="none" strike="noStrike" cap="none" baseline="0" dirty="0">
                <a:solidFill>
                  <a:schemeClr val="lt1"/>
                </a:solidFill>
                <a:latin typeface="Courier"/>
                <a:ea typeface="Courier"/>
                <a:cs typeface="Courier"/>
                <a:sym typeface="Courier New"/>
              </a:rPr>
              <a:t> </a:t>
            </a:r>
            <a:endParaRPr lang="pl" sz="2400" b="1"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2400" b="1" dirty="0">
              <a:latin typeface="Courier"/>
              <a:ea typeface="Courier"/>
              <a:cs typeface="Courier"/>
              <a:sym typeface="Courier New"/>
            </a:endParaRPr>
          </a:p>
        </p:txBody>
      </p:sp>
      <p:sp>
        <p:nvSpPr>
          <p:cNvPr id="475" name="Shape 475"/>
          <p:cNvSpPr txBox="1"/>
          <p:nvPr/>
        </p:nvSpPr>
        <p:spPr>
          <a:xfrm>
            <a:off x="12484101" y="5212370"/>
            <a:ext cx="14954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pl" sz="3600" b="0" i="0" u="none" strike="noStrike" cap="none" baseline="0">
                <a:solidFill>
                  <a:srgbClr val="FF7F00"/>
                </a:solidFill>
                <a:latin typeface="Arial" charset="0"/>
                <a:ea typeface="Arial" charset="0"/>
                <a:cs typeface="Arial" charset="0"/>
                <a:sym typeface="Cabin"/>
              </a:rPr>
              <a:t>[chuck]</a:t>
            </a:r>
          </a:p>
        </p:txBody>
      </p:sp>
      <p:sp>
        <p:nvSpPr>
          <p:cNvPr id="476" name="Shape 476"/>
          <p:cNvSpPr txBox="1"/>
          <p:nvPr/>
        </p:nvSpPr>
        <p:spPr>
          <a:xfrm>
            <a:off x="14223053" y="5199670"/>
            <a:ext cx="3682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3600" b="0" i="0" u="none" strike="noStrike" cap="none" baseline="0">
                <a:solidFill>
                  <a:schemeClr val="lt1"/>
                </a:solidFill>
                <a:latin typeface="Arial" charset="0"/>
                <a:ea typeface="Arial" charset="0"/>
                <a:cs typeface="Arial" charset="0"/>
                <a:sym typeface="Cabin"/>
              </a:rPr>
              <a:t>1</a:t>
            </a:r>
          </a:p>
        </p:txBody>
      </p:sp>
      <p:sp>
        <p:nvSpPr>
          <p:cNvPr id="477" name="Shape 477"/>
          <p:cNvSpPr txBox="1"/>
          <p:nvPr/>
        </p:nvSpPr>
        <p:spPr>
          <a:xfrm>
            <a:off x="12771437" y="6037870"/>
            <a:ext cx="11574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pl" sz="3600" b="0" i="0" u="none" strike="noStrike" cap="none" baseline="0">
                <a:solidFill>
                  <a:srgbClr val="FF7F00"/>
                </a:solidFill>
                <a:latin typeface="Arial" charset="0"/>
                <a:ea typeface="Arial" charset="0"/>
                <a:cs typeface="Arial" charset="0"/>
                <a:sym typeface="Cabin"/>
              </a:rPr>
              <a:t>[fred]</a:t>
            </a:r>
          </a:p>
        </p:txBody>
      </p:sp>
      <p:sp>
        <p:nvSpPr>
          <p:cNvPr id="478" name="Shape 478"/>
          <p:cNvSpPr txBox="1"/>
          <p:nvPr/>
        </p:nvSpPr>
        <p:spPr>
          <a:xfrm>
            <a:off x="14224001" y="6025170"/>
            <a:ext cx="5969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3600" b="0" i="0" u="none" strike="noStrike" cap="none" baseline="0">
                <a:solidFill>
                  <a:schemeClr val="lt1"/>
                </a:solidFill>
                <a:latin typeface="Arial" charset="0"/>
                <a:ea typeface="Arial" charset="0"/>
                <a:cs typeface="Arial" charset="0"/>
                <a:sym typeface="Cabin"/>
              </a:rPr>
              <a:t>42</a:t>
            </a:r>
          </a:p>
        </p:txBody>
      </p:sp>
      <p:sp>
        <p:nvSpPr>
          <p:cNvPr id="479" name="Shape 479"/>
          <p:cNvSpPr txBox="1"/>
          <p:nvPr/>
        </p:nvSpPr>
        <p:spPr>
          <a:xfrm>
            <a:off x="13095403" y="4510080"/>
            <a:ext cx="8668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pl" sz="3600" b="0" i="0" u="none" strike="noStrike" cap="none" baseline="0">
                <a:solidFill>
                  <a:srgbClr val="FF7F00"/>
                </a:solidFill>
                <a:latin typeface="Arial" charset="0"/>
                <a:ea typeface="Arial" charset="0"/>
                <a:cs typeface="Arial" charset="0"/>
                <a:sym typeface="Cabin"/>
              </a:rPr>
              <a:t>aaa</a:t>
            </a:r>
            <a:endParaRPr lang="pl" sz="3600" u="none" strike="noStrike" cap="none" dirty="0">
              <a:solidFill>
                <a:srgbClr val="FF7F00"/>
              </a:solidFill>
              <a:latin typeface="Arial" charset="0"/>
              <a:ea typeface="Arial" charset="0"/>
              <a:cs typeface="Arial" charset="0"/>
              <a:sym typeface="Cabin"/>
            </a:endParaRPr>
          </a:p>
        </p:txBody>
      </p:sp>
      <p:sp>
        <p:nvSpPr>
          <p:cNvPr id="480" name="Shape 480"/>
          <p:cNvSpPr txBox="1"/>
          <p:nvPr/>
        </p:nvSpPr>
        <p:spPr>
          <a:xfrm>
            <a:off x="14208126" y="4510080"/>
            <a:ext cx="8000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pl" sz="3600" b="0" i="0" u="none" strike="noStrike" cap="none" baseline="0">
                <a:solidFill>
                  <a:srgbClr val="FFFF00"/>
                </a:solidFill>
                <a:latin typeface="Arial" charset="0"/>
                <a:ea typeface="Arial" charset="0"/>
                <a:cs typeface="Arial" charset="0"/>
                <a:sym typeface="Cabin"/>
              </a:rPr>
              <a:t>bbb</a:t>
            </a:r>
          </a:p>
        </p:txBody>
      </p:sp>
      <p:sp>
        <p:nvSpPr>
          <p:cNvPr id="481" name="Shape 481"/>
          <p:cNvSpPr txBox="1"/>
          <p:nvPr/>
        </p:nvSpPr>
        <p:spPr>
          <a:xfrm>
            <a:off x="12969876" y="6876070"/>
            <a:ext cx="9429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pl" sz="3600" b="0" i="0" u="none" strike="noStrike" cap="none" baseline="0" dirty="0">
                <a:solidFill>
                  <a:srgbClr val="FF7F00"/>
                </a:solidFill>
                <a:latin typeface="Arial" charset="0"/>
                <a:ea typeface="Arial" charset="0"/>
                <a:cs typeface="Arial" charset="0"/>
                <a:sym typeface="Cabin"/>
              </a:rPr>
              <a:t>[jan]</a:t>
            </a:r>
          </a:p>
        </p:txBody>
      </p:sp>
      <p:sp>
        <p:nvSpPr>
          <p:cNvPr id="482" name="Shape 482"/>
          <p:cNvSpPr txBox="1"/>
          <p:nvPr/>
        </p:nvSpPr>
        <p:spPr>
          <a:xfrm>
            <a:off x="14208126" y="6863370"/>
            <a:ext cx="8254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3600" b="0" i="0" u="none" strike="noStrike" cap="none" baseline="0">
                <a:solidFill>
                  <a:schemeClr val="lt1"/>
                </a:solidFill>
                <a:latin typeface="Arial" charset="0"/>
                <a:ea typeface="Arial" charset="0"/>
                <a:cs typeface="Arial" charset="0"/>
                <a:sym typeface="Cabin"/>
              </a:rPr>
              <a:t>100</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p:nvPr/>
        </p:nvSpPr>
        <p:spPr>
          <a:xfrm>
            <a:off x="693525" y="857250"/>
            <a:ext cx="9221999" cy="7358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pl" sz="2600" b="0" i="0" u="none" strike="noStrike" cap="none" baseline="0" dirty="0">
                <a:solidFill>
                  <a:srgbClr val="00FF00"/>
                </a:solidFill>
                <a:latin typeface="Courier"/>
                <a:ea typeface="Courier"/>
                <a:cs typeface="Courier"/>
                <a:sym typeface="Courier New"/>
              </a:rPr>
              <a:t>name = input('</a:t>
            </a:r>
            <a:r>
              <a:rPr lang="pl-PL" sz="2600" b="0" i="0" u="none" strike="noStrike" cap="none" baseline="0" dirty="0">
                <a:solidFill>
                  <a:srgbClr val="00FF00"/>
                </a:solidFill>
                <a:latin typeface="Courier"/>
                <a:ea typeface="Courier"/>
                <a:cs typeface="Courier"/>
                <a:sym typeface="Courier New"/>
              </a:rPr>
              <a:t>Podaj nazwę pliku: </a:t>
            </a:r>
            <a:r>
              <a:rPr lang="pl" sz="2600" b="0" i="0" u="none" strike="noStrike" cap="none" baseline="0"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pl" sz="2600" b="0" i="0" u="none" strike="noStrike" cap="none" baseline="0" dirty="0">
                <a:solidFill>
                  <a:srgbClr val="00FF00"/>
                </a:solidFill>
                <a:latin typeface="Courier"/>
                <a:ea typeface="Courier"/>
                <a:cs typeface="Courier"/>
                <a:sym typeface="Courier New"/>
              </a:rPr>
              <a:t>handle = open(name)</a:t>
            </a:r>
          </a:p>
          <a:p>
            <a:pPr marL="0" marR="0" lvl="0" indent="0" algn="ctr" rtl="0">
              <a:lnSpc>
                <a:spcPct val="100000"/>
              </a:lnSpc>
              <a:spcBef>
                <a:spcPts val="0"/>
              </a:spcBef>
              <a:spcAft>
                <a:spcPts val="0"/>
              </a:spcAft>
              <a:buNone/>
            </a:pPr>
            <a:endParaRPr sz="26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pl" sz="2600" b="0" i="0" u="none" strike="noStrike" cap="none" baseline="0" dirty="0">
                <a:solidFill>
                  <a:srgbClr val="FF00FF"/>
                </a:solidFill>
                <a:latin typeface="Courier"/>
                <a:ea typeface="Courier"/>
                <a:cs typeface="Courier"/>
                <a:sym typeface="Courier New"/>
              </a:rPr>
              <a:t>counts = dict()</a:t>
            </a:r>
          </a:p>
          <a:p>
            <a:pPr lvl="0" algn="l" rtl="0">
              <a:buClr>
                <a:srgbClr val="00FF00"/>
              </a:buClr>
              <a:buSzPct val="25000"/>
            </a:pPr>
            <a:r>
              <a:rPr lang="pl" sz="2600" b="0" i="0" u="none" baseline="0" dirty="0">
                <a:solidFill>
                  <a:srgbClr val="FF00FF"/>
                </a:solidFill>
                <a:latin typeface="Courier"/>
                <a:ea typeface="Courier"/>
                <a:cs typeface="Courier"/>
                <a:sym typeface="Courier New"/>
              </a:rPr>
              <a:t>for line in handle:</a:t>
            </a:r>
          </a:p>
          <a:p>
            <a:pPr lvl="0" algn="l" rtl="0">
              <a:buClr>
                <a:srgbClr val="00FF00"/>
              </a:buClr>
              <a:buSzPct val="25000"/>
            </a:pPr>
            <a:r>
              <a:rPr lang="en-US" sz="2600" b="0" i="0" u="none" baseline="0" dirty="0">
                <a:solidFill>
                  <a:srgbClr val="FF00FF"/>
                </a:solidFill>
                <a:latin typeface="Courier"/>
                <a:ea typeface="Courier"/>
                <a:cs typeface="Courier"/>
                <a:sym typeface="Courier New"/>
              </a:rPr>
              <a:t>   </a:t>
            </a:r>
            <a:r>
              <a:rPr lang="pl" sz="2600" b="0" i="0" u="none" baseline="0" dirty="0">
                <a:solidFill>
                  <a:srgbClr val="FF00FF"/>
                </a:solidFill>
                <a:latin typeface="Courier"/>
                <a:ea typeface="Courier"/>
                <a:cs typeface="Courier"/>
                <a:sym typeface="Courier New"/>
              </a:rPr>
              <a:t> </a:t>
            </a:r>
            <a:r>
              <a:rPr lang="en-US" sz="2600" b="0" i="0" u="none" baseline="0" dirty="0">
                <a:solidFill>
                  <a:srgbClr val="FF00FF"/>
                </a:solidFill>
                <a:latin typeface="Courier"/>
                <a:ea typeface="Courier"/>
                <a:cs typeface="Courier"/>
                <a:sym typeface="Courier New"/>
              </a:rPr>
              <a:t>line</a:t>
            </a:r>
            <a:r>
              <a:rPr lang="pl" sz="2600" b="0" i="0" u="none" baseline="0" dirty="0">
                <a:solidFill>
                  <a:srgbClr val="FF00FF"/>
                </a:solidFill>
                <a:latin typeface="Courier"/>
                <a:ea typeface="Courier"/>
                <a:cs typeface="Courier"/>
                <a:sym typeface="Courier New"/>
              </a:rPr>
              <a:t> = line.</a:t>
            </a:r>
            <a:r>
              <a:rPr lang="en-US" sz="2600" b="0" i="0" u="none" baseline="0" dirty="0">
                <a:solidFill>
                  <a:srgbClr val="FF00FF"/>
                </a:solidFill>
                <a:latin typeface="Courier"/>
                <a:ea typeface="Courier"/>
                <a:cs typeface="Courier"/>
                <a:sym typeface="Courier New"/>
              </a:rPr>
              <a:t>lower</a:t>
            </a:r>
            <a:r>
              <a:rPr lang="pl" sz="2600" b="0" i="0" u="none" baseline="0" dirty="0">
                <a:solidFill>
                  <a:srgbClr val="FF00FF"/>
                </a:solidFill>
                <a:latin typeface="Courier"/>
                <a:ea typeface="Courier"/>
                <a:cs typeface="Courier"/>
                <a:sym typeface="Courier New"/>
              </a:rPr>
              <a:t>()</a:t>
            </a:r>
            <a:endParaRPr lang="en-US" sz="2600" b="0" i="0" u="none" baseline="0" dirty="0">
              <a:solidFill>
                <a:srgbClr val="FF00FF"/>
              </a:solidFill>
              <a:latin typeface="Courier"/>
              <a:ea typeface="Courier"/>
              <a:cs typeface="Courier"/>
              <a:sym typeface="Courier New"/>
            </a:endParaRPr>
          </a:p>
          <a:p>
            <a:pPr lvl="0" algn="l" rtl="0">
              <a:buClr>
                <a:srgbClr val="00FF00"/>
              </a:buClr>
              <a:buSzPct val="25000"/>
            </a:pPr>
            <a:r>
              <a:rPr lang="pl" sz="2600" b="0" i="0" u="none" baseline="0" dirty="0">
                <a:solidFill>
                  <a:srgbClr val="FF00FF"/>
                </a:solidFill>
                <a:latin typeface="Courier"/>
                <a:ea typeface="Courier"/>
                <a:cs typeface="Courier"/>
                <a:sym typeface="Courier New"/>
              </a:rPr>
              <a:t>    words = line.split()</a:t>
            </a:r>
          </a:p>
          <a:p>
            <a:pPr marL="0" marR="0" lvl="0" indent="0" algn="l" rtl="0">
              <a:lnSpc>
                <a:spcPct val="100000"/>
              </a:lnSpc>
              <a:spcBef>
                <a:spcPts val="0"/>
              </a:spcBef>
              <a:spcAft>
                <a:spcPts val="0"/>
              </a:spcAft>
              <a:buClr>
                <a:srgbClr val="00FF00"/>
              </a:buClr>
              <a:buSzPct val="25000"/>
              <a:buFont typeface="Cabin"/>
              <a:buNone/>
            </a:pPr>
            <a:r>
              <a:rPr lang="pl" sz="2600" b="0" i="0" u="none" strike="noStrike" cap="none" baseline="0" dirty="0">
                <a:solidFill>
                  <a:srgbClr val="FF00FF"/>
                </a:solidFill>
                <a:latin typeface="Courier"/>
                <a:ea typeface="Courier"/>
                <a:cs typeface="Courier"/>
                <a:sym typeface="Courier New"/>
              </a:rPr>
              <a:t>    for word in words:</a:t>
            </a:r>
          </a:p>
          <a:p>
            <a:pPr marL="0" marR="0" lvl="0" indent="0" algn="l" rtl="0">
              <a:lnSpc>
                <a:spcPct val="100000"/>
              </a:lnSpc>
              <a:spcBef>
                <a:spcPts val="0"/>
              </a:spcBef>
              <a:spcAft>
                <a:spcPts val="0"/>
              </a:spcAft>
              <a:buClr>
                <a:srgbClr val="00FF00"/>
              </a:buClr>
              <a:buSzPct val="25000"/>
              <a:buFont typeface="Cabin"/>
              <a:buNone/>
            </a:pPr>
            <a:r>
              <a:rPr lang="pl" sz="2600" b="0" i="0" u="none" strike="noStrike" cap="none" baseline="0" dirty="0">
                <a:solidFill>
                  <a:srgbClr val="FF00FF"/>
                </a:solidFill>
                <a:latin typeface="Courier"/>
                <a:ea typeface="Courier"/>
                <a:cs typeface="Courier"/>
                <a:sym typeface="Courier New"/>
              </a:rPr>
              <a:t>        counts[word] = counts.get(word,</a:t>
            </a:r>
            <a:r>
              <a:rPr lang="en-US" sz="2600" b="0" i="0" u="none" strike="noStrike" cap="none" baseline="0" dirty="0">
                <a:solidFill>
                  <a:srgbClr val="FF00FF"/>
                </a:solidFill>
                <a:latin typeface="Courier"/>
                <a:ea typeface="Courier"/>
                <a:cs typeface="Courier"/>
                <a:sym typeface="Courier New"/>
              </a:rPr>
              <a:t> </a:t>
            </a:r>
            <a:r>
              <a:rPr lang="pl" sz="2600" b="0" i="0" u="none" strike="noStrike" cap="none" baseline="0" dirty="0">
                <a:solidFill>
                  <a:srgbClr val="FF00FF"/>
                </a:solidFill>
                <a:latin typeface="Courier"/>
                <a:ea typeface="Courier"/>
                <a:cs typeface="Courier"/>
                <a:sym typeface="Courier New"/>
              </a:rPr>
              <a:t>0) + 1</a:t>
            </a:r>
          </a:p>
          <a:p>
            <a:pPr marL="0" marR="0" lvl="0" indent="0" algn="l" rtl="0">
              <a:lnSpc>
                <a:spcPct val="100000"/>
              </a:lnSpc>
              <a:spcBef>
                <a:spcPts val="0"/>
              </a:spcBef>
              <a:spcAft>
                <a:spcPts val="0"/>
              </a:spcAft>
              <a:buClr>
                <a:srgbClr val="00FF00"/>
              </a:buClr>
              <a:buFont typeface="Cabin"/>
              <a:buNone/>
            </a:pPr>
            <a:endParaRPr sz="26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pl" sz="2600" b="0" i="0" u="none" strike="noStrike" cap="none" baseline="0" dirty="0">
                <a:solidFill>
                  <a:srgbClr val="00FFFF"/>
                </a:solidFill>
                <a:latin typeface="Courier"/>
                <a:ea typeface="Courier"/>
                <a:cs typeface="Courier"/>
                <a:sym typeface="Courier New"/>
              </a:rPr>
              <a:t>bigcount = None</a:t>
            </a:r>
          </a:p>
          <a:p>
            <a:pPr marL="0" marR="0" lvl="0" indent="0" algn="l" rtl="0">
              <a:lnSpc>
                <a:spcPct val="100000"/>
              </a:lnSpc>
              <a:spcBef>
                <a:spcPts val="0"/>
              </a:spcBef>
              <a:spcAft>
                <a:spcPts val="0"/>
              </a:spcAft>
              <a:buClr>
                <a:srgbClr val="00FF00"/>
              </a:buClr>
              <a:buSzPct val="25000"/>
              <a:buFont typeface="Cabin"/>
              <a:buNone/>
            </a:pPr>
            <a:r>
              <a:rPr lang="pl" sz="2600" b="0" i="0" u="none" strike="noStrike" cap="none" baseline="0" dirty="0">
                <a:solidFill>
                  <a:srgbClr val="00FFFF"/>
                </a:solidFill>
                <a:latin typeface="Courier"/>
                <a:ea typeface="Courier"/>
                <a:cs typeface="Courier"/>
                <a:sym typeface="Courier New"/>
              </a:rPr>
              <a:t>bigword = None</a:t>
            </a:r>
          </a:p>
          <a:p>
            <a:pPr marL="0" marR="0" lvl="0" indent="0" algn="l" rtl="0">
              <a:lnSpc>
                <a:spcPct val="100000"/>
              </a:lnSpc>
              <a:spcBef>
                <a:spcPts val="0"/>
              </a:spcBef>
              <a:spcAft>
                <a:spcPts val="0"/>
              </a:spcAft>
              <a:buClr>
                <a:srgbClr val="00FF00"/>
              </a:buClr>
              <a:buSzPct val="25000"/>
              <a:buFont typeface="Cabin"/>
              <a:buNone/>
            </a:pPr>
            <a:r>
              <a:rPr lang="pl" sz="2600" b="0" i="0" u="none" strike="noStrike" cap="none" baseline="0" dirty="0">
                <a:solidFill>
                  <a:srgbClr val="00FFFF"/>
                </a:solidFill>
                <a:latin typeface="Courier"/>
                <a:ea typeface="Courier"/>
                <a:cs typeface="Courier"/>
                <a:sym typeface="Courier New"/>
              </a:rPr>
              <a:t>for word,count in counts.items():</a:t>
            </a:r>
          </a:p>
          <a:p>
            <a:pPr marL="0" marR="0" lvl="0" indent="0" algn="l" rtl="0">
              <a:lnSpc>
                <a:spcPct val="100000"/>
              </a:lnSpc>
              <a:spcBef>
                <a:spcPts val="0"/>
              </a:spcBef>
              <a:spcAft>
                <a:spcPts val="0"/>
              </a:spcAft>
              <a:buClr>
                <a:srgbClr val="00FF00"/>
              </a:buClr>
              <a:buSzPct val="25000"/>
              <a:buFont typeface="Cabin"/>
              <a:buNone/>
            </a:pPr>
            <a:r>
              <a:rPr lang="pl" sz="2600" b="0" i="0" u="none" strike="noStrike" cap="none" baseline="0" dirty="0">
                <a:solidFill>
                  <a:srgbClr val="00FFFF"/>
                </a:solidFill>
                <a:latin typeface="Courier"/>
                <a:ea typeface="Courier"/>
                <a:cs typeface="Courier"/>
                <a:sym typeface="Courier New"/>
              </a:rPr>
              <a:t>    if bigcount is None or count &gt; bigcount:</a:t>
            </a:r>
          </a:p>
          <a:p>
            <a:pPr marL="0" marR="0" lvl="0" indent="0" algn="l" rtl="0">
              <a:lnSpc>
                <a:spcPct val="100000"/>
              </a:lnSpc>
              <a:spcBef>
                <a:spcPts val="0"/>
              </a:spcBef>
              <a:spcAft>
                <a:spcPts val="0"/>
              </a:spcAft>
              <a:buClr>
                <a:srgbClr val="00FF00"/>
              </a:buClr>
              <a:buSzPct val="25000"/>
              <a:buFont typeface="Cabin"/>
              <a:buNone/>
            </a:pPr>
            <a:r>
              <a:rPr lang="pl" sz="2600" b="0" i="0" u="none" strike="noStrike" cap="none" baseline="0" dirty="0">
                <a:solidFill>
                  <a:srgbClr val="00FFFF"/>
                </a:solidFill>
                <a:latin typeface="Courier"/>
                <a:ea typeface="Courier"/>
                <a:cs typeface="Courier"/>
                <a:sym typeface="Courier New"/>
              </a:rPr>
              <a:t>        bigword = word</a:t>
            </a:r>
          </a:p>
          <a:p>
            <a:pPr marL="0" marR="0" lvl="0" indent="0" algn="l" rtl="0">
              <a:lnSpc>
                <a:spcPct val="100000"/>
              </a:lnSpc>
              <a:spcBef>
                <a:spcPts val="0"/>
              </a:spcBef>
              <a:spcAft>
                <a:spcPts val="0"/>
              </a:spcAft>
              <a:buClr>
                <a:srgbClr val="00FF00"/>
              </a:buClr>
              <a:buSzPct val="25000"/>
              <a:buFont typeface="Cabin"/>
              <a:buNone/>
            </a:pPr>
            <a:r>
              <a:rPr lang="pl" sz="2600" b="0" i="0" u="none" strike="noStrike" cap="none" baseline="0" dirty="0">
                <a:solidFill>
                  <a:srgbClr val="00FFFF"/>
                </a:solidFill>
                <a:latin typeface="Courier"/>
                <a:ea typeface="Courier"/>
                <a:cs typeface="Courier"/>
                <a:sym typeface="Courier New"/>
              </a:rPr>
              <a:t>        bigcount = count</a:t>
            </a:r>
          </a:p>
          <a:p>
            <a:pPr marL="0" marR="0" lvl="0" indent="0" algn="l" rtl="0">
              <a:lnSpc>
                <a:spcPct val="100000"/>
              </a:lnSpc>
              <a:spcBef>
                <a:spcPts val="0"/>
              </a:spcBef>
              <a:spcAft>
                <a:spcPts val="0"/>
              </a:spcAft>
              <a:buClr>
                <a:srgbClr val="00FF00"/>
              </a:buClr>
              <a:buFont typeface="Cabin"/>
              <a:buNone/>
            </a:pPr>
            <a:endParaRPr sz="26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pl" sz="2600" b="0" i="0" u="none" strike="noStrike" cap="none" baseline="0" dirty="0">
                <a:solidFill>
                  <a:srgbClr val="FF7F00"/>
                </a:solidFill>
                <a:latin typeface="Courier"/>
                <a:ea typeface="Courier"/>
                <a:cs typeface="Courier"/>
                <a:sym typeface="Courier New"/>
              </a:rPr>
              <a:t>print(bigword, bigcount)</a:t>
            </a:r>
            <a:endParaRPr lang="pl" sz="2600" i="0" u="none" strike="noStrike" cap="none" dirty="0">
              <a:solidFill>
                <a:srgbClr val="FF7F00"/>
              </a:solidFill>
              <a:latin typeface="Courier"/>
              <a:ea typeface="Courier"/>
              <a:cs typeface="Courier"/>
              <a:sym typeface="Courier New"/>
            </a:endParaRPr>
          </a:p>
        </p:txBody>
      </p:sp>
      <p:sp>
        <p:nvSpPr>
          <p:cNvPr id="488" name="Shape 488"/>
          <p:cNvSpPr txBox="1"/>
          <p:nvPr/>
        </p:nvSpPr>
        <p:spPr>
          <a:xfrm>
            <a:off x="10257183" y="4787900"/>
            <a:ext cx="4814641"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pl" sz="3600" b="0" i="0" u="none" baseline="0" dirty="0">
                <a:solidFill>
                  <a:srgbClr val="FFFF00"/>
                </a:solidFill>
                <a:latin typeface="Arial" charset="0"/>
                <a:ea typeface="Arial" charset="0"/>
                <a:cs typeface="Arial" charset="0"/>
                <a:sym typeface="Cabin"/>
              </a:rPr>
              <a:t> </a:t>
            </a:r>
            <a:r>
              <a:rPr lang="en-US" sz="3600" b="0" i="0" u="none" baseline="0" dirty="0">
                <a:solidFill>
                  <a:srgbClr val="FFFF00"/>
                </a:solidFill>
                <a:latin typeface="Arial" charset="0"/>
                <a:ea typeface="Arial" charset="0"/>
                <a:cs typeface="Arial" charset="0"/>
                <a:sym typeface="Cabin"/>
              </a:rPr>
              <a:t>$ </a:t>
            </a:r>
            <a:r>
              <a:rPr lang="pl" sz="3600" b="0" i="0" u="none" strike="noStrike" cap="none" baseline="0" dirty="0">
                <a:solidFill>
                  <a:srgbClr val="FFFF00"/>
                </a:solidFill>
                <a:latin typeface="Arial" charset="0"/>
                <a:ea typeface="Arial" charset="0"/>
                <a:cs typeface="Arial" charset="0"/>
                <a:sym typeface="Cabin"/>
              </a:rPr>
              <a:t>python</a:t>
            </a:r>
            <a:r>
              <a:rPr lang="en-US" sz="3600" b="0" i="0" u="none" strike="noStrike" cap="none" baseline="0" dirty="0">
                <a:solidFill>
                  <a:srgbClr val="FFFF00"/>
                </a:solidFill>
                <a:latin typeface="Arial" charset="0"/>
                <a:ea typeface="Arial" charset="0"/>
                <a:cs typeface="Arial" charset="0"/>
                <a:sym typeface="Cabin"/>
              </a:rPr>
              <a:t>3</a:t>
            </a:r>
            <a:r>
              <a:rPr lang="pl" sz="3600" b="0" i="0" u="none" strike="noStrike" cap="none" baseline="0" dirty="0">
                <a:solidFill>
                  <a:srgbClr val="FFFF00"/>
                </a:solidFill>
                <a:latin typeface="Arial" charset="0"/>
                <a:ea typeface="Arial" charset="0"/>
                <a:cs typeface="Arial" charset="0"/>
                <a:sym typeface="Cabin"/>
              </a:rPr>
              <a:t> words.py </a:t>
            </a:r>
            <a:endParaRPr lang="pl"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pl" sz="3600" b="0" i="0" u="none" baseline="0" dirty="0">
                <a:solidFill>
                  <a:srgbClr val="FFFF00"/>
                </a:solidFill>
                <a:latin typeface="Arial" charset="0"/>
                <a:ea typeface="Arial" charset="0"/>
                <a:cs typeface="Arial" charset="0"/>
                <a:sym typeface="Cabin"/>
              </a:rPr>
              <a:t> </a:t>
            </a:r>
            <a:r>
              <a:rPr lang="pl" sz="3600" b="0" i="0" u="none" strike="noStrike" cap="none" baseline="0" dirty="0">
                <a:solidFill>
                  <a:srgbClr val="FFFF00"/>
                </a:solidFill>
                <a:latin typeface="Arial" charset="0"/>
                <a:ea typeface="Arial" charset="0"/>
                <a:cs typeface="Arial" charset="0"/>
                <a:sym typeface="Cabin"/>
              </a:rPr>
              <a:t>Nazwa pliku: </a:t>
            </a:r>
            <a:r>
              <a:rPr lang="pl" sz="3600" b="0" i="0" u="none" baseline="0" dirty="0">
                <a:solidFill>
                  <a:schemeClr val="lt1"/>
                </a:solidFill>
                <a:latin typeface="Arial" charset="0"/>
                <a:ea typeface="Arial" charset="0"/>
                <a:cs typeface="Arial" charset="0"/>
                <a:sym typeface="Cabin"/>
              </a:rPr>
              <a:t>clown</a:t>
            </a:r>
            <a:r>
              <a:rPr lang="pl" sz="3600" b="0" i="0" u="none" strike="noStrike" cap="none" baseline="0" dirty="0">
                <a:solidFill>
                  <a:schemeClr val="lt1"/>
                </a:solidFill>
                <a:latin typeface="Arial" charset="0"/>
                <a:ea typeface="Arial" charset="0"/>
                <a:cs typeface="Arial" charset="0"/>
                <a:sym typeface="Cabin"/>
              </a:rPr>
              <a:t>.txt</a:t>
            </a:r>
            <a:endParaRPr lang="pl"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pl" sz="3600" b="0" i="0" u="none" baseline="0" dirty="0">
                <a:solidFill>
                  <a:srgbClr val="FFFF00"/>
                </a:solidFill>
                <a:latin typeface="Arial" charset="0"/>
                <a:ea typeface="Arial" charset="0"/>
                <a:cs typeface="Arial" charset="0"/>
                <a:sym typeface="Cabin"/>
              </a:rPr>
              <a:t> </a:t>
            </a:r>
            <a:r>
              <a:rPr lang="pl" sz="3600" b="0" i="0" u="none" strike="noStrike" cap="none" baseline="0" dirty="0">
                <a:solidFill>
                  <a:srgbClr val="FFFF00"/>
                </a:solidFill>
                <a:latin typeface="Arial" charset="0"/>
                <a:ea typeface="Arial" charset="0"/>
                <a:cs typeface="Arial" charset="0"/>
                <a:sym typeface="Cabin"/>
              </a:rPr>
              <a:t>t</a:t>
            </a:r>
            <a:r>
              <a:rPr lang="pl" sz="3600" b="0" i="0" u="none" baseline="0" dirty="0">
                <a:solidFill>
                  <a:srgbClr val="FFFF00"/>
                </a:solidFill>
                <a:latin typeface="Arial" charset="0"/>
                <a:ea typeface="Arial" charset="0"/>
                <a:cs typeface="Arial" charset="0"/>
                <a:sym typeface="Cabin"/>
              </a:rPr>
              <a:t>he 7</a:t>
            </a:r>
          </a:p>
        </p:txBody>
      </p:sp>
      <p:sp>
        <p:nvSpPr>
          <p:cNvPr id="489" name="Shape 489"/>
          <p:cNvSpPr txBox="1"/>
          <p:nvPr/>
        </p:nvSpPr>
        <p:spPr>
          <a:xfrm>
            <a:off x="10257183" y="1705475"/>
            <a:ext cx="4814641"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pl" sz="3600" b="0" i="0" u="none" baseline="0" dirty="0">
                <a:solidFill>
                  <a:srgbClr val="FFFF00"/>
                </a:solidFill>
                <a:latin typeface="Arial" charset="0"/>
                <a:ea typeface="Arial" charset="0"/>
                <a:cs typeface="Arial" charset="0"/>
                <a:sym typeface="Cabin"/>
              </a:rPr>
              <a:t> </a:t>
            </a:r>
            <a:r>
              <a:rPr lang="en-US" sz="3600" b="0" i="0" u="none" baseline="0" dirty="0">
                <a:solidFill>
                  <a:srgbClr val="FFFF00"/>
                </a:solidFill>
                <a:latin typeface="Arial" charset="0"/>
                <a:ea typeface="Arial" charset="0"/>
                <a:cs typeface="Arial" charset="0"/>
                <a:sym typeface="Cabin"/>
              </a:rPr>
              <a:t>$ </a:t>
            </a:r>
            <a:r>
              <a:rPr lang="pl" sz="3600" b="0" i="0" u="none" strike="noStrike" cap="none" baseline="0" dirty="0">
                <a:solidFill>
                  <a:srgbClr val="FFFF00"/>
                </a:solidFill>
                <a:latin typeface="Arial" charset="0"/>
                <a:ea typeface="Arial" charset="0"/>
                <a:cs typeface="Arial" charset="0"/>
                <a:sym typeface="Cabin"/>
              </a:rPr>
              <a:t>python</a:t>
            </a:r>
            <a:r>
              <a:rPr lang="en-US" sz="3600" b="0" i="0" u="none" strike="noStrike" cap="none" baseline="0" dirty="0">
                <a:solidFill>
                  <a:srgbClr val="FFFF00"/>
                </a:solidFill>
                <a:latin typeface="Arial" charset="0"/>
                <a:ea typeface="Arial" charset="0"/>
                <a:cs typeface="Arial" charset="0"/>
                <a:sym typeface="Cabin"/>
              </a:rPr>
              <a:t>3</a:t>
            </a:r>
            <a:r>
              <a:rPr lang="pl" sz="3600" b="0" i="0" u="none" strike="noStrike" cap="none" baseline="0" dirty="0">
                <a:solidFill>
                  <a:srgbClr val="FFFF00"/>
                </a:solidFill>
                <a:latin typeface="Arial" charset="0"/>
                <a:ea typeface="Arial" charset="0"/>
                <a:cs typeface="Arial" charset="0"/>
                <a:sym typeface="Cabin"/>
              </a:rPr>
              <a:t> words.py </a:t>
            </a:r>
            <a:endParaRPr lang="pl"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pl" sz="3600" b="0" i="0" u="none" baseline="0" dirty="0">
                <a:solidFill>
                  <a:srgbClr val="FFFF00"/>
                </a:solidFill>
                <a:latin typeface="Arial" charset="0"/>
                <a:ea typeface="Arial" charset="0"/>
                <a:cs typeface="Arial" charset="0"/>
                <a:sym typeface="Cabin"/>
              </a:rPr>
              <a:t> </a:t>
            </a:r>
            <a:r>
              <a:rPr lang="pl" sz="3600" b="0" i="0" u="none" strike="noStrike" cap="none" baseline="0" dirty="0">
                <a:solidFill>
                  <a:srgbClr val="FFFF00"/>
                </a:solidFill>
                <a:latin typeface="Arial" charset="0"/>
                <a:ea typeface="Arial" charset="0"/>
                <a:cs typeface="Arial" charset="0"/>
                <a:sym typeface="Cabin"/>
              </a:rPr>
              <a:t>Nazwa pliku: </a:t>
            </a:r>
            <a:r>
              <a:rPr lang="pl" sz="3600" b="0" i="0" u="none" strike="noStrike" cap="none" baseline="0" dirty="0">
                <a:solidFill>
                  <a:schemeClr val="lt1"/>
                </a:solidFill>
                <a:latin typeface="Arial" charset="0"/>
                <a:ea typeface="Arial" charset="0"/>
                <a:cs typeface="Arial" charset="0"/>
                <a:sym typeface="Cabin"/>
              </a:rPr>
              <a:t>words.txt</a:t>
            </a:r>
            <a:endParaRPr lang="pl"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pl" sz="3600" b="0" i="0" u="none" baseline="0" dirty="0">
                <a:solidFill>
                  <a:srgbClr val="FFFF00"/>
                </a:solidFill>
                <a:latin typeface="Arial" charset="0"/>
                <a:ea typeface="Arial" charset="0"/>
                <a:cs typeface="Arial" charset="0"/>
                <a:sym typeface="Cabin"/>
              </a:rPr>
              <a:t> </a:t>
            </a:r>
            <a:r>
              <a:rPr lang="en-US" sz="3600" dirty="0">
                <a:solidFill>
                  <a:srgbClr val="FFFF00"/>
                </a:solidFill>
                <a:latin typeface="Arial" charset="0"/>
                <a:ea typeface="Arial" charset="0"/>
                <a:cs typeface="Arial" charset="0"/>
                <a:sym typeface="Cabin"/>
              </a:rPr>
              <a:t>w</a:t>
            </a:r>
            <a:r>
              <a:rPr lang="pl" sz="3600" b="0" i="0" u="none" strike="noStrike" cap="none" baseline="0" dirty="0">
                <a:solidFill>
                  <a:srgbClr val="FFFF00"/>
                </a:solidFill>
                <a:latin typeface="Arial" charset="0"/>
                <a:ea typeface="Arial" charset="0"/>
                <a:cs typeface="Arial" charset="0"/>
                <a:sym typeface="Cabin"/>
              </a:rPr>
              <a:t> </a:t>
            </a:r>
            <a:r>
              <a:rPr lang="en-US" sz="3600" b="0" i="0" u="none" strike="noStrike" cap="none" baseline="0" dirty="0">
                <a:solidFill>
                  <a:srgbClr val="FFFF00"/>
                </a:solidFill>
                <a:latin typeface="Arial" charset="0"/>
                <a:ea typeface="Arial" charset="0"/>
                <a:cs typeface="Arial" charset="0"/>
                <a:sym typeface="Cabin"/>
              </a:rPr>
              <a:t>5</a:t>
            </a:r>
            <a:endParaRPr lang="pl" sz="3600" b="0" i="0" u="none" strike="noStrike" cap="none" baseline="0" dirty="0">
              <a:solidFill>
                <a:srgbClr val="FFFF00"/>
              </a:solidFill>
              <a:latin typeface="Arial" charset="0"/>
              <a:ea typeface="Arial" charset="0"/>
              <a:cs typeface="Arial" charset="0"/>
              <a:sym typeface="Cabin"/>
            </a:endParaRPr>
          </a:p>
        </p:txBody>
      </p:sp>
      <p:sp>
        <p:nvSpPr>
          <p:cNvPr id="2" name="TextBox 1"/>
          <p:cNvSpPr txBox="1"/>
          <p:nvPr/>
        </p:nvSpPr>
        <p:spPr>
          <a:xfrm>
            <a:off x="8046481" y="7630538"/>
            <a:ext cx="4421403" cy="584775"/>
          </a:xfrm>
          <a:prstGeom prst="rect">
            <a:avLst/>
          </a:prstGeom>
          <a:noFill/>
        </p:spPr>
        <p:txBody>
          <a:bodyPr wrap="none" rtlCol="0">
            <a:spAutoFit/>
          </a:bodyPr>
          <a:lstStyle/>
          <a:p>
            <a:pPr algn="l" rtl="0"/>
            <a:r>
              <a:rPr lang="pl" sz="3200" b="0" i="0" u="none" baseline="0" dirty="0">
                <a:solidFill>
                  <a:schemeClr val="bg1"/>
                </a:solidFill>
              </a:rPr>
              <a:t>Używanie dwóch pętli zagnieżdżonych</a:t>
            </a:r>
            <a:endParaRPr lang="pl" sz="3200" dirty="0">
              <a:solidFill>
                <a:schemeClr val="bg1"/>
              </a:solidFill>
            </a:endParaRPr>
          </a:p>
        </p:txBody>
      </p:sp>
    </p:spTree>
    <p:extLst>
      <p:ext uri="{BB962C8B-B14F-4D97-AF65-F5344CB8AC3E}">
        <p14:creationId xmlns:p14="http://schemas.microsoft.com/office/powerpoint/2010/main" val="1572319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pl" sz="7600" b="0" i="0" u="none" strike="noStrike" cap="none" baseline="0">
                <a:solidFill>
                  <a:srgbClr val="FFD966"/>
                </a:solidFill>
                <a:latin typeface="Arial" charset="0"/>
                <a:ea typeface="Arial" charset="0"/>
                <a:cs typeface="Arial" charset="0"/>
                <a:sym typeface="Cabin"/>
              </a:rPr>
              <a:t>Podsumowanie</a:t>
            </a:r>
          </a:p>
        </p:txBody>
      </p:sp>
      <p:sp>
        <p:nvSpPr>
          <p:cNvPr id="4" name="Shape 528">
            <a:extLst>
              <a:ext uri="{FF2B5EF4-FFF2-40B4-BE49-F238E27FC236}">
                <a16:creationId xmlns:a16="http://schemas.microsoft.com/office/drawing/2014/main" id="{21230800-DF0E-4610-ABC4-BABF8CE8FE2D}"/>
              </a:ext>
            </a:extLst>
          </p:cNvPr>
          <p:cNvSpPr txBox="1">
            <a:spLocks noGrp="1"/>
          </p:cNvSpPr>
          <p:nvPr>
            <p:ph type="body" idx="1"/>
          </p:nvPr>
        </p:nvSpPr>
        <p:spPr>
          <a:xfrm>
            <a:off x="417147" y="2970400"/>
            <a:ext cx="6745654" cy="4352053"/>
          </a:xfrm>
          <a:prstGeom prst="rect">
            <a:avLst/>
          </a:prstGeom>
          <a:noFill/>
          <a:ln>
            <a:noFill/>
          </a:ln>
        </p:spPr>
        <p:txBody>
          <a:bodyPr lIns="50800" tIns="50800" rIns="50800" bIns="50800" anchor="t" anchorCtr="0">
            <a:noAutofit/>
          </a:bodyPr>
          <a:lstStyle/>
          <a:p>
            <a:pPr marL="1104900" marR="0" lvl="0" indent="-603377" algn="l" rtl="0">
              <a:lnSpc>
                <a:spcPct val="100000"/>
              </a:lnSpc>
              <a:spcBef>
                <a:spcPts val="0"/>
              </a:spcBef>
              <a:spcAft>
                <a:spcPts val="0"/>
              </a:spcAft>
              <a:buClr>
                <a:schemeClr val="lt1"/>
              </a:buClr>
              <a:buSzPct val="100000"/>
              <a:buFont typeface="Cabin"/>
              <a:buChar char="•"/>
            </a:pPr>
            <a:r>
              <a:rPr lang="pl" sz="3600" dirty="0">
                <a:solidFill>
                  <a:schemeClr val="lt1"/>
                </a:solidFill>
                <a:latin typeface="Arial Regular" charset="0"/>
                <a:ea typeface="Arial Regular" charset="0"/>
                <a:cs typeface="Arial Regular" charset="0"/>
                <a:sym typeface="Cabin"/>
              </a:rPr>
              <a:t>Czym jest kolekcja?</a:t>
            </a:r>
            <a:endParaRPr lang="pl" sz="3600" b="0" i="0" u="none" strike="noStrike" cap="none" baseline="0" dirty="0">
              <a:solidFill>
                <a:schemeClr val="lt1"/>
              </a:solidFill>
              <a:latin typeface="Arial Regular" charset="0"/>
              <a:ea typeface="Arial Regular" charset="0"/>
              <a:cs typeface="Arial Regular" charset="0"/>
              <a:sym typeface="Cabin"/>
            </a:endParaRPr>
          </a:p>
          <a:p>
            <a:pPr marL="1104900" marR="0" lvl="0" indent="-603377" algn="l" rtl="0">
              <a:lnSpc>
                <a:spcPct val="100000"/>
              </a:lnSpc>
              <a:spcBef>
                <a:spcPts val="2300"/>
              </a:spcBef>
              <a:spcAft>
                <a:spcPts val="0"/>
              </a:spcAft>
              <a:buClr>
                <a:schemeClr val="lt1"/>
              </a:buClr>
              <a:buSzPct val="100000"/>
              <a:buFont typeface="Cabin"/>
              <a:buChar char="•"/>
            </a:pPr>
            <a:r>
              <a:rPr lang="pl" sz="3600" b="0" i="0" u="none" strike="noStrike" cap="none" baseline="0" dirty="0">
                <a:solidFill>
                  <a:schemeClr val="lt1"/>
                </a:solidFill>
                <a:latin typeface="Arial Regular" charset="0"/>
                <a:ea typeface="Arial Regular" charset="0"/>
                <a:cs typeface="Arial Regular" charset="0"/>
                <a:sym typeface="Cabin"/>
              </a:rPr>
              <a:t>Listy kontra słowniki</a:t>
            </a:r>
          </a:p>
          <a:p>
            <a:pPr marL="1104900" marR="0" lvl="0" indent="-603377" algn="l" rtl="0">
              <a:lnSpc>
                <a:spcPct val="100000"/>
              </a:lnSpc>
              <a:spcBef>
                <a:spcPts val="2300"/>
              </a:spcBef>
              <a:spcAft>
                <a:spcPts val="0"/>
              </a:spcAft>
              <a:buClr>
                <a:schemeClr val="lt1"/>
              </a:buClr>
              <a:buSzPct val="100000"/>
              <a:buFont typeface="Cabin"/>
              <a:buChar char="•"/>
            </a:pPr>
            <a:r>
              <a:rPr lang="pl" sz="3600" dirty="0">
                <a:solidFill>
                  <a:schemeClr val="lt1"/>
                </a:solidFill>
                <a:latin typeface="Arial Regular" charset="0"/>
                <a:ea typeface="Arial Regular" charset="0"/>
                <a:cs typeface="Arial Regular" charset="0"/>
                <a:sym typeface="Cabin"/>
              </a:rPr>
              <a:t>Stałe w słownikach</a:t>
            </a:r>
          </a:p>
          <a:p>
            <a:pPr marL="1104900" marR="0" lvl="0" indent="-603377" algn="l" rtl="0">
              <a:lnSpc>
                <a:spcPct val="100000"/>
              </a:lnSpc>
              <a:spcBef>
                <a:spcPts val="2300"/>
              </a:spcBef>
              <a:spcAft>
                <a:spcPts val="0"/>
              </a:spcAft>
              <a:buClr>
                <a:schemeClr val="lt1"/>
              </a:buClr>
              <a:buSzPct val="100000"/>
              <a:buFont typeface="Cabin"/>
              <a:buChar char="•"/>
            </a:pPr>
            <a:r>
              <a:rPr lang="pl" sz="3600" b="0" i="0" u="none" strike="noStrike" cap="none" baseline="0" dirty="0">
                <a:solidFill>
                  <a:schemeClr val="lt1"/>
                </a:solidFill>
                <a:latin typeface="Arial Regular" charset="0"/>
                <a:ea typeface="Arial Regular" charset="0"/>
                <a:cs typeface="Arial Regular" charset="0"/>
                <a:sym typeface="Cabin"/>
              </a:rPr>
              <a:t>Najpopularniejsze słowa</a:t>
            </a:r>
          </a:p>
          <a:p>
            <a:pPr marL="1104900" marR="0" lvl="0" indent="-603377" algn="l" rtl="0">
              <a:lnSpc>
                <a:spcPct val="100000"/>
              </a:lnSpc>
              <a:spcBef>
                <a:spcPts val="2300"/>
              </a:spcBef>
              <a:spcAft>
                <a:spcPts val="0"/>
              </a:spcAft>
              <a:buClr>
                <a:schemeClr val="lt1"/>
              </a:buClr>
              <a:buSzPct val="100000"/>
              <a:buFont typeface="Cabin"/>
              <a:buChar char="•"/>
            </a:pPr>
            <a:r>
              <a:rPr lang="pl" sz="3600" b="0" i="0" u="none" strike="noStrike" cap="none" baseline="0" dirty="0">
                <a:solidFill>
                  <a:schemeClr val="lt1"/>
                </a:solidFill>
                <a:latin typeface="Arial Regular" charset="0"/>
                <a:ea typeface="Arial Regular" charset="0"/>
                <a:cs typeface="Arial Regular" charset="0"/>
                <a:sym typeface="Cabin"/>
              </a:rPr>
              <a:t>Używanie metody </a:t>
            </a:r>
            <a:r>
              <a:rPr lang="pl" sz="3600" b="0" i="0" u="none" strike="noStrike" cap="none" baseline="0" dirty="0">
                <a:solidFill>
                  <a:srgbClr val="FF00FF"/>
                </a:solidFill>
                <a:latin typeface="Arial Regular" charset="0"/>
                <a:ea typeface="Arial Regular" charset="0"/>
                <a:cs typeface="Arial Regular" charset="0"/>
                <a:sym typeface="Cabin"/>
              </a:rPr>
              <a:t>get</a:t>
            </a:r>
            <a:r>
              <a:rPr lang="pl" sz="3600" b="0" i="0" u="none" strike="noStrike" cap="none" baseline="0" dirty="0">
                <a:solidFill>
                  <a:srgbClr val="FF40FF"/>
                </a:solidFill>
                <a:latin typeface="Arial Regular" charset="0"/>
                <a:ea typeface="Arial Regular" charset="0"/>
                <a:cs typeface="Arial Regular" charset="0"/>
                <a:sym typeface="Cabin"/>
              </a:rPr>
              <a:t>()</a:t>
            </a:r>
          </a:p>
        </p:txBody>
      </p:sp>
      <p:sp>
        <p:nvSpPr>
          <p:cNvPr id="5" name="Shape 528">
            <a:extLst>
              <a:ext uri="{FF2B5EF4-FFF2-40B4-BE49-F238E27FC236}">
                <a16:creationId xmlns:a16="http://schemas.microsoft.com/office/drawing/2014/main" id="{8D7305FA-EA91-4820-A5A0-8961F14C829D}"/>
              </a:ext>
            </a:extLst>
          </p:cNvPr>
          <p:cNvSpPr txBox="1">
            <a:spLocks/>
          </p:cNvSpPr>
          <p:nvPr/>
        </p:nvSpPr>
        <p:spPr>
          <a:xfrm>
            <a:off x="8121650" y="2970399"/>
            <a:ext cx="7294196" cy="4352053"/>
          </a:xfrm>
          <a:prstGeom prst="rect">
            <a:avLst/>
          </a:prstGeom>
          <a:noFill/>
          <a:ln>
            <a:noFill/>
          </a:ln>
        </p:spPr>
        <p:txBody>
          <a:bodyPr lIns="50800" tIns="50800" rIns="50800" bIns="50800" anchor="t" anchorCtr="0">
            <a:noAutofit/>
          </a:bodyPr>
          <a:lstStyle>
            <a:defPPr marR="0" lvl="0" algn="l" rtl="0">
              <a:lnSpc>
                <a:spcPct val="100000"/>
              </a:lnSpc>
              <a:spcBef>
                <a:spcPts val="0"/>
              </a:spcBef>
              <a:spcAft>
                <a:spcPts val="0"/>
              </a:spcAft>
            </a:defPPr>
            <a:lvl1pPr marL="647700" marR="0" lvl="0" indent="-165861" algn="l" rtl="0">
              <a:lnSpc>
                <a:spcPct val="100000"/>
              </a:lnSpc>
              <a:spcBef>
                <a:spcPts val="3500"/>
              </a:spcBef>
              <a:spcAft>
                <a:spcPts val="0"/>
              </a:spcAft>
              <a:buClr>
                <a:schemeClr val="lt1"/>
              </a:buClr>
              <a:buFont typeface="Cabin"/>
              <a:buChar char="•"/>
              <a:defRPr sz="3200" b="0" i="0" u="none" strike="noStrike" cap="none">
                <a:solidFill>
                  <a:srgbClr val="000000"/>
                </a:solidFill>
                <a:latin typeface="Arial"/>
                <a:ea typeface="Arial"/>
                <a:cs typeface="Arial"/>
                <a:sym typeface="Arial"/>
              </a:defRPr>
            </a:lvl1pPr>
            <a:lvl2pPr marL="939800" marR="0" lvl="1" indent="-165861"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2pPr>
            <a:lvl3pPr marL="1231900" marR="0" lvl="2" indent="-165861"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3pPr>
            <a:lvl4pPr marL="1536700" marR="0" lvl="3" indent="-165861"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4pPr>
            <a:lvl5pPr marL="1828800" marR="0" lvl="4" indent="-165861"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5pPr>
            <a:lvl6pPr marL="2286000" marR="0" lvl="5" indent="-165861"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6pPr>
            <a:lvl7pPr marL="2743200" marR="0" lvl="6" indent="-165861"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7pPr>
            <a:lvl8pPr marL="3200400" marR="0" lvl="7" indent="-165861"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8pPr>
            <a:lvl9pPr marL="3657600" marR="0" lvl="8" indent="-165861"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9pPr>
          </a:lstStyle>
          <a:p>
            <a:pPr marL="1104900" indent="-603377">
              <a:spcBef>
                <a:spcPts val="0"/>
              </a:spcBef>
              <a:buSzPct val="100000"/>
            </a:pPr>
            <a:r>
              <a:rPr lang="pl" sz="3600" dirty="0">
                <a:solidFill>
                  <a:schemeClr val="lt1"/>
                </a:solidFill>
                <a:latin typeface="Arial Regular" charset="0"/>
                <a:ea typeface="Arial Regular" charset="0"/>
                <a:cs typeface="Arial Regular" charset="0"/>
                <a:sym typeface="Cabin"/>
              </a:rPr>
              <a:t>Haszowanie i brak porządku</a:t>
            </a:r>
          </a:p>
          <a:p>
            <a:pPr marL="1104900" indent="-603377">
              <a:spcBef>
                <a:spcPts val="2300"/>
              </a:spcBef>
              <a:buSzPct val="100000"/>
            </a:pPr>
            <a:r>
              <a:rPr lang="pl" sz="3600" dirty="0">
                <a:solidFill>
                  <a:schemeClr val="lt1"/>
                </a:solidFill>
                <a:latin typeface="Arial Regular" charset="0"/>
                <a:ea typeface="Arial Regular" charset="0"/>
                <a:cs typeface="Arial Regular" charset="0"/>
                <a:sym typeface="Cabin"/>
              </a:rPr>
              <a:t>Pisanie pętli w słownikach</a:t>
            </a:r>
          </a:p>
          <a:p>
            <a:pPr marL="1104900" indent="-603377">
              <a:spcBef>
                <a:spcPts val="2300"/>
              </a:spcBef>
              <a:buSzPct val="100000"/>
            </a:pPr>
            <a:r>
              <a:rPr lang="pl" sz="3600" dirty="0">
                <a:solidFill>
                  <a:schemeClr val="lt1"/>
                </a:solidFill>
                <a:latin typeface="Arial Regular" charset="0"/>
                <a:ea typeface="Arial Regular" charset="0"/>
                <a:cs typeface="Arial Regular" charset="0"/>
                <a:sym typeface="Cabin"/>
              </a:rPr>
              <a:t>Krotki: wstęp</a:t>
            </a:r>
          </a:p>
          <a:p>
            <a:pPr marL="1104900" indent="-603377">
              <a:spcBef>
                <a:spcPts val="2300"/>
              </a:spcBef>
              <a:buSzPct val="100000"/>
            </a:pPr>
            <a:r>
              <a:rPr lang="pl" sz="3600" dirty="0">
                <a:solidFill>
                  <a:schemeClr val="lt1"/>
                </a:solidFill>
                <a:latin typeface="Arial Regular" charset="0"/>
                <a:ea typeface="Arial Regular" charset="0"/>
                <a:cs typeface="Arial Regular" charset="0"/>
                <a:sym typeface="Cabin"/>
              </a:rPr>
              <a:t>Sortowanie słowników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pl" sz="7600" b="0" i="0" u="none" strike="noStrike" cap="none" baseline="0" dirty="0">
                <a:solidFill>
                  <a:srgbClr val="FFD966"/>
                </a:solidFill>
                <a:latin typeface="Arial" charset="0"/>
                <a:ea typeface="Arial" charset="0"/>
                <a:cs typeface="Arial" charset="0"/>
                <a:sym typeface="Cabin"/>
              </a:rPr>
              <a:t>Co nie jest </a:t>
            </a:r>
            <a:r>
              <a:rPr lang="pl" sz="7600" b="0" i="0" u="none" strike="noStrike" cap="none" baseline="0" dirty="0">
                <a:solidFill>
                  <a:srgbClr val="FFD966"/>
                </a:solidFill>
                <a:latin typeface="Arial"/>
                <a:ea typeface="Arial"/>
                <a:cs typeface="Arial"/>
                <a:sym typeface="Arial"/>
              </a:rPr>
              <a:t>“</a:t>
            </a:r>
            <a:r>
              <a:rPr lang="pl" sz="7600" b="0" i="0" u="none" strike="noStrike" cap="none" baseline="0" dirty="0">
                <a:solidFill>
                  <a:srgbClr val="FFD966"/>
                </a:solidFill>
                <a:latin typeface="Arial" charset="0"/>
                <a:ea typeface="Arial" charset="0"/>
                <a:cs typeface="Arial" charset="0"/>
                <a:sym typeface="Cabin"/>
              </a:rPr>
              <a:t>kolekcją</a:t>
            </a:r>
            <a:r>
              <a:rPr lang="pl" sz="7600" b="0" i="0" u="none" strike="noStrike" cap="none" baseline="0" dirty="0">
                <a:solidFill>
                  <a:srgbClr val="FFD966"/>
                </a:solidFill>
                <a:latin typeface="Arial"/>
                <a:ea typeface="Arial"/>
                <a:cs typeface="Arial"/>
                <a:sym typeface="Arial"/>
              </a:rPr>
              <a:t>”?</a:t>
            </a:r>
            <a:endParaRPr lang="pl" sz="7600" b="0" i="0" u="none" strike="noStrike" cap="none" dirty="0">
              <a:solidFill>
                <a:srgbClr val="FFD966"/>
              </a:solidFill>
              <a:latin typeface="Arial"/>
              <a:ea typeface="Arial"/>
              <a:cs typeface="Arial"/>
              <a:sym typeface="Arial"/>
            </a:endParaRPr>
          </a:p>
        </p:txBody>
      </p:sp>
      <p:sp>
        <p:nvSpPr>
          <p:cNvPr id="220" name="Shape 220"/>
          <p:cNvSpPr txBox="1">
            <a:spLocks noGrp="1"/>
          </p:cNvSpPr>
          <p:nvPr>
            <p:ph type="body" idx="1"/>
          </p:nvPr>
        </p:nvSpPr>
        <p:spPr>
          <a:xfrm>
            <a:off x="1155700" y="2603501"/>
            <a:ext cx="13931900" cy="1839912"/>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pl" sz="3600" b="0" i="0" u="none" strike="noStrike" cap="none" baseline="0" dirty="0">
                <a:solidFill>
                  <a:schemeClr val="lt1"/>
                </a:solidFill>
                <a:latin typeface="Arial" charset="0"/>
                <a:ea typeface="Arial" charset="0"/>
                <a:cs typeface="Arial" charset="0"/>
                <a:sym typeface="Cabin"/>
              </a:rPr>
              <a:t>Większość z naszych </a:t>
            </a:r>
            <a:r>
              <a:rPr lang="pl" sz="3600" b="0" i="0" u="none" strike="noStrike" cap="none" baseline="0" dirty="0">
                <a:solidFill>
                  <a:srgbClr val="00FF00"/>
                </a:solidFill>
                <a:latin typeface="Arial" charset="0"/>
                <a:ea typeface="Arial" charset="0"/>
                <a:cs typeface="Arial" charset="0"/>
                <a:sym typeface="Cabin"/>
              </a:rPr>
              <a:t>zmiennych</a:t>
            </a:r>
            <a:r>
              <a:rPr lang="pl" sz="3600" b="0" i="0" u="none" strike="noStrike" cap="none" baseline="0" dirty="0">
                <a:solidFill>
                  <a:schemeClr val="lt1"/>
                </a:solidFill>
                <a:latin typeface="Arial" charset="0"/>
                <a:ea typeface="Arial" charset="0"/>
                <a:cs typeface="Arial" charset="0"/>
                <a:sym typeface="Cabin"/>
              </a:rPr>
              <a:t> zawiera jedną wartość </a:t>
            </a:r>
            <a:r>
              <a:rPr lang="pl" sz="3600" dirty="0">
                <a:solidFill>
                  <a:schemeClr val="lt1"/>
                </a:solidFill>
                <a:latin typeface="Arial" charset="0"/>
                <a:ea typeface="Arial" charset="0"/>
                <a:cs typeface="Arial" charset="0"/>
                <a:sym typeface="Cabin"/>
              </a:rPr>
              <a:t>–</a:t>
            </a:r>
            <a:r>
              <a:rPr lang="pl" sz="3600" b="0" i="0" u="none" strike="noStrike" cap="none" baseline="0" dirty="0">
                <a:solidFill>
                  <a:schemeClr val="lt1"/>
                </a:solidFill>
                <a:latin typeface="Arial" charset="0"/>
                <a:ea typeface="Arial" charset="0"/>
                <a:cs typeface="Arial" charset="0"/>
                <a:sym typeface="Cabin"/>
              </a:rPr>
              <a:t> kiedy przypisujemy nową wartość do </a:t>
            </a:r>
            <a:r>
              <a:rPr lang="pl" sz="3600" b="0" i="0" u="none" strike="noStrike" cap="none" baseline="0" dirty="0">
                <a:solidFill>
                  <a:srgbClr val="00FF00"/>
                </a:solidFill>
                <a:latin typeface="Arial" charset="0"/>
                <a:ea typeface="Arial" charset="0"/>
                <a:cs typeface="Arial" charset="0"/>
                <a:sym typeface="Cabin"/>
              </a:rPr>
              <a:t>zmiennej</a:t>
            </a:r>
            <a:r>
              <a:rPr lang="pl" sz="3600" b="0" i="0" u="none" strike="noStrike" cap="none" baseline="0" dirty="0">
                <a:solidFill>
                  <a:schemeClr val="lt1"/>
                </a:solidFill>
                <a:latin typeface="Arial" charset="0"/>
                <a:ea typeface="Arial" charset="0"/>
                <a:cs typeface="Arial" charset="0"/>
                <a:sym typeface="Cabin"/>
              </a:rPr>
              <a:t>, stara wartość jest nadpisywana</a:t>
            </a:r>
          </a:p>
        </p:txBody>
      </p:sp>
      <p:sp>
        <p:nvSpPr>
          <p:cNvPr id="221" name="Shape 221"/>
          <p:cNvSpPr txBox="1"/>
          <p:nvPr/>
        </p:nvSpPr>
        <p:spPr>
          <a:xfrm>
            <a:off x="2859087" y="4289542"/>
            <a:ext cx="12547499" cy="319404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FFFF00"/>
                </a:solidFill>
                <a:latin typeface="Courier"/>
                <a:ea typeface="Courier"/>
                <a:cs typeface="Courier"/>
                <a:sym typeface="Courier New"/>
              </a:rPr>
              <a:t>python</a:t>
            </a:r>
            <a:r>
              <a:rPr lang="en-US" sz="3000" b="0" i="0" u="none" strike="noStrike" cap="none" baseline="0" dirty="0">
                <a:solidFill>
                  <a:srgbClr val="FFFF00"/>
                </a:solidFill>
                <a:latin typeface="Courier"/>
                <a:ea typeface="Courier"/>
                <a:cs typeface="Courier"/>
                <a:sym typeface="Courier New"/>
              </a:rPr>
              <a:t>3</a:t>
            </a:r>
            <a:endParaRPr lang="pl" sz="3000" b="0" i="0" u="none" strike="noStrike" cap="none" baseline="0"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dirty="0">
                <a:solidFill>
                  <a:schemeClr val="lt1"/>
                </a:solidFill>
                <a:latin typeface="Courier"/>
                <a:ea typeface="Courier"/>
                <a:cs typeface="Courier"/>
                <a:sym typeface="Courier New"/>
              </a:rPr>
              <a:t>&gt;&gt;&gt; </a:t>
            </a:r>
            <a:r>
              <a:rPr lang="pl" sz="3000" b="0" i="0" u="none" strike="noStrike" cap="none" baseline="0" dirty="0">
                <a:solidFill>
                  <a:srgbClr val="00FF00"/>
                </a:solidFill>
                <a:latin typeface="Courier"/>
                <a:ea typeface="Courier"/>
                <a:cs typeface="Courier"/>
                <a:sym typeface="Courier New"/>
              </a:rPr>
              <a:t>x</a:t>
            </a:r>
            <a:r>
              <a:rPr lang="pl" sz="3000" b="0" i="0" u="none" strike="noStrike" cap="none" baseline="0" dirty="0">
                <a:solidFill>
                  <a:schemeClr val="lt1"/>
                </a:solidFill>
                <a:latin typeface="Courier"/>
                <a:ea typeface="Courier"/>
                <a:cs typeface="Courier"/>
                <a:sym typeface="Courier New"/>
              </a:rPr>
              <a:t> = 2</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dirty="0">
                <a:solidFill>
                  <a:schemeClr val="lt1"/>
                </a:solidFill>
                <a:latin typeface="Courier"/>
                <a:ea typeface="Courier"/>
                <a:cs typeface="Courier"/>
                <a:sym typeface="Courier New"/>
              </a:rPr>
              <a:t>&gt;&gt;&gt; </a:t>
            </a:r>
            <a:r>
              <a:rPr lang="pl" sz="3000" b="0" i="0" u="none" strike="noStrike" cap="none" baseline="0" dirty="0">
                <a:solidFill>
                  <a:srgbClr val="00FF00"/>
                </a:solidFill>
                <a:latin typeface="Courier"/>
                <a:ea typeface="Courier"/>
                <a:cs typeface="Courier"/>
                <a:sym typeface="Courier New"/>
              </a:rPr>
              <a:t>x</a:t>
            </a:r>
            <a:r>
              <a:rPr lang="pl" sz="3000" b="0" i="0" u="none" strike="noStrike" cap="none" baseline="0" dirty="0">
                <a:solidFill>
                  <a:schemeClr val="lt1"/>
                </a:solidFill>
                <a:latin typeface="Courier"/>
                <a:ea typeface="Courier"/>
                <a:cs typeface="Courier"/>
                <a:sym typeface="Courier New"/>
              </a:rPr>
              <a:t> = 4</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dirty="0">
                <a:solidFill>
                  <a:schemeClr val="lt1"/>
                </a:solidFill>
                <a:latin typeface="Courier"/>
                <a:ea typeface="Courier"/>
                <a:cs typeface="Courier"/>
                <a:sym typeface="Courier New"/>
              </a:rPr>
              <a:t>&gt;&gt;&gt; </a:t>
            </a:r>
            <a:r>
              <a:rPr lang="pl" sz="3000" b="0" i="0" u="none" strike="noStrike" cap="none" baseline="0" dirty="0">
                <a:solidFill>
                  <a:srgbClr val="FFFF00"/>
                </a:solidFill>
                <a:latin typeface="Courier"/>
                <a:ea typeface="Courier"/>
                <a:cs typeface="Courier"/>
                <a:sym typeface="Courier New"/>
              </a:rPr>
              <a:t>print(</a:t>
            </a:r>
            <a:r>
              <a:rPr lang="pl" sz="3000" b="0" i="0" u="none" strike="noStrike" cap="none" baseline="0" dirty="0">
                <a:solidFill>
                  <a:srgbClr val="00FF00"/>
                </a:solidFill>
                <a:latin typeface="Courier"/>
                <a:ea typeface="Courier"/>
                <a:cs typeface="Courier"/>
                <a:sym typeface="Courier New"/>
              </a:rPr>
              <a:t>x</a:t>
            </a:r>
            <a:r>
              <a:rPr lang="pl" sz="3000" b="0" i="0" u="none" strike="noStrike" cap="none" baseline="0" dirty="0">
                <a:solidFill>
                  <a:srgbClr val="FFFF00"/>
                </a:solidFill>
                <a:latin typeface="Courier"/>
                <a:ea typeface="Courier"/>
                <a:cs typeface="Courier"/>
                <a:sym typeface="Courier New"/>
              </a:rPr>
              <a:t>)</a:t>
            </a:r>
            <a:endParaRPr lang="pl"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dirty="0">
                <a:solidFill>
                  <a:schemeClr val="lt1"/>
                </a:solidFill>
                <a:latin typeface="Courier"/>
                <a:ea typeface="Courier"/>
                <a:cs typeface="Courier"/>
                <a:sym typeface="Courier New"/>
              </a:rPr>
              <a:t>4</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Shape 794"/>
          <p:cNvSpPr txBox="1">
            <a:spLocks noGrp="1"/>
          </p:cNvSpPr>
          <p:nvPr>
            <p:ph type="title" idx="4294967295"/>
          </p:nvPr>
        </p:nvSpPr>
        <p:spPr>
          <a:xfrm>
            <a:off x="1462700" y="946150"/>
            <a:ext cx="12469200" cy="811213"/>
          </a:xfrm>
          <a:prstGeom prst="rect">
            <a:avLst/>
          </a:prstGeom>
        </p:spPr>
        <p:txBody>
          <a:bodyPr lIns="91425" tIns="91425" rIns="91425" bIns="91425" anchor="ctr" anchorCtr="0">
            <a:noAutofit/>
          </a:bodyPr>
          <a:lstStyle/>
          <a:p>
            <a:pPr lvl="0" rtl="0">
              <a:spcBef>
                <a:spcPts val="0"/>
              </a:spcBef>
              <a:buNone/>
            </a:pPr>
            <a:r>
              <a:rPr lang="pl" sz="3600" b="0" i="0" u="none" baseline="0">
                <a:solidFill>
                  <a:srgbClr val="FFFF00"/>
                </a:solidFill>
              </a:rPr>
              <a:t>Podziękowania dla współpracowników</a:t>
            </a:r>
          </a:p>
        </p:txBody>
      </p:sp>
      <p:pic>
        <p:nvPicPr>
          <p:cNvPr id="797" name="Shape 797"/>
          <p:cNvPicPr preferRelativeResize="0"/>
          <p:nvPr/>
        </p:nvPicPr>
        <p:blipFill rotWithShape="1">
          <a:blip r:embed="rId3">
            <a:alphaModFix/>
          </a:blip>
          <a:srcRect/>
          <a:stretch/>
        </p:blipFill>
        <p:spPr>
          <a:xfrm>
            <a:off x="437900" y="839500"/>
            <a:ext cx="1024800" cy="1024800"/>
          </a:xfrm>
          <a:prstGeom prst="rect">
            <a:avLst/>
          </a:prstGeom>
          <a:noFill/>
          <a:ln>
            <a:noFill/>
          </a:ln>
        </p:spPr>
      </p:pic>
      <p:pic>
        <p:nvPicPr>
          <p:cNvPr id="798" name="Shape 798"/>
          <p:cNvPicPr preferRelativeResize="0"/>
          <p:nvPr/>
        </p:nvPicPr>
        <p:blipFill rotWithShape="1">
          <a:blip r:embed="rId4">
            <a:alphaModFix/>
          </a:blip>
          <a:srcRect/>
          <a:stretch/>
        </p:blipFill>
        <p:spPr>
          <a:xfrm>
            <a:off x="13897687" y="1017700"/>
            <a:ext cx="1968599" cy="668400"/>
          </a:xfrm>
          <a:prstGeom prst="rect">
            <a:avLst/>
          </a:prstGeom>
          <a:noFill/>
          <a:ln>
            <a:noFill/>
          </a:ln>
        </p:spPr>
      </p:pic>
      <p:sp>
        <p:nvSpPr>
          <p:cNvPr id="799" name="Shape 799"/>
          <p:cNvSpPr txBox="1"/>
          <p:nvPr/>
        </p:nvSpPr>
        <p:spPr>
          <a:xfrm>
            <a:off x="8704400" y="2217051"/>
            <a:ext cx="6797699" cy="5631550"/>
          </a:xfrm>
          <a:prstGeom prst="rect">
            <a:avLst/>
          </a:prstGeom>
          <a:noFill/>
          <a:ln>
            <a:noFill/>
          </a:ln>
        </p:spPr>
        <p:txBody>
          <a:bodyPr lIns="91425" tIns="91425" rIns="91425" bIns="91425" anchor="t" anchorCtr="0">
            <a:noAutofit/>
          </a:bodyPr>
          <a:lstStyle/>
          <a:p>
            <a:pPr lvl="0" algn="l" rtl="0">
              <a:spcBef>
                <a:spcPts val="0"/>
              </a:spcBef>
              <a:buNone/>
            </a:pPr>
            <a:r>
              <a:rPr lang="pl" sz="1800" b="0" i="0" u="none" baseline="0">
                <a:solidFill>
                  <a:srgbClr val="FFFFFF"/>
                </a:solidFill>
              </a:rPr>
              <a:t>...</a:t>
            </a:r>
          </a:p>
        </p:txBody>
      </p:sp>
      <p:sp>
        <p:nvSpPr>
          <p:cNvPr id="7" name="Shape 502">
            <a:extLst>
              <a:ext uri="{FF2B5EF4-FFF2-40B4-BE49-F238E27FC236}">
                <a16:creationId xmlns:a16="http://schemas.microsoft.com/office/drawing/2014/main" id="{CEF5E0F8-6601-4183-B7F6-313E4C9DD536}"/>
              </a:ext>
            </a:extLst>
          </p:cNvPr>
          <p:cNvSpPr txBox="1"/>
          <p:nvPr/>
        </p:nvSpPr>
        <p:spPr>
          <a:xfrm>
            <a:off x="1206100" y="2296123"/>
            <a:ext cx="6797699" cy="5533425"/>
          </a:xfrm>
          <a:prstGeom prst="rect">
            <a:avLst/>
          </a:prstGeom>
          <a:noFill/>
          <a:ln>
            <a:noFill/>
          </a:ln>
        </p:spPr>
        <p:txBody>
          <a:bodyPr lIns="91425" tIns="91425" rIns="91425" bIns="91425" anchor="t" anchorCtr="0">
            <a:noAutofit/>
          </a:bodyPr>
          <a:lstStyle/>
          <a:p>
            <a:pPr lvl="0" algn="l" rtl="0">
              <a:spcBef>
                <a:spcPts val="0"/>
              </a:spcBef>
              <a:buNone/>
            </a:pPr>
            <a:r>
              <a:rPr lang="pl" sz="1800" b="0" i="0" u="none" baseline="0" dirty="0">
                <a:solidFill>
                  <a:srgbClr val="FFFFFF"/>
                </a:solidFill>
              </a:rPr>
              <a:t>Copyright slajdów 2010 - Charles R. Severance </a:t>
            </a:r>
            <a:br>
              <a:rPr lang="pl" sz="1800" b="0" i="0" u="none" baseline="0" dirty="0">
                <a:solidFill>
                  <a:srgbClr val="FFFFFF"/>
                </a:solidFill>
              </a:rPr>
            </a:br>
            <a:r>
              <a:rPr lang="pl" sz="1800" b="0" i="0" u="none" baseline="0" dirty="0">
                <a:solidFill>
                  <a:srgbClr val="FFFFFF"/>
                </a:solidFill>
              </a:rPr>
              <a:t>(</a:t>
            </a:r>
            <a:r>
              <a:rPr lang="pl" sz="1800" b="0" i="0" u="sng" baseline="0" dirty="0">
                <a:solidFill>
                  <a:srgbClr val="FFFF00"/>
                </a:solidFill>
                <a:hlinkClick r:id="rId5"/>
              </a:rPr>
              <a:t>www.dr-chuck.com</a:t>
            </a:r>
            <a:r>
              <a:rPr lang="pl" sz="1800" b="0" i="0" u="none" baseline="0" dirty="0">
                <a:solidFill>
                  <a:srgbClr val="FFFFFF"/>
                </a:solidFill>
              </a:rPr>
              <a:t>)</a:t>
            </a:r>
            <a:r>
              <a:rPr lang="pl" sz="1800" b="0" i="0" u="none" baseline="0" dirty="0">
                <a:solidFill>
                  <a:schemeClr val="bg1"/>
                </a:solidFill>
              </a:rPr>
              <a:t> University of Michigan School of Information i</a:t>
            </a:r>
            <a:r>
              <a:rPr lang="pl" sz="1800" b="0" i="0" u="none" baseline="0" dirty="0">
                <a:solidFill>
                  <a:srgbClr val="FFFF00"/>
                </a:solidFill>
              </a:rPr>
              <a:t> </a:t>
            </a:r>
            <a:r>
              <a:rPr lang="pl" sz="1800" b="0" i="0" u="sng" baseline="0" dirty="0">
                <a:solidFill>
                  <a:srgbClr val="FFFF00"/>
                </a:solidFill>
                <a:hlinkClick r:id="rId6"/>
              </a:rPr>
              <a:t>open.umich.edu</a:t>
            </a:r>
            <a:r>
              <a:rPr lang="pl" sz="1800" b="0" i="0" baseline="0" dirty="0">
                <a:solidFill>
                  <a:srgbClr val="FFFF00"/>
                </a:solidFill>
              </a:rPr>
              <a:t> </a:t>
            </a:r>
            <a:r>
              <a:rPr lang="pl" sz="1800" b="0" i="0" u="none" baseline="0" dirty="0">
                <a:solidFill>
                  <a:srgbClr val="FFFFFF"/>
                </a:solidFill>
              </a:rPr>
              <a:t>dostępne na licencji Creative Commons Attribution 4.0.  Aby zachować zgodność z wymaganiami licencji należy pozostawić ten slajd na końcu każdej kopii tego dokumentu.  Po dokonaniu zmian, przy ponownej publikacji tych materiałów można dodać swoje nazwisko i nazwę organizacji do listy współpracowników</a:t>
            </a:r>
          </a:p>
          <a:p>
            <a:pPr lvl="0" algn="l" rtl="0">
              <a:spcBef>
                <a:spcPts val="0"/>
              </a:spcBef>
              <a:buNone/>
            </a:pPr>
            <a:endParaRPr sz="1800" dirty="0">
              <a:solidFill>
                <a:srgbClr val="FFFFFF"/>
              </a:solidFill>
            </a:endParaRPr>
          </a:p>
          <a:p>
            <a:pPr lvl="0" algn="l" rtl="0">
              <a:spcBef>
                <a:spcPts val="0"/>
              </a:spcBef>
              <a:buNone/>
            </a:pPr>
            <a:r>
              <a:rPr lang="pl" sz="1800" b="0" i="0" u="none" baseline="0" dirty="0">
                <a:solidFill>
                  <a:srgbClr val="FFFFFF"/>
                </a:solidFill>
              </a:rPr>
              <a:t>Autorstwo pierwszej wersji: Charles Severance, </a:t>
            </a:r>
            <a:br>
              <a:rPr lang="en-US" sz="1800" b="0" i="0" u="none" baseline="0" dirty="0">
                <a:solidFill>
                  <a:srgbClr val="FFFFFF"/>
                </a:solidFill>
              </a:rPr>
            </a:br>
            <a:r>
              <a:rPr lang="pl" sz="1800" b="0" i="0" u="none" baseline="0" dirty="0">
                <a:solidFill>
                  <a:srgbClr val="FFFFFF"/>
                </a:solidFill>
              </a:rPr>
              <a:t>University of Michigan School of Information</a:t>
            </a:r>
            <a:endParaRPr lang="en-US" sz="1800" b="0" i="0" u="none" baseline="0" dirty="0">
              <a:solidFill>
                <a:srgbClr val="FFFFFF"/>
              </a:solidFill>
            </a:endParaRPr>
          </a:p>
          <a:p>
            <a:pPr lvl="0" algn="l" rtl="0">
              <a:spcBef>
                <a:spcPts val="0"/>
              </a:spcBef>
              <a:buNone/>
            </a:pPr>
            <a:endParaRPr lang="en-US" sz="1800" dirty="0">
              <a:solidFill>
                <a:srgbClr val="FFFFFF"/>
              </a:solidFill>
            </a:endParaRPr>
          </a:p>
          <a:p>
            <a:pPr lvl="0" algn="l" rtl="0">
              <a:spcBef>
                <a:spcPts val="0"/>
              </a:spcBef>
              <a:buNone/>
            </a:pPr>
            <a:r>
              <a:rPr lang="pl-PL" sz="1800" dirty="0">
                <a:solidFill>
                  <a:srgbClr val="FFFFFF"/>
                </a:solidFill>
              </a:rPr>
              <a:t>Polska wersja powstała z inicjatywy Wydziału Matematyki </a:t>
            </a:r>
            <a:br>
              <a:rPr lang="en-US" sz="1800" dirty="0">
                <a:solidFill>
                  <a:srgbClr val="FFFFFF"/>
                </a:solidFill>
              </a:rPr>
            </a:br>
            <a:r>
              <a:rPr lang="pl-PL" sz="1800" dirty="0">
                <a:solidFill>
                  <a:srgbClr val="FFFFFF"/>
                </a:solidFill>
              </a:rPr>
              <a:t>i Informatyki Uniwersytetu im. </a:t>
            </a:r>
            <a:r>
              <a:rPr lang="pl-PL" sz="1800">
                <a:solidFill>
                  <a:srgbClr val="FFFFFF"/>
                </a:solidFill>
              </a:rPr>
              <a:t>Adama Mickiewicza w Poznaniu</a:t>
            </a:r>
            <a:endParaRPr lang="pl" sz="1800" b="0" i="0" u="none" baseline="0" dirty="0">
              <a:solidFill>
                <a:srgbClr val="FFFFFF"/>
              </a:solidFill>
            </a:endParaRPr>
          </a:p>
          <a:p>
            <a:pPr lvl="0" algn="l" rtl="0">
              <a:spcBef>
                <a:spcPts val="0"/>
              </a:spcBef>
              <a:buNone/>
            </a:pPr>
            <a:endParaRPr sz="1800" dirty="0">
              <a:solidFill>
                <a:srgbClr val="FFFFFF"/>
              </a:solidFill>
            </a:endParaRPr>
          </a:p>
          <a:p>
            <a:pPr lvl="0" algn="l" rtl="0">
              <a:spcBef>
                <a:spcPts val="0"/>
              </a:spcBef>
              <a:buNone/>
            </a:pPr>
            <a:r>
              <a:rPr lang="pl" sz="1800" b="0" i="0" u="none" baseline="0" dirty="0">
                <a:solidFill>
                  <a:srgbClr val="FFFFFF"/>
                </a:solidFill>
              </a:rPr>
              <a:t>Tłumaczenie: Agata i Krzysztof Wierzbiccy, EnglishT.eu </a:t>
            </a:r>
          </a:p>
          <a:p>
            <a:pPr lvl="0" algn="l" rtl="0">
              <a:spcBef>
                <a:spcPts val="0"/>
              </a:spcBef>
              <a:buNone/>
            </a:pPr>
            <a:endParaRPr lang="pl" sz="1800" dirty="0">
              <a:solidFill>
                <a:srgbClr val="FFFFFF"/>
              </a:solidFill>
            </a:endParaRPr>
          </a:p>
          <a:p>
            <a:pPr lvl="0" algn="l" rtl="0">
              <a:spcBef>
                <a:spcPts val="0"/>
              </a:spcBef>
              <a:buNone/>
            </a:pPr>
            <a:r>
              <a:rPr lang="pl" sz="1800" b="0" i="0" u="none" baseline="0" dirty="0">
                <a:solidFill>
                  <a:srgbClr val="FFFFFF"/>
                </a:solidFill>
              </a:rPr>
              <a:t>... wstaw tu nowych współpracowników i tłumaczy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2006510" y="789709"/>
            <a:ext cx="13081089"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pl" sz="7600" b="0" i="0" u="none" strike="noStrike" cap="none" baseline="0">
                <a:solidFill>
                  <a:srgbClr val="FFD966"/>
                </a:solidFill>
                <a:latin typeface="Arial" charset="0"/>
                <a:ea typeface="Arial" charset="0"/>
                <a:cs typeface="Arial" charset="0"/>
                <a:sym typeface="Cabin"/>
              </a:rPr>
              <a:t>O dwóch takich... kolekcjach</a:t>
            </a:r>
          </a:p>
        </p:txBody>
      </p:sp>
      <p:sp>
        <p:nvSpPr>
          <p:cNvPr id="227" name="Shape 227"/>
          <p:cNvSpPr txBox="1">
            <a:spLocks noGrp="1"/>
          </p:cNvSpPr>
          <p:nvPr>
            <p:ph type="body" idx="1"/>
          </p:nvPr>
        </p:nvSpPr>
        <p:spPr>
          <a:xfrm>
            <a:off x="608202" y="2782403"/>
            <a:ext cx="12293411"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00FF00"/>
              </a:buClr>
              <a:buSzPct val="100000"/>
              <a:buFont typeface="Cabin"/>
              <a:buChar char="•"/>
            </a:pPr>
            <a:r>
              <a:rPr lang="pl" sz="3600" b="0" i="0" u="none" strike="noStrike" cap="none" baseline="0" dirty="0">
                <a:solidFill>
                  <a:srgbClr val="00FF00"/>
                </a:solidFill>
                <a:latin typeface="Arial" charset="0"/>
                <a:ea typeface="Arial" charset="0"/>
                <a:cs typeface="Arial" charset="0"/>
                <a:sym typeface="Cabin"/>
              </a:rPr>
              <a:t>Lista</a:t>
            </a:r>
          </a:p>
          <a:p>
            <a:pPr marL="670306" marR="0" lvl="1" indent="0" algn="l" rtl="0">
              <a:lnSpc>
                <a:spcPct val="100000"/>
              </a:lnSpc>
              <a:spcBef>
                <a:spcPts val="3500"/>
              </a:spcBef>
              <a:spcAft>
                <a:spcPts val="0"/>
              </a:spcAft>
              <a:buClr>
                <a:schemeClr val="lt1"/>
              </a:buClr>
              <a:buSzPct val="100000"/>
              <a:buNone/>
            </a:pPr>
            <a:r>
              <a:rPr lang="pl" sz="3600" b="0" i="0" u="none" strike="noStrike" cap="none" baseline="0" dirty="0">
                <a:solidFill>
                  <a:schemeClr val="lt1"/>
                </a:solidFill>
                <a:latin typeface="Arial" charset="0"/>
                <a:ea typeface="Arial" charset="0"/>
                <a:cs typeface="Arial" charset="0"/>
                <a:sym typeface="Cabin"/>
              </a:rPr>
              <a:t> - liniowa kolekcja uporządkowanych wartości </a:t>
            </a:r>
          </a:p>
          <a:p>
            <a:pPr marL="568706" marR="0" lvl="0" indent="-390906" algn="l" rtl="0">
              <a:spcBef>
                <a:spcPts val="3500"/>
              </a:spcBef>
              <a:spcAft>
                <a:spcPts val="0"/>
              </a:spcAft>
              <a:buClr>
                <a:schemeClr val="lt1"/>
              </a:buClr>
              <a:buSzPct val="171000"/>
              <a:buFont typeface="Cabin"/>
              <a:buNone/>
            </a:pPr>
            <a:endParaRPr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rgbClr val="FF00FF"/>
              </a:buClr>
              <a:buSzPct val="100000"/>
              <a:buFont typeface="Cabin"/>
              <a:buChar char="•"/>
            </a:pPr>
            <a:r>
              <a:rPr lang="pl" sz="3600" b="0" i="0" u="none" strike="noStrike" cap="none" baseline="0" dirty="0">
                <a:solidFill>
                  <a:srgbClr val="FF00FF"/>
                </a:solidFill>
                <a:latin typeface="Arial" charset="0"/>
                <a:ea typeface="Arial" charset="0"/>
                <a:cs typeface="Arial" charset="0"/>
                <a:sym typeface="Cabin"/>
              </a:rPr>
              <a:t>Słownik</a:t>
            </a:r>
            <a:endParaRPr lang="pl" sz="3600" u="none" strike="noStrike" cap="none" dirty="0">
              <a:solidFill>
                <a:srgbClr val="FF00FF"/>
              </a:solidFill>
              <a:latin typeface="Arial" charset="0"/>
              <a:ea typeface="Arial" charset="0"/>
              <a:cs typeface="Arial" charset="0"/>
              <a:sym typeface="Cabin"/>
            </a:endParaRPr>
          </a:p>
          <a:p>
            <a:pPr marL="670306" marR="0" lvl="1" indent="0" algn="l" rtl="0">
              <a:lnSpc>
                <a:spcPct val="100000"/>
              </a:lnSpc>
              <a:spcBef>
                <a:spcPts val="3500"/>
              </a:spcBef>
              <a:spcAft>
                <a:spcPts val="0"/>
              </a:spcAft>
              <a:buClr>
                <a:schemeClr val="lt1"/>
              </a:buClr>
              <a:buSzPct val="100000"/>
              <a:buNone/>
            </a:pPr>
            <a:r>
              <a:rPr lang="pl" sz="3600" b="0" i="0" u="none" strike="noStrike" cap="none" baseline="0" dirty="0">
                <a:solidFill>
                  <a:schemeClr val="lt1"/>
                </a:solidFill>
                <a:latin typeface="Arial" charset="0"/>
                <a:ea typeface="Arial" charset="0"/>
                <a:cs typeface="Arial" charset="0"/>
                <a:sym typeface="Cabin"/>
              </a:rPr>
              <a:t> - </a:t>
            </a:r>
            <a:r>
              <a:rPr lang="pl" sz="3600" b="0" i="0" u="none" strike="noStrike" cap="none" baseline="0" dirty="0">
                <a:solidFill>
                  <a:schemeClr val="lt1"/>
                </a:solidFill>
                <a:latin typeface="Arial"/>
                <a:ea typeface="Arial"/>
                <a:cs typeface="Arial"/>
                <a:sym typeface="Arial"/>
              </a:rPr>
              <a:t>“</a:t>
            </a:r>
            <a:r>
              <a:rPr lang="pl" sz="3600" b="0" i="0" u="none" strike="noStrike" cap="none" baseline="0" dirty="0">
                <a:solidFill>
                  <a:schemeClr val="lt1"/>
                </a:solidFill>
                <a:latin typeface="Arial" charset="0"/>
                <a:ea typeface="Arial" charset="0"/>
                <a:cs typeface="Arial" charset="0"/>
                <a:sym typeface="Cabin"/>
              </a:rPr>
              <a:t>walizka</a:t>
            </a:r>
            <a:r>
              <a:rPr lang="pl" sz="3600" b="0" i="0" u="none" strike="noStrike" cap="none" baseline="0" dirty="0">
                <a:solidFill>
                  <a:schemeClr val="lt1"/>
                </a:solidFill>
                <a:latin typeface="Arial"/>
                <a:ea typeface="Arial"/>
                <a:cs typeface="Arial"/>
                <a:sym typeface="Arial"/>
              </a:rPr>
              <a:t>”</a:t>
            </a:r>
            <a:r>
              <a:rPr lang="pl" sz="3600" b="0" i="0" u="none" strike="noStrike" cap="none" baseline="0" dirty="0">
                <a:solidFill>
                  <a:schemeClr val="lt1"/>
                </a:solidFill>
                <a:latin typeface="Arial" charset="0"/>
                <a:ea typeface="Arial" charset="0"/>
                <a:cs typeface="Arial" charset="0"/>
                <a:sym typeface="Cabin"/>
              </a:rPr>
              <a:t> z wartościami, z których każda ma własną etykietę</a:t>
            </a:r>
          </a:p>
        </p:txBody>
      </p:sp>
      <p:pic>
        <p:nvPicPr>
          <p:cNvPr id="228" name="Shape 228"/>
          <p:cNvPicPr preferRelativeResize="0"/>
          <p:nvPr/>
        </p:nvPicPr>
        <p:blipFill rotWithShape="1">
          <a:blip r:embed="rId3">
            <a:alphaModFix/>
          </a:blip>
          <a:srcRect/>
          <a:stretch/>
        </p:blipFill>
        <p:spPr>
          <a:xfrm>
            <a:off x="13081000" y="2400300"/>
            <a:ext cx="2400300" cy="2451100"/>
          </a:xfrm>
          <a:prstGeom prst="rect">
            <a:avLst/>
          </a:prstGeom>
          <a:noFill/>
          <a:ln>
            <a:noFill/>
          </a:ln>
        </p:spPr>
      </p:pic>
      <p:pic>
        <p:nvPicPr>
          <p:cNvPr id="229" name="Shape 229"/>
          <p:cNvPicPr preferRelativeResize="0"/>
          <p:nvPr/>
        </p:nvPicPr>
        <p:blipFill rotWithShape="1">
          <a:blip r:embed="rId4">
            <a:alphaModFix/>
          </a:blip>
          <a:srcRect/>
          <a:stretch/>
        </p:blipFill>
        <p:spPr>
          <a:xfrm>
            <a:off x="11603036" y="2438400"/>
            <a:ext cx="815975" cy="2374899"/>
          </a:xfrm>
          <a:prstGeom prst="rect">
            <a:avLst/>
          </a:prstGeom>
          <a:noFill/>
          <a:ln>
            <a:noFill/>
          </a:ln>
        </p:spPr>
      </p:pic>
      <p:pic>
        <p:nvPicPr>
          <p:cNvPr id="230" name="Shape 230"/>
          <p:cNvPicPr preferRelativeResize="0"/>
          <p:nvPr/>
        </p:nvPicPr>
        <p:blipFill rotWithShape="1">
          <a:blip r:embed="rId5">
            <a:alphaModFix/>
          </a:blip>
          <a:srcRect/>
          <a:stretch/>
        </p:blipFill>
        <p:spPr>
          <a:xfrm>
            <a:off x="12901613" y="5321301"/>
            <a:ext cx="2668586" cy="2816924"/>
          </a:xfrm>
          <a:prstGeom prst="rect">
            <a:avLst/>
          </a:prstGeom>
          <a:noFill/>
          <a:ln>
            <a:noFill/>
          </a:ln>
        </p:spPr>
      </p:pic>
      <p:pic>
        <p:nvPicPr>
          <p:cNvPr id="231" name="Shape 231"/>
          <p:cNvPicPr preferRelativeResize="0"/>
          <p:nvPr/>
        </p:nvPicPr>
        <p:blipFill rotWithShape="1">
          <a:blip r:embed="rId6">
            <a:alphaModFix/>
          </a:blip>
          <a:srcRect/>
          <a:stretch/>
        </p:blipFill>
        <p:spPr>
          <a:xfrm>
            <a:off x="10529886" y="5562600"/>
            <a:ext cx="1889125" cy="1384299"/>
          </a:xfrm>
          <a:prstGeom prst="rect">
            <a:avLst/>
          </a:prstGeom>
          <a:noFill/>
          <a:ln>
            <a:noFill/>
          </a:ln>
        </p:spPr>
      </p:pic>
      <p:pic>
        <p:nvPicPr>
          <p:cNvPr id="232" name="Shape 232"/>
          <p:cNvPicPr preferRelativeResize="0"/>
          <p:nvPr/>
        </p:nvPicPr>
        <p:blipFill rotWithShape="1">
          <a:blip r:embed="rId7">
            <a:alphaModFix/>
          </a:blip>
          <a:srcRect/>
          <a:stretch/>
        </p:blipFill>
        <p:spPr>
          <a:xfrm>
            <a:off x="481012" y="673100"/>
            <a:ext cx="1525499" cy="1524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1155700" y="789709"/>
            <a:ext cx="5916613"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pl" sz="7600" b="0" i="0" u="none" strike="noStrike" cap="none" baseline="0">
                <a:solidFill>
                  <a:srgbClr val="FFD966"/>
                </a:solidFill>
                <a:latin typeface="Arial" charset="0"/>
                <a:ea typeface="Arial" charset="0"/>
                <a:cs typeface="Arial" charset="0"/>
                <a:sym typeface="Cabin"/>
              </a:rPr>
              <a:t>Słowniki</a:t>
            </a:r>
          </a:p>
        </p:txBody>
      </p:sp>
      <p:pic>
        <p:nvPicPr>
          <p:cNvPr id="239" name="Shape 239"/>
          <p:cNvPicPr preferRelativeResize="0"/>
          <p:nvPr/>
        </p:nvPicPr>
        <p:blipFill rotWithShape="1">
          <a:blip r:embed="rId3">
            <a:alphaModFix/>
          </a:blip>
          <a:srcRect/>
          <a:stretch/>
        </p:blipFill>
        <p:spPr>
          <a:xfrm>
            <a:off x="1848212" y="2803241"/>
            <a:ext cx="4533899" cy="3320999"/>
          </a:xfrm>
          <a:prstGeom prst="rect">
            <a:avLst/>
          </a:prstGeom>
          <a:noFill/>
          <a:ln>
            <a:noFill/>
          </a:ln>
        </p:spPr>
      </p:pic>
      <p:pic>
        <p:nvPicPr>
          <p:cNvPr id="238" name="Shape 238"/>
          <p:cNvPicPr preferRelativeResize="0"/>
          <p:nvPr/>
        </p:nvPicPr>
        <p:blipFill rotWithShape="1">
          <a:blip r:embed="rId4">
            <a:alphaModFix/>
          </a:blip>
          <a:srcRect/>
          <a:stretch/>
        </p:blipFill>
        <p:spPr>
          <a:xfrm>
            <a:off x="8990015" y="900108"/>
            <a:ext cx="6069011" cy="6376987"/>
          </a:xfrm>
          <a:prstGeom prst="rect">
            <a:avLst/>
          </a:prstGeom>
          <a:noFill/>
          <a:ln>
            <a:noFill/>
          </a:ln>
        </p:spPr>
      </p:pic>
      <p:sp>
        <p:nvSpPr>
          <p:cNvPr id="240" name="Shape 240"/>
          <p:cNvSpPr txBox="1"/>
          <p:nvPr/>
        </p:nvSpPr>
        <p:spPr>
          <a:xfrm>
            <a:off x="11946835" y="5868681"/>
            <a:ext cx="1688408"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pl" sz="2800" b="0" i="0" u="none" strike="noStrike" cap="none" baseline="0" dirty="0">
                <a:solidFill>
                  <a:schemeClr val="lt1"/>
                </a:solidFill>
                <a:latin typeface="Arial" charset="0"/>
                <a:ea typeface="Arial" charset="0"/>
                <a:cs typeface="Arial" charset="0"/>
                <a:sym typeface="Cabin"/>
              </a:rPr>
              <a:t>pieniądze</a:t>
            </a:r>
          </a:p>
        </p:txBody>
      </p:sp>
      <p:sp>
        <p:nvSpPr>
          <p:cNvPr id="241" name="Shape 241"/>
          <p:cNvSpPr txBox="1"/>
          <p:nvPr/>
        </p:nvSpPr>
        <p:spPr>
          <a:xfrm>
            <a:off x="13000383" y="3406564"/>
            <a:ext cx="1859799"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pl" sz="2800" b="0" i="0" u="none" strike="noStrike" cap="none" baseline="0" dirty="0">
                <a:solidFill>
                  <a:schemeClr val="lt1"/>
                </a:solidFill>
                <a:latin typeface="Arial" charset="0"/>
                <a:ea typeface="Arial" charset="0"/>
                <a:cs typeface="Arial" charset="0"/>
                <a:sym typeface="Cabin"/>
              </a:rPr>
              <a:t>chusteczki</a:t>
            </a:r>
          </a:p>
        </p:txBody>
      </p:sp>
      <p:sp>
        <p:nvSpPr>
          <p:cNvPr id="242" name="Shape 242"/>
          <p:cNvSpPr txBox="1"/>
          <p:nvPr/>
        </p:nvSpPr>
        <p:spPr>
          <a:xfrm>
            <a:off x="9036008" y="3834304"/>
            <a:ext cx="1691379"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pl" sz="2800" b="0" i="0" u="none" strike="noStrike" cap="none" baseline="0">
                <a:solidFill>
                  <a:schemeClr val="lt1"/>
                </a:solidFill>
                <a:latin typeface="Arial" charset="0"/>
                <a:ea typeface="Arial" charset="0"/>
                <a:cs typeface="Arial" charset="0"/>
                <a:sym typeface="Cabin"/>
              </a:rPr>
              <a:t>kalkulator</a:t>
            </a:r>
          </a:p>
        </p:txBody>
      </p:sp>
      <p:sp>
        <p:nvSpPr>
          <p:cNvPr id="243" name="Shape 243"/>
          <p:cNvSpPr txBox="1"/>
          <p:nvPr/>
        </p:nvSpPr>
        <p:spPr>
          <a:xfrm>
            <a:off x="8224838" y="5180123"/>
            <a:ext cx="1691379"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pl" sz="2800" b="0" i="0" u="none" strike="noStrike" cap="none" baseline="0">
                <a:solidFill>
                  <a:schemeClr val="lt1"/>
                </a:solidFill>
                <a:latin typeface="Arial" charset="0"/>
                <a:ea typeface="Arial" charset="0"/>
                <a:cs typeface="Arial" charset="0"/>
                <a:sym typeface="Cabin"/>
              </a:rPr>
              <a:t>perfumy</a:t>
            </a:r>
          </a:p>
        </p:txBody>
      </p:sp>
      <p:sp>
        <p:nvSpPr>
          <p:cNvPr id="244" name="Shape 244"/>
          <p:cNvSpPr txBox="1"/>
          <p:nvPr/>
        </p:nvSpPr>
        <p:spPr>
          <a:xfrm>
            <a:off x="9033241" y="6525941"/>
            <a:ext cx="1694146"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pl" sz="2800" b="0" i="0" u="none" strike="noStrike" cap="none" baseline="0" dirty="0">
                <a:solidFill>
                  <a:schemeClr val="lt1"/>
                </a:solidFill>
                <a:latin typeface="Arial" charset="0"/>
                <a:ea typeface="Arial" charset="0"/>
                <a:cs typeface="Arial" charset="0"/>
                <a:sym typeface="Cabin"/>
              </a:rPr>
              <a:t>słodycze</a:t>
            </a:r>
          </a:p>
        </p:txBody>
      </p:sp>
      <p:sp>
        <p:nvSpPr>
          <p:cNvPr id="245" name="Shape 245"/>
          <p:cNvSpPr txBox="1"/>
          <p:nvPr/>
        </p:nvSpPr>
        <p:spPr>
          <a:xfrm>
            <a:off x="2754395" y="7508572"/>
            <a:ext cx="11531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pl-PL" sz="3000" b="0" i="0" u="sng" strike="noStrike" cap="none" baseline="0" dirty="0">
                <a:solidFill>
                  <a:srgbClr val="FFFF00"/>
                </a:solidFill>
                <a:latin typeface="Arial" charset="0"/>
                <a:ea typeface="Arial" charset="0"/>
                <a:cs typeface="Arial" charset="0"/>
                <a:sym typeface="Cabin"/>
                <a:hlinkClick r:id="rId5"/>
              </a:rPr>
              <a:t>https://pl.wikipedia.org/wiki/Tablica_asocjacyjna</a:t>
            </a:r>
            <a:endParaRPr lang="pl" sz="3000" b="0" i="0" u="sng" strike="noStrike" cap="none" baseline="0" dirty="0">
              <a:solidFill>
                <a:srgbClr val="FFFF00"/>
              </a:solidFill>
              <a:latin typeface="Arial" charset="0"/>
              <a:ea typeface="Arial" charset="0"/>
              <a:cs typeface="Arial" charset="0"/>
              <a:sym typeface="Cabin"/>
              <a:hlinkClick r:id="rId6"/>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1155700" y="789709"/>
            <a:ext cx="1258252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7600" b="0" i="0" u="none" strike="noStrike" cap="none" baseline="0">
                <a:solidFill>
                  <a:srgbClr val="FFD966"/>
                </a:solidFill>
                <a:latin typeface="Arial" charset="0"/>
                <a:ea typeface="Arial" charset="0"/>
                <a:cs typeface="Arial" charset="0"/>
                <a:sym typeface="Cabin"/>
              </a:rPr>
              <a:t>Słowniki</a:t>
            </a:r>
          </a:p>
        </p:txBody>
      </p:sp>
      <p:sp>
        <p:nvSpPr>
          <p:cNvPr id="251" name="Shape 251"/>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32994" algn="l" rtl="0">
              <a:lnSpc>
                <a:spcPct val="100000"/>
              </a:lnSpc>
              <a:spcBef>
                <a:spcPts val="0"/>
              </a:spcBef>
              <a:spcAft>
                <a:spcPts val="0"/>
              </a:spcAft>
              <a:buClr>
                <a:schemeClr val="lt1"/>
              </a:buClr>
              <a:buSzPct val="100000"/>
              <a:buFont typeface="Cabin"/>
              <a:buChar char="•"/>
            </a:pPr>
            <a:r>
              <a:rPr lang="pl" sz="3000" b="0" i="0" u="none" strike="noStrike" cap="none" baseline="0" dirty="0">
                <a:solidFill>
                  <a:schemeClr val="lt1"/>
                </a:solidFill>
                <a:latin typeface="Arial" charset="0"/>
                <a:ea typeface="Arial" charset="0"/>
                <a:cs typeface="Arial" charset="0"/>
                <a:sym typeface="Cabin"/>
              </a:rPr>
              <a:t>Słowniki to najpotężniejsza forma kolekcji danych w Pythonie</a:t>
            </a:r>
          </a:p>
          <a:p>
            <a:pPr marL="749300" marR="0" lvl="0" indent="-332994" algn="l" rtl="0">
              <a:lnSpc>
                <a:spcPct val="100000"/>
              </a:lnSpc>
              <a:spcBef>
                <a:spcPts val="3500"/>
              </a:spcBef>
              <a:spcAft>
                <a:spcPts val="0"/>
              </a:spcAft>
              <a:buClr>
                <a:schemeClr val="lt1"/>
              </a:buClr>
              <a:buSzPct val="100000"/>
              <a:buFont typeface="Cabin"/>
              <a:buChar char="•"/>
            </a:pPr>
            <a:r>
              <a:rPr lang="pl" sz="3000" b="0" i="0" u="none" strike="noStrike" cap="none" baseline="0" dirty="0">
                <a:solidFill>
                  <a:schemeClr val="lt1"/>
                </a:solidFill>
                <a:latin typeface="Arial" charset="0"/>
                <a:ea typeface="Arial" charset="0"/>
                <a:cs typeface="Arial" charset="0"/>
                <a:sym typeface="Cabin"/>
              </a:rPr>
              <a:t>Słowniki pozwalają nam wykonywać w Pythonie szybkie operacje, jak w bazach danych</a:t>
            </a:r>
          </a:p>
          <a:p>
            <a:pPr marL="749300" marR="0" lvl="0" indent="-332994" algn="l" rtl="0">
              <a:lnSpc>
                <a:spcPct val="100000"/>
              </a:lnSpc>
              <a:spcBef>
                <a:spcPts val="3500"/>
              </a:spcBef>
              <a:spcAft>
                <a:spcPts val="0"/>
              </a:spcAft>
              <a:buClr>
                <a:schemeClr val="lt1"/>
              </a:buClr>
              <a:buSzPct val="100000"/>
              <a:buFont typeface="Cabin"/>
              <a:buChar char="•"/>
            </a:pPr>
            <a:r>
              <a:rPr lang="pl" sz="3000" b="0" i="0" u="none" strike="noStrike" cap="none" baseline="0" dirty="0">
                <a:solidFill>
                  <a:schemeClr val="lt1"/>
                </a:solidFill>
                <a:latin typeface="Arial" charset="0"/>
                <a:ea typeface="Arial" charset="0"/>
                <a:cs typeface="Arial" charset="0"/>
                <a:sym typeface="Cabin"/>
              </a:rPr>
              <a:t>Słowniki w innych językach programowania mają różne nazwy:</a:t>
            </a:r>
          </a:p>
          <a:p>
            <a:pPr marL="708406" marR="0" lvl="1" indent="0" algn="l" rtl="0">
              <a:lnSpc>
                <a:spcPct val="100000"/>
              </a:lnSpc>
              <a:spcBef>
                <a:spcPts val="3500"/>
              </a:spcBef>
              <a:spcAft>
                <a:spcPts val="0"/>
              </a:spcAft>
              <a:buClr>
                <a:schemeClr val="lt1"/>
              </a:buClr>
              <a:buSzPct val="100000"/>
              <a:buNone/>
            </a:pPr>
            <a:r>
              <a:rPr lang="pl" sz="3000" b="0" i="0" u="none" strike="noStrike" cap="none" baseline="0" dirty="0">
                <a:solidFill>
                  <a:schemeClr val="lt1"/>
                </a:solidFill>
                <a:latin typeface="Arial" charset="0"/>
                <a:ea typeface="Arial" charset="0"/>
                <a:cs typeface="Arial" charset="0"/>
                <a:sym typeface="Cabin"/>
              </a:rPr>
              <a:t>-  Tablice asocjacyjne - Perl / P</a:t>
            </a:r>
            <a:r>
              <a:rPr lang="pl" sz="3000" b="0" i="0" u="none" baseline="0" dirty="0">
                <a:solidFill>
                  <a:schemeClr val="lt1"/>
                </a:solidFill>
                <a:latin typeface="Arial" charset="0"/>
                <a:ea typeface="Arial" charset="0"/>
                <a:cs typeface="Arial" charset="0"/>
                <a:sym typeface="Cabin"/>
              </a:rPr>
              <a:t>HP</a:t>
            </a:r>
          </a:p>
          <a:p>
            <a:pPr marL="708406" marR="0" lvl="1" indent="0" algn="l" rtl="0">
              <a:lnSpc>
                <a:spcPct val="100000"/>
              </a:lnSpc>
              <a:spcBef>
                <a:spcPts val="3500"/>
              </a:spcBef>
              <a:spcAft>
                <a:spcPts val="0"/>
              </a:spcAft>
              <a:buClr>
                <a:schemeClr val="lt1"/>
              </a:buClr>
              <a:buSzPct val="100000"/>
              <a:buNone/>
            </a:pPr>
            <a:r>
              <a:rPr lang="pl" sz="3000" b="0" i="0" u="none" strike="noStrike" cap="none" baseline="0" dirty="0">
                <a:solidFill>
                  <a:schemeClr val="lt1"/>
                </a:solidFill>
                <a:latin typeface="Arial" charset="0"/>
                <a:ea typeface="Arial" charset="0"/>
                <a:cs typeface="Arial" charset="0"/>
                <a:sym typeface="Cabin"/>
              </a:rPr>
              <a:t>-  Property, Map lub HashMap - Java</a:t>
            </a:r>
          </a:p>
          <a:p>
            <a:pPr marL="708406" marR="0" lvl="1" indent="0" algn="l" rtl="0">
              <a:lnSpc>
                <a:spcPct val="100000"/>
              </a:lnSpc>
              <a:spcBef>
                <a:spcPts val="3500"/>
              </a:spcBef>
              <a:spcAft>
                <a:spcPts val="0"/>
              </a:spcAft>
              <a:buClr>
                <a:schemeClr val="lt1"/>
              </a:buClr>
              <a:buSzPct val="100000"/>
              <a:buNone/>
            </a:pPr>
            <a:r>
              <a:rPr lang="pl" sz="3000" b="0" i="0" u="none" strike="noStrike" cap="none" baseline="0" dirty="0">
                <a:solidFill>
                  <a:schemeClr val="lt1"/>
                </a:solidFill>
                <a:latin typeface="Arial" charset="0"/>
                <a:ea typeface="Arial" charset="0"/>
                <a:cs typeface="Arial" charset="0"/>
                <a:sym typeface="Cabin"/>
              </a:rPr>
              <a:t>-  Property Bag - C# / .Net</a:t>
            </a:r>
          </a:p>
        </p:txBody>
      </p:sp>
      <p:pic>
        <p:nvPicPr>
          <p:cNvPr id="253" name="Shape 253"/>
          <p:cNvPicPr preferRelativeResize="0"/>
          <p:nvPr/>
        </p:nvPicPr>
        <p:blipFill rotWithShape="1">
          <a:blip r:embed="rId3">
            <a:alphaModFix/>
          </a:blip>
          <a:srcRect/>
          <a:stretch/>
        </p:blipFill>
        <p:spPr>
          <a:xfrm>
            <a:off x="13517562" y="1081087"/>
            <a:ext cx="2201862" cy="2324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9" name="Shape 259"/>
          <p:cNvSpPr txBox="1">
            <a:spLocks noGrp="1"/>
          </p:cNvSpPr>
          <p:nvPr>
            <p:ph type="body" idx="1"/>
          </p:nvPr>
        </p:nvSpPr>
        <p:spPr>
          <a:xfrm>
            <a:off x="1155700" y="2603500"/>
            <a:ext cx="6488113"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pl" sz="3600" b="0" i="0" u="none" strike="noStrike" cap="none" baseline="0" dirty="0">
                <a:solidFill>
                  <a:schemeClr val="lt1"/>
                </a:solidFill>
                <a:latin typeface="Arial" charset="0"/>
                <a:ea typeface="Arial" charset="0"/>
                <a:cs typeface="Arial" charset="0"/>
                <a:sym typeface="Cabin"/>
              </a:rPr>
              <a:t>Listy </a:t>
            </a:r>
            <a:r>
              <a:rPr lang="pl" sz="3600" b="0" i="0" u="none" strike="noStrike" cap="none" baseline="0" dirty="0">
                <a:solidFill>
                  <a:srgbClr val="00FFFF"/>
                </a:solidFill>
                <a:latin typeface="Arial" charset="0"/>
                <a:ea typeface="Arial" charset="0"/>
                <a:cs typeface="Arial" charset="0"/>
                <a:sym typeface="Cabin"/>
              </a:rPr>
              <a:t>indeksują</a:t>
            </a:r>
            <a:r>
              <a:rPr lang="pl" sz="3600" b="0" i="0" u="none" strike="noStrike" cap="none" baseline="0" dirty="0">
                <a:solidFill>
                  <a:schemeClr val="lt1"/>
                </a:solidFill>
                <a:latin typeface="Arial" charset="0"/>
                <a:ea typeface="Arial" charset="0"/>
                <a:cs typeface="Arial" charset="0"/>
                <a:sym typeface="Cabin"/>
              </a:rPr>
              <a:t> swoje elementy w oparciu o ich kolejność</a:t>
            </a:r>
          </a:p>
          <a:p>
            <a:pPr marL="749300" marR="0" lvl="0" indent="-371094" algn="l" rtl="0">
              <a:lnSpc>
                <a:spcPct val="100000"/>
              </a:lnSpc>
              <a:spcBef>
                <a:spcPts val="3500"/>
              </a:spcBef>
              <a:spcAft>
                <a:spcPts val="0"/>
              </a:spcAft>
              <a:buClr>
                <a:srgbClr val="FF00FF"/>
              </a:buClr>
              <a:buSzPct val="100000"/>
              <a:buFont typeface="Cabin"/>
              <a:buChar char="•"/>
            </a:pPr>
            <a:r>
              <a:rPr lang="pl" sz="3600" b="0" i="0" u="none" strike="noStrike" cap="none" baseline="0" dirty="0">
                <a:solidFill>
                  <a:srgbClr val="FF00FF"/>
                </a:solidFill>
                <a:latin typeface="Arial" charset="0"/>
                <a:ea typeface="Arial" charset="0"/>
                <a:cs typeface="Arial" charset="0"/>
                <a:sym typeface="Cabin"/>
              </a:rPr>
              <a:t>Słowniki</a:t>
            </a:r>
            <a:r>
              <a:rPr lang="pl" sz="3600" b="0" i="0" u="none" strike="noStrike" cap="none" baseline="0" dirty="0">
                <a:solidFill>
                  <a:schemeClr val="lt1"/>
                </a:solidFill>
                <a:latin typeface="Arial" charset="0"/>
                <a:ea typeface="Arial" charset="0"/>
                <a:cs typeface="Arial" charset="0"/>
                <a:sym typeface="Cabin"/>
              </a:rPr>
              <a:t> </a:t>
            </a:r>
            <a:r>
              <a:rPr lang="pl-PL" sz="3600" b="0" i="0" u="none" strike="noStrike" cap="none" baseline="0" dirty="0">
                <a:solidFill>
                  <a:schemeClr val="lt1"/>
                </a:solidFill>
                <a:latin typeface="Arial" charset="0"/>
                <a:ea typeface="Arial" charset="0"/>
                <a:cs typeface="Arial" charset="0"/>
                <a:sym typeface="Cabin"/>
              </a:rPr>
              <a:t>często</a:t>
            </a:r>
            <a:r>
              <a:rPr lang="en-US" sz="3600" b="0" i="0" u="none" strike="noStrike" cap="none" baseline="0" dirty="0">
                <a:solidFill>
                  <a:schemeClr val="lt1"/>
                </a:solidFill>
                <a:latin typeface="Arial" charset="0"/>
                <a:ea typeface="Arial" charset="0"/>
                <a:cs typeface="Arial" charset="0"/>
                <a:sym typeface="Cabin"/>
              </a:rPr>
              <a:t> </a:t>
            </a:r>
            <a:r>
              <a:rPr lang="pl" sz="3600" b="0" i="0" u="none" strike="noStrike" cap="none" baseline="0" dirty="0">
                <a:solidFill>
                  <a:schemeClr val="lt1"/>
                </a:solidFill>
                <a:latin typeface="Arial" charset="0"/>
                <a:ea typeface="Arial" charset="0"/>
                <a:cs typeface="Arial" charset="0"/>
                <a:sym typeface="Cabin"/>
              </a:rPr>
              <a:t>są jak torby </a:t>
            </a:r>
            <a:r>
              <a:rPr lang="pl" sz="3600" dirty="0">
                <a:solidFill>
                  <a:schemeClr val="lt1"/>
                </a:solidFill>
                <a:latin typeface="Arial" charset="0"/>
                <a:ea typeface="Arial" charset="0"/>
                <a:cs typeface="Arial" charset="0"/>
                <a:sym typeface="Cabin"/>
              </a:rPr>
              <a:t>–</a:t>
            </a:r>
            <a:r>
              <a:rPr lang="pl" sz="3600" b="0" i="0" u="none" strike="noStrike" cap="none" baseline="0" dirty="0">
                <a:solidFill>
                  <a:schemeClr val="lt1"/>
                </a:solidFill>
                <a:latin typeface="Arial" charset="0"/>
                <a:ea typeface="Arial" charset="0"/>
                <a:cs typeface="Arial" charset="0"/>
                <a:sym typeface="Cabin"/>
              </a:rPr>
              <a:t> nieuporządkowane</a:t>
            </a:r>
          </a:p>
          <a:p>
            <a:pPr marL="749300" marR="0" lvl="0" indent="-371094" algn="l" rtl="0">
              <a:lnSpc>
                <a:spcPct val="100000"/>
              </a:lnSpc>
              <a:spcBef>
                <a:spcPts val="3500"/>
              </a:spcBef>
              <a:spcAft>
                <a:spcPts val="0"/>
              </a:spcAft>
              <a:buClr>
                <a:schemeClr val="lt1"/>
              </a:buClr>
              <a:buSzPct val="100000"/>
              <a:buFont typeface="Cabin"/>
              <a:buChar char="•"/>
            </a:pPr>
            <a:r>
              <a:rPr lang="pl" sz="3600" b="0" i="0" u="none" strike="noStrike" cap="none" baseline="0" dirty="0">
                <a:solidFill>
                  <a:schemeClr val="lt1"/>
                </a:solidFill>
                <a:latin typeface="Arial" charset="0"/>
                <a:ea typeface="Arial" charset="0"/>
                <a:cs typeface="Arial" charset="0"/>
                <a:sym typeface="Cabin"/>
              </a:rPr>
              <a:t>Dlatego </a:t>
            </a:r>
            <a:r>
              <a:rPr lang="pl" sz="3600" b="0" i="0" u="none" strike="noStrike" cap="none" baseline="0" dirty="0">
                <a:solidFill>
                  <a:srgbClr val="00FFFF"/>
                </a:solidFill>
                <a:latin typeface="Arial" charset="0"/>
                <a:ea typeface="Arial" charset="0"/>
                <a:cs typeface="Arial" charset="0"/>
                <a:sym typeface="Cabin"/>
              </a:rPr>
              <a:t>indeksujemy</a:t>
            </a:r>
            <a:r>
              <a:rPr lang="pl" sz="3600" b="0" i="0" u="none" strike="noStrike" cap="none" baseline="0" dirty="0">
                <a:solidFill>
                  <a:schemeClr val="lt1"/>
                </a:solidFill>
                <a:latin typeface="Arial" charset="0"/>
                <a:ea typeface="Arial" charset="0"/>
                <a:cs typeface="Arial" charset="0"/>
                <a:sym typeface="Cabin"/>
              </a:rPr>
              <a:t> wszystko, co wrzucamy do </a:t>
            </a:r>
            <a:r>
              <a:rPr lang="pl" sz="3600" b="0" i="0" u="none" strike="noStrike" cap="none" baseline="0" dirty="0">
                <a:solidFill>
                  <a:srgbClr val="FF00FF"/>
                </a:solidFill>
                <a:latin typeface="Arial" charset="0"/>
                <a:ea typeface="Arial" charset="0"/>
                <a:cs typeface="Arial" charset="0"/>
                <a:sym typeface="Cabin"/>
              </a:rPr>
              <a:t>słownika</a:t>
            </a:r>
            <a:r>
              <a:rPr lang="pl" sz="3600" b="0" i="0" u="none" strike="noStrike" cap="none" baseline="0" dirty="0">
                <a:solidFill>
                  <a:schemeClr val="lt1"/>
                </a:solidFill>
                <a:latin typeface="Arial" charset="0"/>
                <a:ea typeface="Arial" charset="0"/>
                <a:cs typeface="Arial" charset="0"/>
                <a:sym typeface="Cabin"/>
              </a:rPr>
              <a:t> za pomocą </a:t>
            </a:r>
            <a:r>
              <a:rPr lang="pl" sz="3600" b="0" i="0" u="none" strike="noStrike" cap="none" baseline="0" dirty="0">
                <a:solidFill>
                  <a:srgbClr val="00FFFF"/>
                </a:solidFill>
                <a:latin typeface="Arial"/>
                <a:ea typeface="Arial"/>
                <a:cs typeface="Arial"/>
                <a:sym typeface="Arial"/>
              </a:rPr>
              <a:t>“</a:t>
            </a:r>
            <a:r>
              <a:rPr lang="pl" sz="3600" b="0" i="0" u="none" strike="noStrike" cap="none" baseline="0" dirty="0">
                <a:solidFill>
                  <a:srgbClr val="00FFFF"/>
                </a:solidFill>
                <a:latin typeface="Arial" charset="0"/>
                <a:ea typeface="Arial" charset="0"/>
                <a:cs typeface="Arial" charset="0"/>
                <a:sym typeface="Cabin"/>
              </a:rPr>
              <a:t>etykiety do wyszukiwania</a:t>
            </a:r>
            <a:r>
              <a:rPr lang="pl" sz="3600" b="0" i="0" u="none" strike="noStrike" cap="none" baseline="0" dirty="0">
                <a:solidFill>
                  <a:srgbClr val="00FFFF"/>
                </a:solidFill>
                <a:latin typeface="Arial"/>
                <a:ea typeface="Arial"/>
                <a:cs typeface="Arial"/>
                <a:sym typeface="Arial"/>
              </a:rPr>
              <a:t>”</a:t>
            </a:r>
          </a:p>
        </p:txBody>
      </p:sp>
      <p:sp>
        <p:nvSpPr>
          <p:cNvPr id="260" name="Shape 260"/>
          <p:cNvSpPr txBox="1"/>
          <p:nvPr/>
        </p:nvSpPr>
        <p:spPr>
          <a:xfrm>
            <a:off x="8242775" y="2314575"/>
            <a:ext cx="7820640" cy="55149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2400" b="0" i="0" u="none" strike="noStrike" cap="none" baseline="0" dirty="0">
                <a:solidFill>
                  <a:schemeClr val="lt1"/>
                </a:solidFill>
                <a:latin typeface="Courier"/>
                <a:ea typeface="Courier"/>
                <a:cs typeface="Courier"/>
                <a:sym typeface="Courier New"/>
              </a:rPr>
              <a:t>&gt;&gt;&gt; </a:t>
            </a:r>
            <a:r>
              <a:rPr lang="pl" sz="2400" b="0" i="0" u="none" strike="noStrike" cap="none" baseline="0" dirty="0">
                <a:solidFill>
                  <a:srgbClr val="00FF00"/>
                </a:solidFill>
                <a:latin typeface="Courier"/>
                <a:ea typeface="Courier"/>
                <a:cs typeface="Courier"/>
                <a:sym typeface="Courier New"/>
              </a:rPr>
              <a:t>purse</a:t>
            </a:r>
            <a:r>
              <a:rPr lang="pl" sz="2400" b="0" i="0" u="none" strike="noStrike" cap="none" baseline="0" dirty="0">
                <a:solidFill>
                  <a:schemeClr val="lt1"/>
                </a:solidFill>
                <a:latin typeface="Courier"/>
                <a:ea typeface="Courier"/>
                <a:cs typeface="Courier"/>
                <a:sym typeface="Courier New"/>
              </a:rPr>
              <a:t> = </a:t>
            </a:r>
            <a:r>
              <a:rPr lang="pl" sz="2400" b="0" i="0" u="none" strike="noStrike" cap="none" baseline="0" dirty="0">
                <a:solidFill>
                  <a:srgbClr val="FF00FF"/>
                </a:solidFill>
                <a:latin typeface="Courier"/>
                <a:ea typeface="Courier"/>
                <a:cs typeface="Courier"/>
                <a:sym typeface="Courier New"/>
              </a:rPr>
              <a:t>dict</a:t>
            </a:r>
            <a:r>
              <a:rPr lang="pl" sz="2400" b="0" i="0" u="none" strike="noStrike" cap="none" baseline="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pl" sz="2400" b="0" i="0" u="none" strike="noStrike" cap="none" baseline="0" dirty="0">
                <a:solidFill>
                  <a:schemeClr val="lt1"/>
                </a:solidFill>
                <a:latin typeface="Courier"/>
                <a:ea typeface="Courier"/>
                <a:cs typeface="Courier"/>
                <a:sym typeface="Courier New"/>
              </a:rPr>
              <a:t>&gt;&gt;&gt; </a:t>
            </a:r>
            <a:r>
              <a:rPr lang="pl" sz="2400" b="0" i="0" u="none" strike="noStrike" cap="none" baseline="0" dirty="0">
                <a:solidFill>
                  <a:srgbClr val="00FF00"/>
                </a:solidFill>
                <a:latin typeface="Courier"/>
                <a:ea typeface="Courier"/>
                <a:cs typeface="Courier"/>
                <a:sym typeface="Courier New"/>
              </a:rPr>
              <a:t>purse</a:t>
            </a:r>
            <a:r>
              <a:rPr lang="pl" sz="2400" b="0" i="0" u="none" strike="noStrike" cap="none" baseline="0" dirty="0">
                <a:solidFill>
                  <a:srgbClr val="00FFFF"/>
                </a:solidFill>
                <a:latin typeface="Courier"/>
                <a:ea typeface="Courier"/>
                <a:cs typeface="Courier"/>
                <a:sym typeface="Courier New"/>
              </a:rPr>
              <a:t>['pieniądze']</a:t>
            </a:r>
            <a:r>
              <a:rPr lang="pl" sz="2400" b="0" i="0" u="none" strike="noStrike" cap="none" baseline="0" dirty="0">
                <a:solidFill>
                  <a:schemeClr val="lt1"/>
                </a:solidFill>
                <a:latin typeface="Courier"/>
                <a:ea typeface="Courier"/>
                <a:cs typeface="Courier"/>
                <a:sym typeface="Courier New"/>
              </a:rPr>
              <a:t> = 12</a:t>
            </a:r>
          </a:p>
          <a:p>
            <a:pPr marL="0" marR="0" lvl="0" indent="0" algn="l" rtl="0">
              <a:lnSpc>
                <a:spcPct val="100000"/>
              </a:lnSpc>
              <a:spcBef>
                <a:spcPts val="0"/>
              </a:spcBef>
              <a:spcAft>
                <a:spcPts val="0"/>
              </a:spcAft>
              <a:buClr>
                <a:schemeClr val="lt1"/>
              </a:buClr>
              <a:buSzPct val="25000"/>
              <a:buFont typeface="Cabin"/>
              <a:buNone/>
            </a:pPr>
            <a:r>
              <a:rPr lang="pl" sz="2400" b="0" i="0" u="none" strike="noStrike" cap="none" baseline="0" dirty="0">
                <a:solidFill>
                  <a:schemeClr val="lt1"/>
                </a:solidFill>
                <a:latin typeface="Courier"/>
                <a:ea typeface="Courier"/>
                <a:cs typeface="Courier"/>
                <a:sym typeface="Courier New"/>
              </a:rPr>
              <a:t>&gt;&gt;&gt; </a:t>
            </a:r>
            <a:r>
              <a:rPr lang="pl" sz="2400" b="0" i="0" u="none" strike="noStrike" cap="none" baseline="0" dirty="0">
                <a:solidFill>
                  <a:srgbClr val="00FF00"/>
                </a:solidFill>
                <a:latin typeface="Courier"/>
                <a:ea typeface="Courier"/>
                <a:cs typeface="Courier"/>
                <a:sym typeface="Courier New"/>
              </a:rPr>
              <a:t>purse</a:t>
            </a:r>
            <a:r>
              <a:rPr lang="pl" sz="2400" b="0" i="0" u="none" strike="noStrike" cap="none" baseline="0" dirty="0">
                <a:solidFill>
                  <a:srgbClr val="00FFFF"/>
                </a:solidFill>
                <a:latin typeface="Courier"/>
                <a:ea typeface="Courier"/>
                <a:cs typeface="Courier"/>
                <a:sym typeface="Courier New"/>
              </a:rPr>
              <a:t>['słodycze']</a:t>
            </a:r>
            <a:r>
              <a:rPr lang="pl" sz="2400" b="0" i="0" u="none" strike="noStrike" cap="none" baseline="0" dirty="0">
                <a:solidFill>
                  <a:schemeClr val="lt1"/>
                </a:solidFill>
                <a:latin typeface="Courier"/>
                <a:ea typeface="Courier"/>
                <a:cs typeface="Courier"/>
                <a:sym typeface="Courier New"/>
              </a:rPr>
              <a:t> = 3</a:t>
            </a:r>
          </a:p>
          <a:p>
            <a:pPr marL="0" marR="0" lvl="0" indent="0" algn="l" rtl="0">
              <a:lnSpc>
                <a:spcPct val="100000"/>
              </a:lnSpc>
              <a:spcBef>
                <a:spcPts val="0"/>
              </a:spcBef>
              <a:spcAft>
                <a:spcPts val="0"/>
              </a:spcAft>
              <a:buClr>
                <a:schemeClr val="lt1"/>
              </a:buClr>
              <a:buSzPct val="25000"/>
              <a:buFont typeface="Cabin"/>
              <a:buNone/>
            </a:pPr>
            <a:r>
              <a:rPr lang="pl" sz="2400" b="0" i="0" u="none" strike="noStrike" cap="none" baseline="0" dirty="0">
                <a:solidFill>
                  <a:schemeClr val="lt1"/>
                </a:solidFill>
                <a:latin typeface="Courier"/>
                <a:ea typeface="Courier"/>
                <a:cs typeface="Courier"/>
                <a:sym typeface="Courier New"/>
              </a:rPr>
              <a:t>&gt;&gt;&gt; </a:t>
            </a:r>
            <a:r>
              <a:rPr lang="pl" sz="2400" b="0" i="0" u="none" strike="noStrike" cap="none" baseline="0" dirty="0">
                <a:solidFill>
                  <a:srgbClr val="00FF00"/>
                </a:solidFill>
                <a:latin typeface="Courier"/>
                <a:ea typeface="Courier"/>
                <a:cs typeface="Courier"/>
                <a:sym typeface="Courier New"/>
              </a:rPr>
              <a:t>purse</a:t>
            </a:r>
            <a:r>
              <a:rPr lang="pl" sz="2400" b="0" i="0" u="none" strike="noStrike" cap="none" baseline="0" dirty="0">
                <a:solidFill>
                  <a:srgbClr val="00FFFF"/>
                </a:solidFill>
                <a:latin typeface="Courier"/>
                <a:ea typeface="Courier"/>
                <a:cs typeface="Courier"/>
                <a:sym typeface="Courier New"/>
              </a:rPr>
              <a:t>['chusteczki']</a:t>
            </a:r>
            <a:r>
              <a:rPr lang="pl" sz="2400" b="0" i="0" u="none" strike="noStrike" cap="none" baseline="0" dirty="0">
                <a:solidFill>
                  <a:schemeClr val="lt1"/>
                </a:solidFill>
                <a:latin typeface="Courier"/>
                <a:ea typeface="Courier"/>
                <a:cs typeface="Courier"/>
                <a:sym typeface="Courier New"/>
              </a:rPr>
              <a:t> = 75</a:t>
            </a:r>
          </a:p>
          <a:p>
            <a:pPr marL="0" marR="0" lvl="0" indent="0" algn="l" rtl="0">
              <a:lnSpc>
                <a:spcPct val="100000"/>
              </a:lnSpc>
              <a:spcBef>
                <a:spcPts val="0"/>
              </a:spcBef>
              <a:spcAft>
                <a:spcPts val="0"/>
              </a:spcAft>
              <a:buClr>
                <a:schemeClr val="lt1"/>
              </a:buClr>
              <a:buSzPct val="25000"/>
              <a:buFont typeface="Cabin"/>
              <a:buNone/>
            </a:pPr>
            <a:r>
              <a:rPr lang="pl" sz="2400" b="0" i="0" u="none" strike="noStrike" cap="none" baseline="0" dirty="0">
                <a:solidFill>
                  <a:schemeClr val="lt1"/>
                </a:solidFill>
                <a:latin typeface="Courier"/>
                <a:ea typeface="Courier"/>
                <a:cs typeface="Courier"/>
                <a:sym typeface="Courier New"/>
              </a:rPr>
              <a:t>&gt;&gt;&gt; </a:t>
            </a:r>
            <a:r>
              <a:rPr lang="pl" sz="2400" b="0" i="0" u="none" strike="noStrike" cap="none" baseline="0" dirty="0">
                <a:solidFill>
                  <a:srgbClr val="FFFF00"/>
                </a:solidFill>
                <a:latin typeface="Courier"/>
                <a:ea typeface="Courier"/>
                <a:cs typeface="Courier"/>
                <a:sym typeface="Courier New"/>
              </a:rPr>
              <a:t>print(</a:t>
            </a:r>
            <a:r>
              <a:rPr lang="pl" sz="2400" b="0" i="0" u="none" strike="noStrike" cap="none" baseline="0" dirty="0">
                <a:solidFill>
                  <a:srgbClr val="00FF00"/>
                </a:solidFill>
                <a:latin typeface="Courier"/>
                <a:ea typeface="Courier"/>
                <a:cs typeface="Courier"/>
                <a:sym typeface="Courier New"/>
              </a:rPr>
              <a:t>purse</a:t>
            </a:r>
            <a:r>
              <a:rPr lang="pl" sz="2400" b="0" i="0" u="none" strike="noStrike" cap="none" baseline="0" dirty="0">
                <a:solidFill>
                  <a:srgbClr val="FFFF00"/>
                </a:solidFill>
                <a:latin typeface="Courier"/>
                <a:ea typeface="Courier"/>
                <a:cs typeface="Courier"/>
                <a:sym typeface="Courier New"/>
              </a:rPr>
              <a:t>)</a:t>
            </a:r>
            <a:endParaRPr lang="pl"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pl" sz="2400" b="0" i="0" u="none" strike="noStrike" cap="none" baseline="0" dirty="0">
                <a:solidFill>
                  <a:schemeClr val="lt1"/>
                </a:solidFill>
                <a:latin typeface="Courier"/>
                <a:ea typeface="Courier"/>
                <a:cs typeface="Courier"/>
                <a:sym typeface="Courier New"/>
              </a:rPr>
              <a:t>{'pieniądze': 12, 'słodycze': 3</a:t>
            </a:r>
            <a:r>
              <a:rPr lang="en-US" sz="2400" dirty="0">
                <a:solidFill>
                  <a:schemeClr val="lt1"/>
                </a:solidFill>
                <a:latin typeface="Courier"/>
                <a:ea typeface="Courier"/>
                <a:cs typeface="Courier"/>
                <a:sym typeface="Courier New"/>
              </a:rPr>
              <a:t>,</a:t>
            </a:r>
            <a:r>
              <a:rPr lang="pl" sz="2400" b="0" i="0" u="none" strike="noStrike" cap="none" baseline="0" dirty="0">
                <a:solidFill>
                  <a:schemeClr val="lt1"/>
                </a:solidFill>
                <a:latin typeface="Courier"/>
                <a:ea typeface="Courier"/>
                <a:cs typeface="Courier"/>
                <a:sym typeface="Courier New"/>
              </a:rPr>
              <a:t> 'chusteczki': 75}</a:t>
            </a:r>
          </a:p>
          <a:p>
            <a:pPr algn="l" rtl="0">
              <a:buClr>
                <a:schemeClr val="lt1"/>
              </a:buClr>
              <a:buSzPct val="25000"/>
            </a:pPr>
            <a:r>
              <a:rPr lang="pl" sz="2400" b="0" i="0" u="none" strike="noStrike" cap="none" baseline="0" dirty="0">
                <a:solidFill>
                  <a:schemeClr val="lt1"/>
                </a:solidFill>
                <a:latin typeface="Courier"/>
                <a:ea typeface="Courier"/>
                <a:cs typeface="Courier"/>
                <a:sym typeface="Courier New"/>
              </a:rPr>
              <a:t>&gt;&gt;&gt; </a:t>
            </a:r>
            <a:r>
              <a:rPr lang="pl" sz="2400" b="0" i="0" u="none" strike="noStrike" cap="none" baseline="0" dirty="0">
                <a:solidFill>
                  <a:srgbClr val="FFFF00"/>
                </a:solidFill>
                <a:latin typeface="Courier"/>
                <a:ea typeface="Courier"/>
                <a:cs typeface="Courier"/>
                <a:sym typeface="Courier New"/>
              </a:rPr>
              <a:t>print(</a:t>
            </a:r>
            <a:r>
              <a:rPr lang="pl" sz="2400" b="0" i="0" u="none" strike="noStrike" cap="none" baseline="0" dirty="0">
                <a:solidFill>
                  <a:srgbClr val="00FF00"/>
                </a:solidFill>
                <a:latin typeface="Courier"/>
                <a:ea typeface="Courier"/>
                <a:cs typeface="Courier"/>
                <a:sym typeface="Courier New"/>
              </a:rPr>
              <a:t>purse</a:t>
            </a:r>
            <a:r>
              <a:rPr lang="pl" sz="2400" b="0" i="0" u="none" strike="noStrike" cap="none" baseline="0" dirty="0">
                <a:solidFill>
                  <a:srgbClr val="00FFFF"/>
                </a:solidFill>
                <a:latin typeface="Courier"/>
                <a:ea typeface="Courier"/>
                <a:cs typeface="Courier"/>
                <a:sym typeface="Courier New"/>
              </a:rPr>
              <a:t>['słodycze']</a:t>
            </a:r>
            <a:r>
              <a:rPr lang="pl" sz="2400" b="0" i="0" u="none" baseline="0" dirty="0">
                <a:solidFill>
                  <a:srgbClr val="FFFF00"/>
                </a:solidFill>
                <a:latin typeface="Courier"/>
                <a:ea typeface="Courier"/>
                <a:cs typeface="Courier"/>
                <a:sym typeface="Courier New"/>
              </a:rPr>
              <a:t>)</a:t>
            </a:r>
            <a:endParaRPr lang="pl" sz="2400" i="0" u="none" strike="noStrike" cap="none" dirty="0">
              <a:solidFill>
                <a:srgbClr val="00FF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pl" sz="2400" b="0" i="0" u="none" strike="noStrike" cap="none" baseline="0" dirty="0">
                <a:solidFill>
                  <a:schemeClr val="lt1"/>
                </a:solidFill>
                <a:latin typeface="Courier"/>
                <a:ea typeface="Courier"/>
                <a:cs typeface="Courier"/>
                <a:sym typeface="Courier New"/>
              </a:rPr>
              <a:t>3</a:t>
            </a:r>
          </a:p>
          <a:p>
            <a:pPr marL="0" marR="0" lvl="0" indent="0" algn="l" rtl="0">
              <a:lnSpc>
                <a:spcPct val="100000"/>
              </a:lnSpc>
              <a:spcBef>
                <a:spcPts val="0"/>
              </a:spcBef>
              <a:spcAft>
                <a:spcPts val="0"/>
              </a:spcAft>
              <a:buClr>
                <a:schemeClr val="lt1"/>
              </a:buClr>
              <a:buSzPct val="25000"/>
              <a:buFont typeface="Cabin"/>
              <a:buNone/>
            </a:pPr>
            <a:r>
              <a:rPr lang="pl" sz="2400" b="0" i="0" u="none" strike="noStrike" cap="none" baseline="0" dirty="0">
                <a:solidFill>
                  <a:schemeClr val="lt1"/>
                </a:solidFill>
                <a:latin typeface="Courier"/>
                <a:ea typeface="Courier"/>
                <a:cs typeface="Courier"/>
                <a:sym typeface="Courier New"/>
              </a:rPr>
              <a:t>&gt;&gt;&gt; </a:t>
            </a:r>
            <a:r>
              <a:rPr lang="pl" sz="2400" b="0" i="0" u="none" strike="noStrike" cap="none" baseline="0" dirty="0">
                <a:solidFill>
                  <a:srgbClr val="00FF00"/>
                </a:solidFill>
                <a:latin typeface="Courier"/>
                <a:ea typeface="Courier"/>
                <a:cs typeface="Courier"/>
                <a:sym typeface="Courier New"/>
              </a:rPr>
              <a:t>purse</a:t>
            </a:r>
            <a:r>
              <a:rPr lang="pl" sz="2400" b="0" i="0" u="none" strike="noStrike" cap="none" baseline="0" dirty="0">
                <a:solidFill>
                  <a:srgbClr val="00FFFF"/>
                </a:solidFill>
                <a:latin typeface="Courier"/>
                <a:ea typeface="Courier"/>
                <a:cs typeface="Courier"/>
                <a:sym typeface="Courier New"/>
              </a:rPr>
              <a:t>['słodycze']</a:t>
            </a:r>
            <a:r>
              <a:rPr lang="pl" sz="2400" b="0" i="0" u="none" strike="noStrike" cap="none" baseline="0" dirty="0">
                <a:solidFill>
                  <a:schemeClr val="lt1"/>
                </a:solidFill>
                <a:latin typeface="Courier"/>
                <a:ea typeface="Courier"/>
                <a:cs typeface="Courier"/>
                <a:sym typeface="Courier New"/>
              </a:rPr>
              <a:t> = </a:t>
            </a:r>
            <a:r>
              <a:rPr lang="pl" sz="2400" b="0" i="0" u="none" strike="noStrike" cap="none" baseline="0" dirty="0">
                <a:solidFill>
                  <a:srgbClr val="00FF00"/>
                </a:solidFill>
                <a:latin typeface="Courier"/>
                <a:ea typeface="Courier"/>
                <a:cs typeface="Courier"/>
                <a:sym typeface="Courier New"/>
              </a:rPr>
              <a:t>purse</a:t>
            </a:r>
            <a:r>
              <a:rPr lang="pl" sz="2400" b="0" i="0" u="none" strike="noStrike" cap="none" baseline="0" dirty="0">
                <a:solidFill>
                  <a:srgbClr val="00FFFF"/>
                </a:solidFill>
                <a:latin typeface="Courier"/>
                <a:ea typeface="Courier"/>
                <a:cs typeface="Courier"/>
                <a:sym typeface="Courier New"/>
              </a:rPr>
              <a:t>['słodycze']</a:t>
            </a:r>
            <a:r>
              <a:rPr lang="pl" sz="2400" b="0" i="0" u="none" strike="noStrike" cap="none" baseline="0" dirty="0">
                <a:solidFill>
                  <a:schemeClr val="lt1"/>
                </a:solidFill>
                <a:latin typeface="Courier"/>
                <a:ea typeface="Courier"/>
                <a:cs typeface="Courier"/>
                <a:sym typeface="Courier New"/>
              </a:rPr>
              <a:t> + 2</a:t>
            </a:r>
          </a:p>
          <a:p>
            <a:pPr algn="l" rtl="0">
              <a:buClr>
                <a:schemeClr val="lt1"/>
              </a:buClr>
              <a:buSzPct val="25000"/>
            </a:pPr>
            <a:r>
              <a:rPr lang="pl" sz="2400" b="0" i="0" u="none" strike="noStrike" cap="none" baseline="0" dirty="0">
                <a:solidFill>
                  <a:schemeClr val="lt1"/>
                </a:solidFill>
                <a:latin typeface="Courier"/>
                <a:ea typeface="Courier"/>
                <a:cs typeface="Courier"/>
                <a:sym typeface="Courier New"/>
              </a:rPr>
              <a:t>&gt;&gt;&gt; </a:t>
            </a:r>
            <a:r>
              <a:rPr lang="pl" sz="2400" b="0" i="0" u="none" strike="noStrike" cap="none" baseline="0" dirty="0">
                <a:solidFill>
                  <a:srgbClr val="FFFF00"/>
                </a:solidFill>
                <a:latin typeface="Courier"/>
                <a:ea typeface="Courier"/>
                <a:cs typeface="Courier"/>
                <a:sym typeface="Courier New"/>
              </a:rPr>
              <a:t>print(</a:t>
            </a:r>
            <a:r>
              <a:rPr lang="pl" sz="2400" b="0" i="0" u="none" strike="noStrike" cap="none" baseline="0" dirty="0">
                <a:solidFill>
                  <a:srgbClr val="00FF00"/>
                </a:solidFill>
                <a:latin typeface="Courier"/>
                <a:ea typeface="Courier"/>
                <a:cs typeface="Courier"/>
                <a:sym typeface="Courier New"/>
              </a:rPr>
              <a:t>purse</a:t>
            </a:r>
            <a:r>
              <a:rPr lang="pl" sz="2400" b="0" i="0" u="none" baseline="0" dirty="0">
                <a:solidFill>
                  <a:srgbClr val="FFFF00"/>
                </a:solidFill>
                <a:latin typeface="Courier"/>
                <a:ea typeface="Courier"/>
                <a:cs typeface="Courier"/>
                <a:sym typeface="Courier New"/>
              </a:rPr>
              <a:t>)</a:t>
            </a:r>
            <a:endParaRPr lang="pl" sz="24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pl" sz="2400" b="0" i="0" u="none" strike="noStrike" cap="none" baseline="0" dirty="0">
                <a:solidFill>
                  <a:schemeClr val="lt1"/>
                </a:solidFill>
                <a:latin typeface="Courier"/>
                <a:ea typeface="Courier"/>
                <a:cs typeface="Courier"/>
                <a:sym typeface="Courier New"/>
              </a:rPr>
              <a:t>{'pieniądze': 12,</a:t>
            </a:r>
            <a:r>
              <a:rPr lang="en-US" sz="2400" b="0" i="0" u="none" strike="noStrike" cap="none" baseline="0" dirty="0">
                <a:solidFill>
                  <a:schemeClr val="lt1"/>
                </a:solidFill>
                <a:latin typeface="Courier"/>
                <a:ea typeface="Courier"/>
                <a:cs typeface="Courier"/>
                <a:sym typeface="Courier New"/>
              </a:rPr>
              <a:t> </a:t>
            </a:r>
            <a:r>
              <a:rPr lang="pl" sz="2400" b="0" i="0" u="none" strike="noStrike" cap="none" baseline="0" dirty="0">
                <a:solidFill>
                  <a:srgbClr val="00FFFF"/>
                </a:solidFill>
                <a:latin typeface="Courier"/>
                <a:ea typeface="Courier"/>
                <a:cs typeface="Courier"/>
                <a:sym typeface="Courier New"/>
              </a:rPr>
              <a:t>'słodycze': 5</a:t>
            </a:r>
            <a:r>
              <a:rPr lang="pl" sz="2400" b="0" i="0" u="none" strike="noStrike" cap="none" baseline="0" dirty="0">
                <a:solidFill>
                  <a:schemeClr val="lt1"/>
                </a:solidFill>
                <a:latin typeface="Courier"/>
                <a:ea typeface="Courier"/>
                <a:cs typeface="Courier"/>
                <a:sym typeface="Courier New"/>
              </a:rPr>
              <a:t>, 'chusteczki': 75}</a:t>
            </a:r>
          </a:p>
        </p:txBody>
      </p:sp>
      <p:sp>
        <p:nvSpPr>
          <p:cNvPr id="6" name="Shape 250"/>
          <p:cNvSpPr txBox="1">
            <a:spLocks noGrp="1"/>
          </p:cNvSpPr>
          <p:nvPr>
            <p:ph type="title"/>
          </p:nvPr>
        </p:nvSpPr>
        <p:spPr>
          <a:xfrm>
            <a:off x="1155700" y="789709"/>
            <a:ext cx="1258252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7600" b="0" i="0" u="none" strike="noStrike" cap="none" baseline="0">
                <a:solidFill>
                  <a:srgbClr val="FFD966"/>
                </a:solidFill>
                <a:latin typeface="Arial" charset="0"/>
                <a:ea typeface="Arial" charset="0"/>
                <a:cs typeface="Arial" charset="0"/>
                <a:sym typeface="Cabin"/>
              </a:rPr>
              <a:t>Słowniki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pl" sz="6600" b="0" i="0" u="none" strike="noStrike" cap="none" baseline="0">
                <a:solidFill>
                  <a:srgbClr val="FFD966"/>
                </a:solidFill>
                <a:latin typeface="Arial" charset="0"/>
                <a:ea typeface="Arial" charset="0"/>
                <a:cs typeface="Arial" charset="0"/>
                <a:sym typeface="Cabin"/>
              </a:rPr>
              <a:t>Porównanie list i słowników</a:t>
            </a:r>
          </a:p>
        </p:txBody>
      </p:sp>
      <p:sp>
        <p:nvSpPr>
          <p:cNvPr id="266" name="Shape 266"/>
          <p:cNvSpPr txBox="1">
            <a:spLocks noGrp="1"/>
          </p:cNvSpPr>
          <p:nvPr>
            <p:ph type="body" idx="1"/>
          </p:nvPr>
        </p:nvSpPr>
        <p:spPr>
          <a:xfrm>
            <a:off x="1155700" y="2603501"/>
            <a:ext cx="13931900" cy="1765300"/>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rgbClr val="FF00FF"/>
              </a:buClr>
              <a:buSzPct val="171000"/>
              <a:buNone/>
            </a:pPr>
            <a:r>
              <a:rPr lang="pl" sz="3600" b="0" i="0" u="none" strike="noStrike" cap="none" baseline="0" dirty="0">
                <a:solidFill>
                  <a:srgbClr val="FF00FF"/>
                </a:solidFill>
                <a:latin typeface="Arial" charset="0"/>
                <a:ea typeface="Arial" charset="0"/>
                <a:cs typeface="Arial" charset="0"/>
                <a:sym typeface="Cabin"/>
              </a:rPr>
              <a:t>Słowniki </a:t>
            </a:r>
            <a:r>
              <a:rPr lang="pl" sz="3600" b="0" i="0" u="none" strike="noStrike" cap="none" baseline="0" dirty="0">
                <a:solidFill>
                  <a:schemeClr val="lt1"/>
                </a:solidFill>
                <a:latin typeface="Arial" charset="0"/>
                <a:ea typeface="Arial" charset="0"/>
                <a:cs typeface="Arial" charset="0"/>
                <a:sym typeface="Cabin"/>
              </a:rPr>
              <a:t>są podobne do </a:t>
            </a:r>
            <a:r>
              <a:rPr lang="pl" sz="3600" b="0" i="0" u="none" baseline="0" dirty="0">
                <a:solidFill>
                  <a:srgbClr val="00FF00"/>
                </a:solidFill>
                <a:latin typeface="Arial" charset="0"/>
                <a:ea typeface="Arial" charset="0"/>
                <a:cs typeface="Arial" charset="0"/>
                <a:sym typeface="Cabin"/>
              </a:rPr>
              <a:t>l</a:t>
            </a:r>
            <a:r>
              <a:rPr lang="pl" sz="3600" b="0" i="0" u="none" strike="noStrike" cap="none" baseline="0" dirty="0">
                <a:solidFill>
                  <a:srgbClr val="00FF00"/>
                </a:solidFill>
                <a:latin typeface="Arial" charset="0"/>
                <a:ea typeface="Arial" charset="0"/>
                <a:cs typeface="Arial" charset="0"/>
                <a:sym typeface="Cabin"/>
              </a:rPr>
              <a:t>ist,</a:t>
            </a:r>
            <a:r>
              <a:rPr lang="pl" sz="3600" b="0" i="0" u="none" strike="noStrike" cap="none" baseline="0" dirty="0">
                <a:solidFill>
                  <a:schemeClr val="lt1"/>
                </a:solidFill>
                <a:latin typeface="Arial" charset="0"/>
                <a:ea typeface="Arial" charset="0"/>
                <a:cs typeface="Arial" charset="0"/>
                <a:sym typeface="Cabin"/>
              </a:rPr>
              <a:t> za wyjątkiem tego, że używają </a:t>
            </a:r>
            <a:r>
              <a:rPr lang="pl" sz="3600" b="0" i="0" u="none" strike="noStrike" cap="none" baseline="0" dirty="0">
                <a:solidFill>
                  <a:srgbClr val="FF7F00"/>
                </a:solidFill>
                <a:latin typeface="Arial" charset="0"/>
                <a:ea typeface="Arial" charset="0"/>
                <a:cs typeface="Arial" charset="0"/>
                <a:sym typeface="Cabin"/>
              </a:rPr>
              <a:t>kluczy</a:t>
            </a:r>
            <a:r>
              <a:rPr lang="pl" sz="3600" b="0" i="0" u="none" strike="noStrike" cap="none" baseline="0" dirty="0">
                <a:solidFill>
                  <a:schemeClr val="lt1"/>
                </a:solidFill>
                <a:latin typeface="Arial" charset="0"/>
                <a:ea typeface="Arial" charset="0"/>
                <a:cs typeface="Arial" charset="0"/>
                <a:sym typeface="Cabin"/>
              </a:rPr>
              <a:t> zamiast </a:t>
            </a:r>
            <a:r>
              <a:rPr lang="pl" sz="3600" b="0" i="0" u="none" strike="noStrike" cap="none" baseline="0" dirty="0">
                <a:solidFill>
                  <a:srgbClr val="FFFFFF"/>
                </a:solidFill>
                <a:latin typeface="Arial" charset="0"/>
                <a:ea typeface="Arial" charset="0"/>
                <a:cs typeface="Arial" charset="0"/>
                <a:sym typeface="Cabin"/>
              </a:rPr>
              <a:t>liczb,</a:t>
            </a:r>
            <a:r>
              <a:rPr lang="pl" sz="3600" b="0" i="0" u="none" strike="noStrike" cap="none" baseline="0" dirty="0">
                <a:solidFill>
                  <a:schemeClr val="lt1"/>
                </a:solidFill>
                <a:latin typeface="Arial" charset="0"/>
                <a:ea typeface="Arial" charset="0"/>
                <a:cs typeface="Arial" charset="0"/>
                <a:sym typeface="Cabin"/>
              </a:rPr>
              <a:t> aby wyszukiwać </a:t>
            </a:r>
            <a:r>
              <a:rPr lang="pl" sz="3600" b="0" i="0" u="none" strike="noStrike" cap="none" baseline="0" dirty="0">
                <a:solidFill>
                  <a:srgbClr val="FFFF00"/>
                </a:solidFill>
                <a:latin typeface="Arial" charset="0"/>
                <a:ea typeface="Arial" charset="0"/>
                <a:cs typeface="Arial" charset="0"/>
                <a:sym typeface="Cabin"/>
              </a:rPr>
              <a:t>wartości</a:t>
            </a:r>
          </a:p>
        </p:txBody>
      </p:sp>
      <p:sp>
        <p:nvSpPr>
          <p:cNvPr id="267" name="Shape 267"/>
          <p:cNvSpPr txBox="1"/>
          <p:nvPr/>
        </p:nvSpPr>
        <p:spPr>
          <a:xfrm>
            <a:off x="2381250" y="4551344"/>
            <a:ext cx="5059200" cy="357824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pl" sz="3000" b="0" i="0" u="none" strike="noStrike" cap="none" baseline="0">
                <a:solidFill>
                  <a:srgbClr val="00FF00"/>
                </a:solidFill>
                <a:latin typeface="Courier"/>
                <a:ea typeface="Courier"/>
                <a:cs typeface="Courier"/>
                <a:sym typeface="Courier New"/>
              </a:rPr>
              <a:t>&gt;&gt;&gt; lst = </a:t>
            </a:r>
            <a:r>
              <a:rPr lang="pl" sz="3000" b="0" i="0" u="none" strike="noStrike" cap="none" baseline="0">
                <a:solidFill>
                  <a:srgbClr val="00FFFF"/>
                </a:solidFill>
                <a:latin typeface="Courier"/>
                <a:ea typeface="Courier"/>
                <a:cs typeface="Courier"/>
                <a:sym typeface="Courier New"/>
              </a:rPr>
              <a:t>list()</a:t>
            </a:r>
          </a:p>
          <a:p>
            <a:pPr marL="0" marR="0" lvl="0" indent="0" algn="l" rtl="0">
              <a:lnSpc>
                <a:spcPct val="100000"/>
              </a:lnSpc>
              <a:spcBef>
                <a:spcPts val="0"/>
              </a:spcBef>
              <a:spcAft>
                <a:spcPts val="0"/>
              </a:spcAft>
              <a:buClr>
                <a:srgbClr val="00FF00"/>
              </a:buClr>
              <a:buSzPct val="25000"/>
              <a:buFont typeface="Cabin"/>
              <a:buNone/>
            </a:pPr>
            <a:r>
              <a:rPr lang="pl" sz="3000" b="0" i="0" u="none" strike="noStrike" cap="none" baseline="0">
                <a:solidFill>
                  <a:srgbClr val="00FF00"/>
                </a:solidFill>
                <a:latin typeface="Courier"/>
                <a:ea typeface="Courier"/>
                <a:cs typeface="Courier"/>
                <a:sym typeface="Courier New"/>
              </a:rPr>
              <a:t>&gt;&gt;&gt; lst.</a:t>
            </a:r>
            <a:r>
              <a:rPr lang="pl" sz="3000" b="0" i="0" u="none" strike="noStrike" cap="none" baseline="0">
                <a:solidFill>
                  <a:srgbClr val="FF00FF"/>
                </a:solidFill>
                <a:latin typeface="Courier"/>
                <a:ea typeface="Courier"/>
                <a:cs typeface="Courier"/>
                <a:sym typeface="Courier New"/>
              </a:rPr>
              <a:t>append</a:t>
            </a:r>
            <a:r>
              <a:rPr lang="pl" sz="3000" b="0" i="0" u="none" strike="noStrike" cap="none" baseline="0">
                <a:solidFill>
                  <a:srgbClr val="00FF00"/>
                </a:solidFill>
                <a:latin typeface="Courier"/>
                <a:ea typeface="Courier"/>
                <a:cs typeface="Courier"/>
                <a:sym typeface="Courier New"/>
              </a:rPr>
              <a:t>(</a:t>
            </a:r>
            <a:r>
              <a:rPr lang="pl" sz="3000" b="0" i="0" u="none" strike="noStrike" cap="none" baseline="0">
                <a:solidFill>
                  <a:srgbClr val="FFFF00"/>
                </a:solidFill>
                <a:latin typeface="Courier"/>
                <a:ea typeface="Courier"/>
                <a:cs typeface="Courier"/>
                <a:sym typeface="Courier New"/>
              </a:rPr>
              <a:t>21</a:t>
            </a:r>
            <a:r>
              <a:rPr lang="pl" sz="3000" b="0" i="0" u="none" strike="noStrike" cap="none" baseline="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pl" sz="3000" b="0" i="0" u="none" strike="noStrike" cap="none" baseline="0">
                <a:solidFill>
                  <a:srgbClr val="00FF00"/>
                </a:solidFill>
                <a:latin typeface="Courier"/>
                <a:ea typeface="Courier"/>
                <a:cs typeface="Courier"/>
                <a:sym typeface="Courier New"/>
              </a:rPr>
              <a:t>&gt;&gt;&gt; lst.</a:t>
            </a:r>
            <a:r>
              <a:rPr lang="pl" sz="3000" b="0" i="0" u="none" strike="noStrike" cap="none" baseline="0">
                <a:solidFill>
                  <a:srgbClr val="FF00FF"/>
                </a:solidFill>
                <a:latin typeface="Courier"/>
                <a:ea typeface="Courier"/>
                <a:cs typeface="Courier"/>
                <a:sym typeface="Courier New"/>
              </a:rPr>
              <a:t>append</a:t>
            </a:r>
            <a:r>
              <a:rPr lang="pl" sz="3000" b="0" i="0" u="none" strike="noStrike" cap="none" baseline="0">
                <a:solidFill>
                  <a:srgbClr val="00FF00"/>
                </a:solidFill>
                <a:latin typeface="Courier"/>
                <a:ea typeface="Courier"/>
                <a:cs typeface="Courier"/>
                <a:sym typeface="Courier New"/>
              </a:rPr>
              <a:t>(</a:t>
            </a:r>
            <a:r>
              <a:rPr lang="pl" sz="3000" b="0" i="0" u="none" strike="noStrike" cap="none" baseline="0">
                <a:solidFill>
                  <a:srgbClr val="FFFF00"/>
                </a:solidFill>
                <a:latin typeface="Courier"/>
                <a:ea typeface="Courier"/>
                <a:cs typeface="Courier"/>
                <a:sym typeface="Courier New"/>
              </a:rPr>
              <a:t>183</a:t>
            </a:r>
            <a:r>
              <a:rPr lang="pl" sz="3000" b="0" i="0" u="none" strike="noStrike" cap="none" baseline="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pl" sz="3000" b="0" i="0" u="none" strike="noStrike" cap="none" baseline="0">
                <a:solidFill>
                  <a:srgbClr val="00FF00"/>
                </a:solidFill>
                <a:latin typeface="Courier"/>
                <a:ea typeface="Courier"/>
                <a:cs typeface="Courier"/>
                <a:sym typeface="Courier New"/>
              </a:rPr>
              <a:t>&gt;&gt;&gt; </a:t>
            </a:r>
            <a:r>
              <a:rPr lang="pl" sz="3000" b="0" i="0" u="none" strike="noStrike" cap="none" baseline="0">
                <a:solidFill>
                  <a:srgbClr val="FFFF00"/>
                </a:solidFill>
                <a:latin typeface="Courier"/>
                <a:ea typeface="Courier"/>
                <a:cs typeface="Courier"/>
                <a:sym typeface="Courier New"/>
              </a:rPr>
              <a:t>print(</a:t>
            </a:r>
            <a:r>
              <a:rPr lang="pl" sz="3000" b="0" i="0" u="none" strike="noStrike" cap="none" baseline="0">
                <a:solidFill>
                  <a:srgbClr val="00FF00"/>
                </a:solidFill>
                <a:latin typeface="Courier"/>
                <a:ea typeface="Courier"/>
                <a:cs typeface="Courier"/>
                <a:sym typeface="Courier New"/>
              </a:rPr>
              <a:t>lst</a:t>
            </a:r>
            <a:r>
              <a:rPr lang="pl" sz="3000" b="0" i="0" u="none" strike="noStrike" cap="none" baseline="0">
                <a:solidFill>
                  <a:srgbClr val="FFFF00"/>
                </a:solidFill>
                <a:latin typeface="Courier"/>
                <a:ea typeface="Courier"/>
                <a:cs typeface="Courier"/>
                <a:sym typeface="Courier New"/>
              </a:rPr>
              <a:t>)</a:t>
            </a:r>
            <a:endParaRPr lang="pl"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pl" sz="3000" b="0" i="0" u="none" strike="noStrike" cap="none" baseline="0">
                <a:solidFill>
                  <a:srgbClr val="00FF00"/>
                </a:solidFill>
                <a:latin typeface="Courier"/>
                <a:ea typeface="Courier"/>
                <a:cs typeface="Courier"/>
                <a:sym typeface="Courier New"/>
              </a:rPr>
              <a:t>[</a:t>
            </a:r>
            <a:r>
              <a:rPr lang="pl" sz="3000" b="0" i="0" u="none" strike="noStrike" cap="none" baseline="0">
                <a:solidFill>
                  <a:srgbClr val="FFFF00"/>
                </a:solidFill>
                <a:latin typeface="Courier"/>
                <a:ea typeface="Courier"/>
                <a:cs typeface="Courier"/>
                <a:sym typeface="Courier New"/>
              </a:rPr>
              <a:t>21, 183</a:t>
            </a:r>
            <a:r>
              <a:rPr lang="pl" sz="3000" b="0" i="0" u="none" strike="noStrike" cap="none" baseline="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pl" sz="3000" b="0" i="0" u="none" strike="noStrike" cap="none" baseline="0">
                <a:solidFill>
                  <a:srgbClr val="00FF00"/>
                </a:solidFill>
                <a:latin typeface="Courier"/>
                <a:ea typeface="Courier"/>
                <a:cs typeface="Courier"/>
                <a:sym typeface="Courier New"/>
              </a:rPr>
              <a:t>&gt;&gt;&gt; lst[</a:t>
            </a:r>
            <a:r>
              <a:rPr lang="pl" sz="3000" b="0" i="0" u="none" strike="noStrike" cap="none" baseline="0">
                <a:solidFill>
                  <a:srgbClr val="FFFFFF"/>
                </a:solidFill>
                <a:latin typeface="Courier"/>
                <a:ea typeface="Courier"/>
                <a:cs typeface="Courier"/>
                <a:sym typeface="Courier New"/>
              </a:rPr>
              <a:t>0</a:t>
            </a:r>
            <a:r>
              <a:rPr lang="pl" sz="3000" b="0" i="0" u="none" strike="noStrike" cap="none" baseline="0">
                <a:solidFill>
                  <a:srgbClr val="00FF00"/>
                </a:solidFill>
                <a:latin typeface="Courier"/>
                <a:ea typeface="Courier"/>
                <a:cs typeface="Courier"/>
                <a:sym typeface="Courier New"/>
              </a:rPr>
              <a:t>] = </a:t>
            </a:r>
            <a:r>
              <a:rPr lang="pl" sz="3000" b="0" i="0" u="none" strike="noStrike" cap="none" baseline="0">
                <a:solidFill>
                  <a:srgbClr val="FFFF00"/>
                </a:solidFill>
                <a:latin typeface="Courier"/>
                <a:ea typeface="Courier"/>
                <a:cs typeface="Courier"/>
                <a:sym typeface="Courier New"/>
              </a:rPr>
              <a:t>23</a:t>
            </a:r>
          </a:p>
          <a:p>
            <a:pPr lvl="0" algn="l" rtl="0">
              <a:buClr>
                <a:srgbClr val="00FF00"/>
              </a:buClr>
              <a:buSzPct val="25000"/>
            </a:pPr>
            <a:r>
              <a:rPr lang="pl" sz="3000" b="0" i="0" u="none" strike="noStrike" cap="none" baseline="0">
                <a:solidFill>
                  <a:srgbClr val="00FF00"/>
                </a:solidFill>
                <a:latin typeface="Courier"/>
                <a:ea typeface="Courier"/>
                <a:cs typeface="Courier"/>
                <a:sym typeface="Courier New"/>
              </a:rPr>
              <a:t>&gt;&gt;&gt; </a:t>
            </a:r>
            <a:r>
              <a:rPr lang="pl" sz="3000" b="0" i="0" u="none" strike="noStrike" cap="none" baseline="0">
                <a:solidFill>
                  <a:srgbClr val="FFFF00"/>
                </a:solidFill>
                <a:latin typeface="Courier"/>
                <a:ea typeface="Courier"/>
                <a:cs typeface="Courier"/>
                <a:sym typeface="Courier New"/>
              </a:rPr>
              <a:t>print(</a:t>
            </a:r>
            <a:r>
              <a:rPr lang="pl" sz="3000" b="0" i="0" u="none" strike="noStrike" cap="none" baseline="0">
                <a:solidFill>
                  <a:srgbClr val="00FF00"/>
                </a:solidFill>
                <a:latin typeface="Courier"/>
                <a:ea typeface="Courier"/>
                <a:cs typeface="Courier"/>
                <a:sym typeface="Courier New"/>
              </a:rPr>
              <a:t>lst</a:t>
            </a:r>
            <a:r>
              <a:rPr lang="pl" sz="3000" b="0" i="0" u="none" baseline="0">
                <a:solidFill>
                  <a:srgbClr val="FFFF00"/>
                </a:solidFill>
                <a:latin typeface="Courier"/>
                <a:ea typeface="Courier"/>
                <a:cs typeface="Courier"/>
                <a:sym typeface="Courier New"/>
              </a:rPr>
              <a:t>)</a:t>
            </a:r>
            <a:endParaRPr lang="pl"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pl" sz="3000" b="0" i="0" u="none" strike="noStrike" cap="none" baseline="0">
                <a:solidFill>
                  <a:srgbClr val="00FF00"/>
                </a:solidFill>
                <a:latin typeface="Courier"/>
                <a:ea typeface="Courier"/>
                <a:cs typeface="Courier"/>
                <a:sym typeface="Courier New"/>
              </a:rPr>
              <a:t>[</a:t>
            </a:r>
            <a:r>
              <a:rPr lang="pl" sz="3000" b="0" i="0" u="none" strike="noStrike" cap="none" baseline="0">
                <a:solidFill>
                  <a:srgbClr val="FFFF00"/>
                </a:solidFill>
                <a:latin typeface="Courier"/>
                <a:ea typeface="Courier"/>
                <a:cs typeface="Courier"/>
                <a:sym typeface="Courier New"/>
              </a:rPr>
              <a:t>23, 183</a:t>
            </a:r>
            <a:r>
              <a:rPr lang="pl" sz="3000" b="0" i="0" u="none" strike="noStrike" cap="none" baseline="0">
                <a:solidFill>
                  <a:srgbClr val="00FF00"/>
                </a:solidFill>
                <a:latin typeface="Courier"/>
                <a:ea typeface="Courier"/>
                <a:cs typeface="Courier"/>
                <a:sym typeface="Courier New"/>
              </a:rPr>
              <a:t>]</a:t>
            </a:r>
          </a:p>
        </p:txBody>
      </p:sp>
      <p:sp>
        <p:nvSpPr>
          <p:cNvPr id="268" name="Shape 268"/>
          <p:cNvSpPr txBox="1"/>
          <p:nvPr/>
        </p:nvSpPr>
        <p:spPr>
          <a:xfrm>
            <a:off x="9083675" y="3997320"/>
            <a:ext cx="6492600"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3000" b="0" i="0" u="none" strike="noStrike" cap="none" baseline="0" dirty="0">
                <a:solidFill>
                  <a:srgbClr val="FF00FF"/>
                </a:solidFill>
                <a:latin typeface="Courier"/>
                <a:ea typeface="Courier"/>
                <a:cs typeface="Courier"/>
                <a:sym typeface="Courier New"/>
              </a:rPr>
              <a:t>&gt;&gt;&gt; ddd =</a:t>
            </a:r>
            <a:r>
              <a:rPr lang="pl" sz="3000" b="0" i="0" u="none" strike="noStrike" cap="none" baseline="0" dirty="0">
                <a:solidFill>
                  <a:srgbClr val="0000FF"/>
                </a:solidFill>
                <a:latin typeface="Courier"/>
                <a:ea typeface="Courier"/>
                <a:cs typeface="Courier"/>
                <a:sym typeface="Courier New"/>
              </a:rPr>
              <a:t> </a:t>
            </a:r>
            <a:r>
              <a:rPr lang="pl" sz="3000" b="0" i="0" u="none" strike="noStrike" cap="none" baseline="0" dirty="0">
                <a:solidFill>
                  <a:srgbClr val="00FFFF"/>
                </a:solidFill>
                <a:latin typeface="Courier"/>
                <a:ea typeface="Courier"/>
                <a:cs typeface="Courier"/>
                <a:sym typeface="Courier New"/>
              </a:rPr>
              <a:t>dict()</a:t>
            </a:r>
          </a:p>
          <a:p>
            <a:pPr marL="0" marR="0" lvl="0" indent="0" algn="l" rtl="0">
              <a:lnSpc>
                <a:spcPct val="100000"/>
              </a:lnSpc>
              <a:spcBef>
                <a:spcPts val="0"/>
              </a:spcBef>
              <a:spcAft>
                <a:spcPts val="0"/>
              </a:spcAft>
              <a:buClr>
                <a:srgbClr val="FF00FF"/>
              </a:buClr>
              <a:buSzPct val="25000"/>
              <a:buFont typeface="Cabin"/>
              <a:buNone/>
            </a:pPr>
            <a:r>
              <a:rPr lang="pl" sz="3000" b="0" i="0" u="none" strike="noStrike" cap="none" baseline="0" dirty="0">
                <a:solidFill>
                  <a:srgbClr val="FF00FF"/>
                </a:solidFill>
                <a:latin typeface="Courier"/>
                <a:ea typeface="Courier"/>
                <a:cs typeface="Courier"/>
                <a:sym typeface="Courier New"/>
              </a:rPr>
              <a:t>&gt;&gt;&gt; ddd[</a:t>
            </a:r>
            <a:r>
              <a:rPr lang="pl" sz="3000" b="0" i="0" u="none" strike="noStrike" cap="none" baseline="0" dirty="0">
                <a:solidFill>
                  <a:srgbClr val="FF7F00"/>
                </a:solidFill>
                <a:latin typeface="Courier"/>
                <a:ea typeface="Courier"/>
                <a:cs typeface="Courier"/>
                <a:sym typeface="Courier New"/>
              </a:rPr>
              <a:t>'wiek'</a:t>
            </a:r>
            <a:r>
              <a:rPr lang="pl" sz="3000" b="0" i="0" u="none" strike="noStrike" cap="none" baseline="0" dirty="0">
                <a:solidFill>
                  <a:srgbClr val="FF00FF"/>
                </a:solidFill>
                <a:latin typeface="Courier"/>
                <a:ea typeface="Courier"/>
                <a:cs typeface="Courier"/>
                <a:sym typeface="Courier New"/>
              </a:rPr>
              <a:t>] = </a:t>
            </a:r>
            <a:r>
              <a:rPr lang="pl" sz="3000" b="0" i="0" u="none" strike="noStrike" cap="none" baseline="0" dirty="0">
                <a:solidFill>
                  <a:srgbClr val="FFFF00"/>
                </a:solidFill>
                <a:latin typeface="Courier"/>
                <a:ea typeface="Courier"/>
                <a:cs typeface="Courier"/>
                <a:sym typeface="Courier New"/>
              </a:rPr>
              <a:t>21</a:t>
            </a:r>
          </a:p>
          <a:p>
            <a:pPr marL="0" marR="0" lvl="0" indent="0" algn="l" rtl="0">
              <a:lnSpc>
                <a:spcPct val="100000"/>
              </a:lnSpc>
              <a:spcBef>
                <a:spcPts val="0"/>
              </a:spcBef>
              <a:spcAft>
                <a:spcPts val="0"/>
              </a:spcAft>
              <a:buClr>
                <a:srgbClr val="FF00FF"/>
              </a:buClr>
              <a:buSzPct val="25000"/>
              <a:buFont typeface="Cabin"/>
              <a:buNone/>
            </a:pPr>
            <a:r>
              <a:rPr lang="pl" sz="3000" b="0" i="0" u="none" strike="noStrike" cap="none" baseline="0" dirty="0">
                <a:solidFill>
                  <a:srgbClr val="FF00FF"/>
                </a:solidFill>
                <a:latin typeface="Courier"/>
                <a:ea typeface="Courier"/>
                <a:cs typeface="Courier"/>
                <a:sym typeface="Courier New"/>
              </a:rPr>
              <a:t>&gt;&gt;&gt; ddd[</a:t>
            </a:r>
            <a:r>
              <a:rPr lang="pl" sz="3000" b="0" i="0" u="none" strike="noStrike" cap="none" baseline="0" dirty="0">
                <a:solidFill>
                  <a:srgbClr val="FF7F00"/>
                </a:solidFill>
                <a:latin typeface="Courier"/>
                <a:ea typeface="Courier"/>
                <a:cs typeface="Courier"/>
                <a:sym typeface="Courier New"/>
              </a:rPr>
              <a:t>'kurs'</a:t>
            </a:r>
            <a:r>
              <a:rPr lang="pl" sz="3000" b="0" i="0" u="none" strike="noStrike" cap="none" baseline="0" dirty="0">
                <a:solidFill>
                  <a:srgbClr val="FF00FF"/>
                </a:solidFill>
                <a:latin typeface="Courier"/>
                <a:ea typeface="Courier"/>
                <a:cs typeface="Courier"/>
                <a:sym typeface="Courier New"/>
              </a:rPr>
              <a:t>] = </a:t>
            </a:r>
            <a:r>
              <a:rPr lang="pl" sz="3000" b="0" i="0" u="none" strike="noStrike" cap="none" baseline="0" dirty="0">
                <a:solidFill>
                  <a:srgbClr val="FFFF00"/>
                </a:solidFill>
                <a:latin typeface="Courier"/>
                <a:ea typeface="Courier"/>
                <a:cs typeface="Courier"/>
                <a:sym typeface="Courier New"/>
              </a:rPr>
              <a:t>182</a:t>
            </a:r>
          </a:p>
          <a:p>
            <a:pPr lvl="0" algn="l" rtl="0">
              <a:buClr>
                <a:srgbClr val="FF00FF"/>
              </a:buClr>
              <a:buSzPct val="25000"/>
            </a:pPr>
            <a:r>
              <a:rPr lang="pl" sz="3000" b="0" i="0" u="none" strike="noStrike" cap="none" baseline="0" dirty="0">
                <a:solidFill>
                  <a:srgbClr val="FF00FF"/>
                </a:solidFill>
                <a:latin typeface="Courier"/>
                <a:ea typeface="Courier"/>
                <a:cs typeface="Courier"/>
                <a:sym typeface="Courier New"/>
              </a:rPr>
              <a:t>&gt;&gt;&gt; </a:t>
            </a:r>
            <a:r>
              <a:rPr lang="pl" sz="3000" b="0" i="0" u="none" strike="noStrike" cap="none" baseline="0" dirty="0">
                <a:solidFill>
                  <a:srgbClr val="FFFF00"/>
                </a:solidFill>
                <a:latin typeface="Courier"/>
                <a:ea typeface="Courier"/>
                <a:cs typeface="Courier"/>
                <a:sym typeface="Courier New"/>
              </a:rPr>
              <a:t>print(</a:t>
            </a:r>
            <a:r>
              <a:rPr lang="pl" sz="3000" b="0" i="0" u="none" strike="noStrike" cap="none" baseline="0" dirty="0">
                <a:solidFill>
                  <a:srgbClr val="FF00FF"/>
                </a:solidFill>
                <a:latin typeface="Courier"/>
                <a:ea typeface="Courier"/>
                <a:cs typeface="Courier"/>
                <a:sym typeface="Courier New"/>
              </a:rPr>
              <a:t>ddd</a:t>
            </a:r>
            <a:r>
              <a:rPr lang="pl" sz="3000" b="0" i="0" u="none" baseline="0" dirty="0">
                <a:solidFill>
                  <a:srgbClr val="FFFF00"/>
                </a:solidFill>
                <a:latin typeface="Courier"/>
                <a:ea typeface="Courier"/>
                <a:cs typeface="Courier"/>
                <a:sym typeface="Courier New"/>
              </a:rPr>
              <a:t>)</a:t>
            </a:r>
            <a:endParaRPr lang="pl"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pl" sz="3000" b="0" i="0" u="none" strike="noStrike" cap="none" baseline="0" dirty="0">
                <a:solidFill>
                  <a:srgbClr val="FF00FF"/>
                </a:solidFill>
                <a:latin typeface="Courier"/>
                <a:ea typeface="Courier"/>
                <a:cs typeface="Courier"/>
                <a:sym typeface="Courier New"/>
              </a:rPr>
              <a:t>{</a:t>
            </a:r>
            <a:r>
              <a:rPr lang="pl" sz="3000" b="0" i="0" u="none" strike="noStrike" cap="none" baseline="0" dirty="0">
                <a:solidFill>
                  <a:srgbClr val="FF7F00"/>
                </a:solidFill>
                <a:latin typeface="Courier"/>
                <a:ea typeface="Courier"/>
                <a:cs typeface="Courier"/>
                <a:sym typeface="Courier New"/>
              </a:rPr>
              <a:t>'wiek'</a:t>
            </a:r>
            <a:r>
              <a:rPr lang="pl" sz="3000" b="0" i="0" u="none" strike="noStrike" cap="none" baseline="0" dirty="0">
                <a:solidFill>
                  <a:srgbClr val="FF00FF"/>
                </a:solidFill>
                <a:latin typeface="Courier"/>
                <a:ea typeface="Courier"/>
                <a:cs typeface="Courier"/>
                <a:sym typeface="Courier New"/>
              </a:rPr>
              <a:t>: </a:t>
            </a:r>
            <a:r>
              <a:rPr lang="pl" sz="3000" b="0" i="0" u="none" strike="noStrike" cap="none" baseline="0" dirty="0">
                <a:solidFill>
                  <a:srgbClr val="FFFF00"/>
                </a:solidFill>
                <a:latin typeface="Courier"/>
                <a:ea typeface="Courier"/>
                <a:cs typeface="Courier"/>
                <a:sym typeface="Courier New"/>
              </a:rPr>
              <a:t>21</a:t>
            </a:r>
            <a:r>
              <a:rPr lang="pl" sz="3000" b="0" i="0" u="none" strike="noStrike" cap="none" baseline="0" dirty="0">
                <a:solidFill>
                  <a:srgbClr val="FF00FF"/>
                </a:solidFill>
                <a:latin typeface="Courier"/>
                <a:ea typeface="Courier"/>
                <a:cs typeface="Courier"/>
                <a:sym typeface="Courier New"/>
              </a:rPr>
              <a:t>,</a:t>
            </a:r>
            <a:r>
              <a:rPr lang="pl" sz="3000" b="0" i="0" u="none" strike="noStrike" cap="none" baseline="0" dirty="0">
                <a:solidFill>
                  <a:srgbClr val="FFFF00"/>
                </a:solidFill>
                <a:latin typeface="Courier"/>
                <a:ea typeface="Courier"/>
                <a:cs typeface="Courier"/>
                <a:sym typeface="Courier New"/>
              </a:rPr>
              <a:t> </a:t>
            </a:r>
            <a:r>
              <a:rPr lang="pl" sz="3000" b="0" i="0" u="none" strike="noStrike" cap="none" baseline="0" dirty="0">
                <a:solidFill>
                  <a:srgbClr val="FF7F00"/>
                </a:solidFill>
                <a:latin typeface="Courier"/>
                <a:ea typeface="Courier"/>
                <a:cs typeface="Courier"/>
                <a:sym typeface="Courier New"/>
              </a:rPr>
              <a:t>'kurs'</a:t>
            </a:r>
            <a:r>
              <a:rPr lang="pl" sz="3000" b="0" i="0" u="none" strike="noStrike" cap="none" baseline="0" dirty="0">
                <a:solidFill>
                  <a:srgbClr val="FF00FF"/>
                </a:solidFill>
                <a:latin typeface="Courier"/>
                <a:ea typeface="Courier"/>
                <a:cs typeface="Courier"/>
                <a:sym typeface="Courier New"/>
              </a:rPr>
              <a:t>: </a:t>
            </a:r>
            <a:r>
              <a:rPr lang="pl" sz="3000" b="0" i="0" u="none" strike="noStrike" cap="none" baseline="0" dirty="0">
                <a:solidFill>
                  <a:srgbClr val="FFFF00"/>
                </a:solidFill>
                <a:latin typeface="Courier"/>
                <a:ea typeface="Courier"/>
                <a:cs typeface="Courier"/>
                <a:sym typeface="Courier New"/>
              </a:rPr>
              <a:t>182</a:t>
            </a:r>
            <a:r>
              <a:rPr lang="pl" sz="3000" b="0" i="0" u="none" strike="noStrike" cap="none" baseline="0"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pl" sz="3000" b="0" i="0" u="none" strike="noStrike" cap="none" baseline="0" dirty="0">
                <a:solidFill>
                  <a:srgbClr val="FF00FF"/>
                </a:solidFill>
                <a:latin typeface="Courier"/>
                <a:ea typeface="Courier"/>
                <a:cs typeface="Courier"/>
                <a:sym typeface="Courier New"/>
              </a:rPr>
              <a:t>&gt;&gt;&gt; ddd[</a:t>
            </a:r>
            <a:r>
              <a:rPr lang="pl" sz="3000" b="0" i="0" u="none" strike="noStrike" cap="none" baseline="0" dirty="0">
                <a:solidFill>
                  <a:srgbClr val="FF7F00"/>
                </a:solidFill>
                <a:latin typeface="Courier"/>
                <a:ea typeface="Courier"/>
                <a:cs typeface="Courier"/>
                <a:sym typeface="Courier New"/>
              </a:rPr>
              <a:t>'wiek'</a:t>
            </a:r>
            <a:r>
              <a:rPr lang="pl" sz="3000" b="0" i="0" u="none" strike="noStrike" cap="none" baseline="0" dirty="0">
                <a:solidFill>
                  <a:srgbClr val="FF00FF"/>
                </a:solidFill>
                <a:latin typeface="Courier"/>
                <a:ea typeface="Courier"/>
                <a:cs typeface="Courier"/>
                <a:sym typeface="Courier New"/>
              </a:rPr>
              <a:t>] = </a:t>
            </a:r>
            <a:r>
              <a:rPr lang="pl" sz="3000" b="0" i="0" u="none" strike="noStrike" cap="none" baseline="0" dirty="0">
                <a:solidFill>
                  <a:srgbClr val="FFFF00"/>
                </a:solidFill>
                <a:latin typeface="Courier"/>
                <a:ea typeface="Courier"/>
                <a:cs typeface="Courier"/>
                <a:sym typeface="Courier New"/>
              </a:rPr>
              <a:t>2</a:t>
            </a:r>
            <a:r>
              <a:rPr lang="en-US" sz="3000" b="0" i="0" u="none" strike="noStrike" cap="none" baseline="0" dirty="0">
                <a:solidFill>
                  <a:srgbClr val="FFFF00"/>
                </a:solidFill>
                <a:latin typeface="Courier"/>
                <a:ea typeface="Courier"/>
                <a:cs typeface="Courier"/>
                <a:sym typeface="Courier New"/>
              </a:rPr>
              <a:t>3</a:t>
            </a:r>
            <a:endParaRPr lang="pl" sz="3000" b="0" i="0" u="none" strike="noStrike" cap="none" baseline="0" dirty="0">
              <a:solidFill>
                <a:srgbClr val="FF00FF"/>
              </a:solidFill>
              <a:latin typeface="Courier"/>
              <a:ea typeface="Courier"/>
              <a:cs typeface="Courier"/>
              <a:sym typeface="Courier New"/>
            </a:endParaRPr>
          </a:p>
          <a:p>
            <a:pPr lvl="0" algn="l" rtl="0">
              <a:buClr>
                <a:srgbClr val="FF00FF"/>
              </a:buClr>
              <a:buSzPct val="25000"/>
            </a:pPr>
            <a:r>
              <a:rPr lang="pl" sz="3000" b="0" i="0" u="none" strike="noStrike" cap="none" baseline="0" dirty="0">
                <a:solidFill>
                  <a:srgbClr val="FF00FF"/>
                </a:solidFill>
                <a:latin typeface="Courier"/>
                <a:ea typeface="Courier"/>
                <a:cs typeface="Courier"/>
                <a:sym typeface="Courier New"/>
              </a:rPr>
              <a:t>&gt;&gt;&gt; </a:t>
            </a:r>
            <a:r>
              <a:rPr lang="pl" sz="3000" b="0" i="0" u="none" strike="noStrike" cap="none" baseline="0" dirty="0">
                <a:solidFill>
                  <a:srgbClr val="FFFF00"/>
                </a:solidFill>
                <a:latin typeface="Courier"/>
                <a:ea typeface="Courier"/>
                <a:cs typeface="Courier"/>
                <a:sym typeface="Courier New"/>
              </a:rPr>
              <a:t>print(</a:t>
            </a:r>
            <a:r>
              <a:rPr lang="pl" sz="3000" b="0" i="0" u="none" strike="noStrike" cap="none" baseline="0" dirty="0">
                <a:solidFill>
                  <a:srgbClr val="FF00FF"/>
                </a:solidFill>
                <a:latin typeface="Courier"/>
                <a:ea typeface="Courier"/>
                <a:cs typeface="Courier"/>
                <a:sym typeface="Courier New"/>
              </a:rPr>
              <a:t>ddd</a:t>
            </a:r>
            <a:r>
              <a:rPr lang="pl" sz="3000" b="0" i="0" u="none" baseline="0" dirty="0">
                <a:solidFill>
                  <a:srgbClr val="FFFF00"/>
                </a:solidFill>
                <a:latin typeface="Courier"/>
                <a:ea typeface="Courier"/>
                <a:cs typeface="Courier"/>
                <a:sym typeface="Courier New"/>
              </a:rPr>
              <a:t>)</a:t>
            </a:r>
            <a:endParaRPr lang="pl"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pl" sz="3000" b="0" i="0" u="none" strike="noStrike" cap="none" baseline="0" dirty="0">
                <a:solidFill>
                  <a:srgbClr val="FF00FF"/>
                </a:solidFill>
                <a:latin typeface="Courier"/>
                <a:ea typeface="Courier"/>
                <a:cs typeface="Courier"/>
                <a:sym typeface="Courier New"/>
              </a:rPr>
              <a:t>{</a:t>
            </a:r>
            <a:r>
              <a:rPr lang="pl" sz="3000" b="0" i="0" u="none" strike="noStrike" cap="none" baseline="0" dirty="0">
                <a:solidFill>
                  <a:srgbClr val="FF7F00"/>
                </a:solidFill>
                <a:latin typeface="Courier"/>
                <a:ea typeface="Courier"/>
                <a:cs typeface="Courier"/>
                <a:sym typeface="Courier New"/>
              </a:rPr>
              <a:t>'wiek’</a:t>
            </a:r>
            <a:r>
              <a:rPr lang="pl" sz="3000" b="0" i="0" u="none" strike="noStrike" cap="none" baseline="0" dirty="0">
                <a:solidFill>
                  <a:srgbClr val="FF00FF"/>
                </a:solidFill>
                <a:latin typeface="Courier"/>
                <a:ea typeface="Courier"/>
                <a:cs typeface="Courier"/>
                <a:sym typeface="Courier New"/>
              </a:rPr>
              <a:t>: </a:t>
            </a:r>
            <a:r>
              <a:rPr lang="pl" sz="3000" b="0" i="0" u="none" strike="noStrike" cap="none" baseline="0" dirty="0">
                <a:solidFill>
                  <a:srgbClr val="FFFF00"/>
                </a:solidFill>
                <a:latin typeface="Courier"/>
                <a:ea typeface="Courier"/>
                <a:cs typeface="Courier"/>
                <a:sym typeface="Courier New"/>
              </a:rPr>
              <a:t>2</a:t>
            </a:r>
            <a:r>
              <a:rPr lang="en-US" sz="3000" b="0" i="0" u="none" strike="noStrike" cap="none" baseline="0" dirty="0">
                <a:solidFill>
                  <a:srgbClr val="FFFF00"/>
                </a:solidFill>
                <a:latin typeface="Courier"/>
                <a:ea typeface="Courier"/>
                <a:cs typeface="Courier"/>
                <a:sym typeface="Courier New"/>
              </a:rPr>
              <a:t>3</a:t>
            </a:r>
            <a:r>
              <a:rPr lang="pl" sz="3000" b="0" i="0" u="none" strike="noStrike" cap="none" baseline="0" dirty="0">
                <a:solidFill>
                  <a:srgbClr val="FF00FF"/>
                </a:solidFill>
                <a:latin typeface="Courier"/>
                <a:ea typeface="Courier"/>
                <a:cs typeface="Courier"/>
                <a:sym typeface="Courier New"/>
              </a:rPr>
              <a:t>,</a:t>
            </a:r>
            <a:r>
              <a:rPr lang="pl" sz="3000" b="0" i="0" u="none" strike="noStrike" cap="none" baseline="0" dirty="0">
                <a:solidFill>
                  <a:srgbClr val="FFFF00"/>
                </a:solidFill>
                <a:latin typeface="Courier"/>
                <a:ea typeface="Courier"/>
                <a:cs typeface="Courier"/>
                <a:sym typeface="Courier New"/>
              </a:rPr>
              <a:t> </a:t>
            </a:r>
            <a:r>
              <a:rPr lang="pl" sz="3000" b="0" i="0" u="none" strike="noStrike" cap="none" baseline="0" dirty="0">
                <a:solidFill>
                  <a:srgbClr val="FF7F00"/>
                </a:solidFill>
                <a:latin typeface="Courier"/>
                <a:ea typeface="Courier"/>
                <a:cs typeface="Courier"/>
                <a:sym typeface="Courier New"/>
              </a:rPr>
              <a:t>'kurs'</a:t>
            </a:r>
            <a:r>
              <a:rPr lang="pl" sz="3000" b="0" i="0" u="none" strike="noStrike" cap="none" baseline="0" dirty="0">
                <a:solidFill>
                  <a:srgbClr val="FF00FF"/>
                </a:solidFill>
                <a:latin typeface="Courier"/>
                <a:ea typeface="Courier"/>
                <a:cs typeface="Courier"/>
                <a:sym typeface="Courier New"/>
              </a:rPr>
              <a:t>: </a:t>
            </a:r>
            <a:r>
              <a:rPr lang="pl" sz="3000" b="0" i="0" u="none" strike="noStrike" cap="none" baseline="0" dirty="0">
                <a:solidFill>
                  <a:srgbClr val="FFFF00"/>
                </a:solidFill>
                <a:latin typeface="Courier"/>
                <a:ea typeface="Courier"/>
                <a:cs typeface="Courier"/>
                <a:sym typeface="Courier New"/>
              </a:rPr>
              <a:t>182</a:t>
            </a:r>
            <a:r>
              <a:rPr lang="pl" sz="3000" b="0" i="0" u="none" strike="noStrike" cap="none" baseline="0" dirty="0">
                <a:solidFill>
                  <a:srgbClr val="FF00FF"/>
                </a:solidFill>
                <a:latin typeface="Courier"/>
                <a:ea typeface="Courier"/>
                <a:cs typeface="Courier"/>
                <a:sym typeface="Courier New"/>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p:nvPr/>
        </p:nvSpPr>
        <p:spPr>
          <a:xfrm>
            <a:off x="1586675" y="779399"/>
            <a:ext cx="5690999" cy="359257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pl" sz="2800" b="0" i="0" u="none" strike="noStrike" cap="none" baseline="0">
                <a:solidFill>
                  <a:srgbClr val="00FF00"/>
                </a:solidFill>
                <a:latin typeface="Courier"/>
                <a:ea typeface="Courier"/>
                <a:cs typeface="Courier"/>
                <a:sym typeface="Courier New"/>
              </a:rPr>
              <a:t>&gt;&gt;&gt; lst =</a:t>
            </a:r>
            <a:r>
              <a:rPr lang="pl" sz="2800" b="0" i="0" u="none" strike="noStrike" cap="none" baseline="0">
                <a:solidFill>
                  <a:srgbClr val="0000FF"/>
                </a:solidFill>
                <a:latin typeface="Courier"/>
                <a:ea typeface="Courier"/>
                <a:cs typeface="Courier"/>
                <a:sym typeface="Courier New"/>
              </a:rPr>
              <a:t> </a:t>
            </a:r>
            <a:r>
              <a:rPr lang="pl" sz="2800" b="0" i="0" u="none" strike="noStrike" cap="none" baseline="0">
                <a:solidFill>
                  <a:srgbClr val="00FFFF"/>
                </a:solidFill>
                <a:latin typeface="Courier"/>
                <a:ea typeface="Courier"/>
                <a:cs typeface="Courier"/>
                <a:sym typeface="Courier New"/>
              </a:rPr>
              <a:t>list()</a:t>
            </a:r>
          </a:p>
          <a:p>
            <a:pPr marL="0" marR="0" lvl="0" indent="0" algn="l" rtl="0">
              <a:lnSpc>
                <a:spcPct val="100000"/>
              </a:lnSpc>
              <a:spcBef>
                <a:spcPts val="0"/>
              </a:spcBef>
              <a:spcAft>
                <a:spcPts val="0"/>
              </a:spcAft>
              <a:buClr>
                <a:srgbClr val="00FF00"/>
              </a:buClr>
              <a:buSzPct val="25000"/>
              <a:buFont typeface="Cabin"/>
              <a:buNone/>
            </a:pPr>
            <a:r>
              <a:rPr lang="pl" sz="2800" b="0" i="0" u="none" strike="noStrike" cap="none" baseline="0">
                <a:solidFill>
                  <a:srgbClr val="00FF00"/>
                </a:solidFill>
                <a:latin typeface="Courier"/>
                <a:ea typeface="Courier"/>
                <a:cs typeface="Courier"/>
                <a:sym typeface="Courier New"/>
              </a:rPr>
              <a:t>&gt;&gt;&gt; lst.append(</a:t>
            </a:r>
            <a:r>
              <a:rPr lang="pl" sz="2800" b="0" i="0" u="none" strike="noStrike" cap="none" baseline="0">
                <a:solidFill>
                  <a:srgbClr val="FFFF00"/>
                </a:solidFill>
                <a:latin typeface="Courier"/>
                <a:ea typeface="Courier"/>
                <a:cs typeface="Courier"/>
                <a:sym typeface="Courier New"/>
              </a:rPr>
              <a:t>21</a:t>
            </a:r>
            <a:r>
              <a:rPr lang="pl" sz="2800" b="0" i="0" u="none" strike="noStrike" cap="none" baseline="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pl" sz="2800" b="0" i="0" u="none" strike="noStrike" cap="none" baseline="0">
                <a:solidFill>
                  <a:srgbClr val="00FF00"/>
                </a:solidFill>
                <a:latin typeface="Courier"/>
                <a:ea typeface="Courier"/>
                <a:cs typeface="Courier"/>
                <a:sym typeface="Courier New"/>
              </a:rPr>
              <a:t>&gt;&gt;&gt; lst.append(</a:t>
            </a:r>
            <a:r>
              <a:rPr lang="pl" sz="2800" b="0" i="0" u="none" strike="noStrike" cap="none" baseline="0">
                <a:solidFill>
                  <a:srgbClr val="FFFF00"/>
                </a:solidFill>
                <a:latin typeface="Courier"/>
                <a:ea typeface="Courier"/>
                <a:cs typeface="Courier"/>
                <a:sym typeface="Courier New"/>
              </a:rPr>
              <a:t>183</a:t>
            </a:r>
            <a:r>
              <a:rPr lang="pl" sz="2800" b="0" i="0" u="none" strike="noStrike" cap="none" baseline="0">
                <a:solidFill>
                  <a:srgbClr val="00FF00"/>
                </a:solidFill>
                <a:latin typeface="Courier"/>
                <a:ea typeface="Courier"/>
                <a:cs typeface="Courier"/>
                <a:sym typeface="Courier New"/>
              </a:rPr>
              <a:t>)</a:t>
            </a:r>
          </a:p>
          <a:p>
            <a:pPr lvl="0" algn="l" rtl="0">
              <a:buClr>
                <a:srgbClr val="00FF00"/>
              </a:buClr>
              <a:buSzPct val="25000"/>
            </a:pPr>
            <a:r>
              <a:rPr lang="pl" sz="2800" b="0" i="0" u="none" strike="noStrike" cap="none" baseline="0">
                <a:solidFill>
                  <a:srgbClr val="00FF00"/>
                </a:solidFill>
                <a:latin typeface="Courier"/>
                <a:ea typeface="Courier"/>
                <a:cs typeface="Courier"/>
                <a:sym typeface="Courier New"/>
              </a:rPr>
              <a:t>&gt;&gt;&gt; </a:t>
            </a:r>
            <a:r>
              <a:rPr lang="pl" sz="2800" b="0" i="0" u="none" strike="noStrike" cap="none" baseline="0">
                <a:solidFill>
                  <a:srgbClr val="FFFF00"/>
                </a:solidFill>
                <a:latin typeface="Courier"/>
                <a:ea typeface="Courier"/>
                <a:cs typeface="Courier"/>
                <a:sym typeface="Courier New"/>
              </a:rPr>
              <a:t>print(</a:t>
            </a:r>
            <a:r>
              <a:rPr lang="pl" sz="2800" b="0" i="0" u="none" strike="noStrike" cap="none" baseline="0">
                <a:solidFill>
                  <a:srgbClr val="00FF00"/>
                </a:solidFill>
                <a:latin typeface="Courier"/>
                <a:ea typeface="Courier"/>
                <a:cs typeface="Courier"/>
                <a:sym typeface="Courier New"/>
              </a:rPr>
              <a:t>lst</a:t>
            </a:r>
            <a:r>
              <a:rPr lang="pl" sz="2800" b="0" i="0" u="none" baseline="0">
                <a:solidFill>
                  <a:srgbClr val="FFFF00"/>
                </a:solidFill>
                <a:latin typeface="Courier"/>
                <a:ea typeface="Courier"/>
                <a:cs typeface="Courier"/>
                <a:sym typeface="Courier New"/>
              </a:rPr>
              <a:t>)</a:t>
            </a:r>
            <a:endParaRPr lang="pl"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pl" sz="2800" b="0" i="0" u="none" strike="noStrike" cap="none" baseline="0">
                <a:solidFill>
                  <a:srgbClr val="00FF00"/>
                </a:solidFill>
                <a:latin typeface="Courier"/>
                <a:ea typeface="Courier"/>
                <a:cs typeface="Courier"/>
                <a:sym typeface="Courier New"/>
              </a:rPr>
              <a:t>[</a:t>
            </a:r>
            <a:r>
              <a:rPr lang="pl" sz="2800" b="0" i="0" u="none" strike="noStrike" cap="none" baseline="0">
                <a:solidFill>
                  <a:srgbClr val="FFFF00"/>
                </a:solidFill>
                <a:latin typeface="Courier"/>
                <a:ea typeface="Courier"/>
                <a:cs typeface="Courier"/>
                <a:sym typeface="Courier New"/>
              </a:rPr>
              <a:t>21, 183</a:t>
            </a:r>
            <a:r>
              <a:rPr lang="pl" sz="2800" b="0" i="0" u="none" strike="noStrike" cap="none" baseline="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pl" sz="2800" b="0" i="0" u="none" strike="noStrike" cap="none" baseline="0">
                <a:solidFill>
                  <a:srgbClr val="00FF00"/>
                </a:solidFill>
                <a:latin typeface="Courier"/>
                <a:ea typeface="Courier"/>
                <a:cs typeface="Courier"/>
                <a:sym typeface="Courier New"/>
              </a:rPr>
              <a:t>&gt;&gt;&gt; lst</a:t>
            </a:r>
            <a:r>
              <a:rPr lang="pl" sz="2800" b="0" i="0" u="none" strike="noStrike" cap="none" baseline="0">
                <a:solidFill>
                  <a:srgbClr val="FF7F00"/>
                </a:solidFill>
                <a:latin typeface="Courier"/>
                <a:ea typeface="Courier"/>
                <a:cs typeface="Courier"/>
                <a:sym typeface="Courier New"/>
              </a:rPr>
              <a:t>[0]</a:t>
            </a:r>
            <a:r>
              <a:rPr lang="pl" sz="2800" b="0" i="0" u="none" strike="noStrike" cap="none" baseline="0">
                <a:solidFill>
                  <a:srgbClr val="00FF00"/>
                </a:solidFill>
                <a:latin typeface="Courier"/>
                <a:ea typeface="Courier"/>
                <a:cs typeface="Courier"/>
                <a:sym typeface="Courier New"/>
              </a:rPr>
              <a:t> = </a:t>
            </a:r>
            <a:r>
              <a:rPr lang="pl" sz="2800" b="0" i="0" u="none" strike="noStrike" cap="none" baseline="0">
                <a:solidFill>
                  <a:srgbClr val="FFFF00"/>
                </a:solidFill>
                <a:latin typeface="Courier"/>
                <a:ea typeface="Courier"/>
                <a:cs typeface="Courier"/>
                <a:sym typeface="Courier New"/>
              </a:rPr>
              <a:t>23</a:t>
            </a:r>
          </a:p>
          <a:p>
            <a:pPr lvl="0" algn="l" rtl="0">
              <a:buClr>
                <a:srgbClr val="00FF00"/>
              </a:buClr>
              <a:buSzPct val="25000"/>
            </a:pPr>
            <a:r>
              <a:rPr lang="pl" sz="2800" b="0" i="0" u="none" strike="noStrike" cap="none" baseline="0">
                <a:solidFill>
                  <a:srgbClr val="00FF00"/>
                </a:solidFill>
                <a:latin typeface="Courier"/>
                <a:ea typeface="Courier"/>
                <a:cs typeface="Courier"/>
                <a:sym typeface="Courier New"/>
              </a:rPr>
              <a:t>&gt;&gt;&gt; </a:t>
            </a:r>
            <a:r>
              <a:rPr lang="pl" sz="2800" b="0" i="0" u="none" strike="noStrike" cap="none" baseline="0">
                <a:solidFill>
                  <a:srgbClr val="FFFF00"/>
                </a:solidFill>
                <a:latin typeface="Courier"/>
                <a:ea typeface="Courier"/>
                <a:cs typeface="Courier"/>
                <a:sym typeface="Courier New"/>
              </a:rPr>
              <a:t>print(</a:t>
            </a:r>
            <a:r>
              <a:rPr lang="pl" sz="2800" b="0" i="0" u="none" strike="noStrike" cap="none" baseline="0">
                <a:solidFill>
                  <a:srgbClr val="00FF00"/>
                </a:solidFill>
                <a:latin typeface="Courier"/>
                <a:ea typeface="Courier"/>
                <a:cs typeface="Courier"/>
                <a:sym typeface="Courier New"/>
              </a:rPr>
              <a:t>lst</a:t>
            </a:r>
            <a:r>
              <a:rPr lang="pl" sz="2800" b="0" i="0" u="none" baseline="0">
                <a:solidFill>
                  <a:srgbClr val="FFFF00"/>
                </a:solidFill>
                <a:latin typeface="Courier"/>
                <a:ea typeface="Courier"/>
                <a:cs typeface="Courier"/>
                <a:sym typeface="Courier New"/>
              </a:rPr>
              <a:t>)</a:t>
            </a:r>
            <a:endParaRPr lang="pl"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pl" sz="2800" b="0" i="0" u="none" strike="noStrike" cap="none" baseline="0">
                <a:solidFill>
                  <a:srgbClr val="00FF00"/>
                </a:solidFill>
                <a:latin typeface="Courier"/>
                <a:ea typeface="Courier"/>
                <a:cs typeface="Courier"/>
                <a:sym typeface="Courier New"/>
              </a:rPr>
              <a:t>[</a:t>
            </a:r>
            <a:r>
              <a:rPr lang="pl" sz="2800" b="0" i="0" u="none" strike="noStrike" cap="none" baseline="0">
                <a:solidFill>
                  <a:srgbClr val="FFFF00"/>
                </a:solidFill>
                <a:latin typeface="Courier"/>
                <a:ea typeface="Courier"/>
                <a:cs typeface="Courier"/>
                <a:sym typeface="Courier New"/>
              </a:rPr>
              <a:t>23, 183</a:t>
            </a:r>
            <a:r>
              <a:rPr lang="pl" sz="2800" b="0" i="0" u="none" strike="noStrike" cap="none" baseline="0">
                <a:solidFill>
                  <a:srgbClr val="00FF00"/>
                </a:solidFill>
                <a:latin typeface="Courier"/>
                <a:ea typeface="Courier"/>
                <a:cs typeface="Courier"/>
                <a:sym typeface="Courier New"/>
              </a:rPr>
              <a:t>]</a:t>
            </a:r>
          </a:p>
        </p:txBody>
      </p:sp>
      <p:sp>
        <p:nvSpPr>
          <p:cNvPr id="274" name="Shape 274"/>
          <p:cNvSpPr txBox="1"/>
          <p:nvPr/>
        </p:nvSpPr>
        <p:spPr>
          <a:xfrm>
            <a:off x="1586675" y="4519499"/>
            <a:ext cx="6215699" cy="3940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2800" b="0" i="0" u="none" strike="noStrike" cap="none" baseline="0" dirty="0">
                <a:solidFill>
                  <a:srgbClr val="FF00FF"/>
                </a:solidFill>
                <a:latin typeface="Courier"/>
                <a:ea typeface="Courier"/>
                <a:cs typeface="Courier"/>
                <a:sym typeface="Courier New"/>
              </a:rPr>
              <a:t>&gt;&gt;&gt; ddd = </a:t>
            </a:r>
            <a:r>
              <a:rPr lang="pl" sz="2800" b="0" i="0" u="none" strike="noStrike" cap="none" baseline="0" dirty="0">
                <a:solidFill>
                  <a:srgbClr val="00FFFF"/>
                </a:solidFill>
                <a:latin typeface="Courier"/>
                <a:ea typeface="Courier"/>
                <a:cs typeface="Courier"/>
                <a:sym typeface="Courier New"/>
              </a:rPr>
              <a:t>dict()</a:t>
            </a:r>
          </a:p>
          <a:p>
            <a:pPr marL="0" marR="0" lvl="0" indent="0" algn="l" rtl="0">
              <a:lnSpc>
                <a:spcPct val="100000"/>
              </a:lnSpc>
              <a:spcBef>
                <a:spcPts val="0"/>
              </a:spcBef>
              <a:spcAft>
                <a:spcPts val="0"/>
              </a:spcAft>
              <a:buClr>
                <a:srgbClr val="FF00FF"/>
              </a:buClr>
              <a:buSzPct val="25000"/>
              <a:buFont typeface="Cabin"/>
              <a:buNone/>
            </a:pPr>
            <a:r>
              <a:rPr lang="pl" sz="2800" b="0" i="0" u="none" strike="noStrike" cap="none" baseline="0" dirty="0">
                <a:solidFill>
                  <a:srgbClr val="FF00FF"/>
                </a:solidFill>
                <a:latin typeface="Courier"/>
                <a:ea typeface="Courier"/>
                <a:cs typeface="Courier"/>
                <a:sym typeface="Courier New"/>
              </a:rPr>
              <a:t>&gt;&gt;&gt; ddd[</a:t>
            </a:r>
            <a:r>
              <a:rPr lang="pl" sz="2800" b="0" i="0" u="none" strike="noStrike" cap="none" baseline="0" dirty="0">
                <a:solidFill>
                  <a:srgbClr val="FF7F00"/>
                </a:solidFill>
                <a:latin typeface="Courier"/>
                <a:ea typeface="Courier"/>
                <a:cs typeface="Courier"/>
                <a:sym typeface="Courier New"/>
              </a:rPr>
              <a:t>'wiek'</a:t>
            </a:r>
            <a:r>
              <a:rPr lang="pl" sz="2800" b="0" i="0" u="none" strike="noStrike" cap="none" baseline="0" dirty="0">
                <a:solidFill>
                  <a:srgbClr val="FF00FF"/>
                </a:solidFill>
                <a:latin typeface="Courier"/>
                <a:ea typeface="Courier"/>
                <a:cs typeface="Courier"/>
                <a:sym typeface="Courier New"/>
              </a:rPr>
              <a:t>] = </a:t>
            </a:r>
            <a:r>
              <a:rPr lang="pl" sz="2800" b="0" i="0" u="none" strike="noStrike" cap="none" baseline="0" dirty="0">
                <a:solidFill>
                  <a:srgbClr val="FFFF00"/>
                </a:solidFill>
                <a:latin typeface="Courier"/>
                <a:ea typeface="Courier"/>
                <a:cs typeface="Courier"/>
                <a:sym typeface="Courier New"/>
              </a:rPr>
              <a:t>21</a:t>
            </a:r>
          </a:p>
          <a:p>
            <a:pPr marL="0" marR="0" lvl="0" indent="0" algn="l" rtl="0">
              <a:lnSpc>
                <a:spcPct val="100000"/>
              </a:lnSpc>
              <a:spcBef>
                <a:spcPts val="0"/>
              </a:spcBef>
              <a:spcAft>
                <a:spcPts val="0"/>
              </a:spcAft>
              <a:buClr>
                <a:srgbClr val="FF00FF"/>
              </a:buClr>
              <a:buSzPct val="25000"/>
              <a:buFont typeface="Cabin"/>
              <a:buNone/>
            </a:pPr>
            <a:r>
              <a:rPr lang="pl" sz="2800" b="0" i="0" u="none" strike="noStrike" cap="none" baseline="0" dirty="0">
                <a:solidFill>
                  <a:srgbClr val="FF00FF"/>
                </a:solidFill>
                <a:latin typeface="Courier"/>
                <a:ea typeface="Courier"/>
                <a:cs typeface="Courier"/>
                <a:sym typeface="Courier New"/>
              </a:rPr>
              <a:t>&gt;&gt;&gt; ddd[</a:t>
            </a:r>
            <a:r>
              <a:rPr lang="pl" sz="2800" b="0" i="0" u="none" strike="noStrike" cap="none" baseline="0" dirty="0">
                <a:solidFill>
                  <a:srgbClr val="FF7F00"/>
                </a:solidFill>
                <a:latin typeface="Courier"/>
                <a:ea typeface="Courier"/>
                <a:cs typeface="Courier"/>
                <a:sym typeface="Courier New"/>
              </a:rPr>
              <a:t>'kurs'</a:t>
            </a:r>
            <a:r>
              <a:rPr lang="pl" sz="2800" b="0" i="0" u="none" strike="noStrike" cap="none" baseline="0" dirty="0">
                <a:solidFill>
                  <a:srgbClr val="FF00FF"/>
                </a:solidFill>
                <a:latin typeface="Courier"/>
                <a:ea typeface="Courier"/>
                <a:cs typeface="Courier"/>
                <a:sym typeface="Courier New"/>
              </a:rPr>
              <a:t>] = </a:t>
            </a:r>
            <a:r>
              <a:rPr lang="pl" sz="2800" b="0" i="0" u="none" strike="noStrike" cap="none" baseline="0" dirty="0">
                <a:solidFill>
                  <a:srgbClr val="FFFF00"/>
                </a:solidFill>
                <a:latin typeface="Courier"/>
                <a:ea typeface="Courier"/>
                <a:cs typeface="Courier"/>
                <a:sym typeface="Courier New"/>
              </a:rPr>
              <a:t>182</a:t>
            </a:r>
          </a:p>
          <a:p>
            <a:pPr lvl="0" algn="l" rtl="0">
              <a:buClr>
                <a:srgbClr val="FF00FF"/>
              </a:buClr>
              <a:buSzPct val="25000"/>
            </a:pPr>
            <a:r>
              <a:rPr lang="pl" sz="2800" b="0" i="0" u="none" strike="noStrike" cap="none" baseline="0" dirty="0">
                <a:solidFill>
                  <a:srgbClr val="FF00FF"/>
                </a:solidFill>
                <a:latin typeface="Courier"/>
                <a:ea typeface="Courier"/>
                <a:cs typeface="Courier"/>
                <a:sym typeface="Courier New"/>
              </a:rPr>
              <a:t>&gt;&gt;&gt; </a:t>
            </a:r>
            <a:r>
              <a:rPr lang="pl" sz="2800" b="0" i="0" u="none" strike="noStrike" cap="none" baseline="0" dirty="0">
                <a:solidFill>
                  <a:srgbClr val="FFFF00"/>
                </a:solidFill>
                <a:latin typeface="Courier"/>
                <a:ea typeface="Courier"/>
                <a:cs typeface="Courier"/>
                <a:sym typeface="Courier New"/>
              </a:rPr>
              <a:t>print(</a:t>
            </a:r>
            <a:r>
              <a:rPr lang="pl" sz="2800" b="0" i="0" u="none" strike="noStrike" cap="none" baseline="0" dirty="0">
                <a:solidFill>
                  <a:srgbClr val="FF00FF"/>
                </a:solidFill>
                <a:latin typeface="Courier"/>
                <a:ea typeface="Courier"/>
                <a:cs typeface="Courier"/>
                <a:sym typeface="Courier New"/>
              </a:rPr>
              <a:t>ddd</a:t>
            </a:r>
            <a:r>
              <a:rPr lang="pl" sz="2800" b="0" i="0" u="none" baseline="0" dirty="0">
                <a:solidFill>
                  <a:srgbClr val="FFFF00"/>
                </a:solidFill>
                <a:latin typeface="Courier"/>
                <a:ea typeface="Courier"/>
                <a:cs typeface="Courier"/>
                <a:sym typeface="Courier New"/>
              </a:rPr>
              <a:t>)</a:t>
            </a:r>
            <a:endParaRPr lang="pl" sz="28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pl" sz="2800" b="0" i="0" u="none" strike="noStrike" cap="none" baseline="0" dirty="0">
                <a:solidFill>
                  <a:srgbClr val="FF00FF"/>
                </a:solidFill>
                <a:latin typeface="Courier"/>
                <a:ea typeface="Courier"/>
                <a:cs typeface="Courier"/>
                <a:sym typeface="Courier New"/>
              </a:rPr>
              <a:t>{</a:t>
            </a:r>
            <a:r>
              <a:rPr lang="pl" sz="2800" b="0" i="0" u="none" strike="noStrike" cap="none" baseline="0" dirty="0">
                <a:solidFill>
                  <a:srgbClr val="FF7F00"/>
                </a:solidFill>
                <a:latin typeface="Courier"/>
                <a:ea typeface="Courier"/>
                <a:cs typeface="Courier"/>
                <a:sym typeface="Courier New"/>
              </a:rPr>
              <a:t>'wiek'</a:t>
            </a:r>
            <a:r>
              <a:rPr lang="pl" sz="2800" b="0" i="0" u="none" strike="noStrike" cap="none" baseline="0" dirty="0">
                <a:solidFill>
                  <a:srgbClr val="FF00FF"/>
                </a:solidFill>
                <a:latin typeface="Courier"/>
                <a:ea typeface="Courier"/>
                <a:cs typeface="Courier"/>
                <a:sym typeface="Courier New"/>
              </a:rPr>
              <a:t>: </a:t>
            </a:r>
            <a:r>
              <a:rPr lang="pl" sz="2800" b="0" i="0" u="none" strike="noStrike" cap="none" baseline="0" dirty="0">
                <a:solidFill>
                  <a:srgbClr val="FFFF00"/>
                </a:solidFill>
                <a:latin typeface="Courier"/>
                <a:ea typeface="Courier"/>
                <a:cs typeface="Courier"/>
                <a:sym typeface="Courier New"/>
              </a:rPr>
              <a:t>21</a:t>
            </a:r>
            <a:r>
              <a:rPr lang="pl" sz="2800" b="0" i="0" u="none" strike="noStrike" cap="none" baseline="0" dirty="0">
                <a:solidFill>
                  <a:srgbClr val="FF00FF"/>
                </a:solidFill>
                <a:latin typeface="Courier"/>
                <a:ea typeface="Courier"/>
                <a:cs typeface="Courier"/>
                <a:sym typeface="Courier New"/>
              </a:rPr>
              <a:t>,</a:t>
            </a:r>
            <a:r>
              <a:rPr lang="pl" sz="2800" b="0" i="0" u="none" strike="noStrike" cap="none" baseline="0" dirty="0">
                <a:solidFill>
                  <a:srgbClr val="FFFF00"/>
                </a:solidFill>
                <a:latin typeface="Courier"/>
                <a:ea typeface="Courier"/>
                <a:cs typeface="Courier"/>
                <a:sym typeface="Courier New"/>
              </a:rPr>
              <a:t> </a:t>
            </a:r>
            <a:r>
              <a:rPr lang="pl" sz="2800" b="0" i="0" u="none" strike="noStrike" cap="none" baseline="0" dirty="0">
                <a:solidFill>
                  <a:srgbClr val="FF7F00"/>
                </a:solidFill>
                <a:latin typeface="Courier"/>
                <a:ea typeface="Courier"/>
                <a:cs typeface="Courier"/>
                <a:sym typeface="Courier New"/>
              </a:rPr>
              <a:t>'kurs'</a:t>
            </a:r>
            <a:r>
              <a:rPr lang="pl" sz="2800" b="0" i="0" u="none" strike="noStrike" cap="none" baseline="0" dirty="0">
                <a:solidFill>
                  <a:srgbClr val="FF00FF"/>
                </a:solidFill>
                <a:latin typeface="Courier"/>
                <a:ea typeface="Courier"/>
                <a:cs typeface="Courier"/>
                <a:sym typeface="Courier New"/>
              </a:rPr>
              <a:t>: </a:t>
            </a:r>
            <a:r>
              <a:rPr lang="pl" sz="2800" b="0" i="0" u="none" strike="noStrike" cap="none" baseline="0" dirty="0">
                <a:solidFill>
                  <a:srgbClr val="FFFF00"/>
                </a:solidFill>
                <a:latin typeface="Courier"/>
                <a:ea typeface="Courier"/>
                <a:cs typeface="Courier"/>
                <a:sym typeface="Courier New"/>
              </a:rPr>
              <a:t>182</a:t>
            </a:r>
            <a:r>
              <a:rPr lang="pl" sz="2800" b="0" i="0" u="none" strike="noStrike" cap="none" baseline="0"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pl" sz="2800" b="0" i="0" u="none" strike="noStrike" cap="none" baseline="0" dirty="0">
                <a:solidFill>
                  <a:srgbClr val="FF00FF"/>
                </a:solidFill>
                <a:latin typeface="Courier"/>
                <a:ea typeface="Courier"/>
                <a:cs typeface="Courier"/>
                <a:sym typeface="Courier New"/>
              </a:rPr>
              <a:t>&gt;&gt;&gt; ddd[</a:t>
            </a:r>
            <a:r>
              <a:rPr lang="pl" sz="2800" b="0" i="0" u="none" strike="noStrike" cap="none" baseline="0" dirty="0">
                <a:solidFill>
                  <a:srgbClr val="FF7F00"/>
                </a:solidFill>
                <a:latin typeface="Courier"/>
                <a:ea typeface="Courier"/>
                <a:cs typeface="Courier"/>
                <a:sym typeface="Courier New"/>
              </a:rPr>
              <a:t>'wiek'</a:t>
            </a:r>
            <a:r>
              <a:rPr lang="pl" sz="2800" b="0" i="0" u="none" strike="noStrike" cap="none" baseline="0" dirty="0">
                <a:solidFill>
                  <a:srgbClr val="FF00FF"/>
                </a:solidFill>
                <a:latin typeface="Courier"/>
                <a:ea typeface="Courier"/>
                <a:cs typeface="Courier"/>
                <a:sym typeface="Courier New"/>
              </a:rPr>
              <a:t>] = 23</a:t>
            </a:r>
          </a:p>
          <a:p>
            <a:pPr lvl="0" algn="l" rtl="0">
              <a:buClr>
                <a:srgbClr val="FF00FF"/>
              </a:buClr>
              <a:buSzPct val="25000"/>
            </a:pPr>
            <a:r>
              <a:rPr lang="pl" sz="2800" b="0" i="0" u="none" strike="noStrike" cap="none" baseline="0" dirty="0">
                <a:solidFill>
                  <a:srgbClr val="FF00FF"/>
                </a:solidFill>
                <a:latin typeface="Courier"/>
                <a:ea typeface="Courier"/>
                <a:cs typeface="Courier"/>
                <a:sym typeface="Courier New"/>
              </a:rPr>
              <a:t>&gt;&gt;&gt; </a:t>
            </a:r>
            <a:r>
              <a:rPr lang="pl" sz="2800" b="0" i="0" u="none" strike="noStrike" cap="none" baseline="0" dirty="0">
                <a:solidFill>
                  <a:srgbClr val="FFFF00"/>
                </a:solidFill>
                <a:latin typeface="Courier"/>
                <a:ea typeface="Courier"/>
                <a:cs typeface="Courier"/>
                <a:sym typeface="Courier New"/>
              </a:rPr>
              <a:t>print(</a:t>
            </a:r>
            <a:r>
              <a:rPr lang="pl" sz="2800" b="0" i="0" u="none" strike="noStrike" cap="none" baseline="0" dirty="0">
                <a:solidFill>
                  <a:srgbClr val="FF00FF"/>
                </a:solidFill>
                <a:latin typeface="Courier"/>
                <a:ea typeface="Courier"/>
                <a:cs typeface="Courier"/>
                <a:sym typeface="Courier New"/>
              </a:rPr>
              <a:t>ddd</a:t>
            </a:r>
            <a:r>
              <a:rPr lang="pl" sz="2800" b="0" i="0" u="none" baseline="0" dirty="0">
                <a:solidFill>
                  <a:srgbClr val="FFFF00"/>
                </a:solidFill>
                <a:latin typeface="Courier"/>
                <a:ea typeface="Courier"/>
                <a:cs typeface="Courier"/>
                <a:sym typeface="Courier New"/>
              </a:rPr>
              <a:t>)</a:t>
            </a:r>
            <a:endParaRPr lang="pl" sz="28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pl" sz="2800" b="0" i="0" u="none" strike="noStrike" cap="none" baseline="0" dirty="0">
                <a:solidFill>
                  <a:srgbClr val="FF00FF"/>
                </a:solidFill>
                <a:latin typeface="Courier"/>
                <a:ea typeface="Courier"/>
                <a:cs typeface="Courier"/>
                <a:sym typeface="Courier New"/>
              </a:rPr>
              <a:t>{</a:t>
            </a:r>
            <a:r>
              <a:rPr lang="pl" sz="2800" b="0" i="0" u="none" strike="noStrike" cap="none" baseline="0" dirty="0">
                <a:solidFill>
                  <a:srgbClr val="FF7F00"/>
                </a:solidFill>
                <a:latin typeface="Courier"/>
                <a:ea typeface="Courier"/>
                <a:cs typeface="Courier"/>
                <a:sym typeface="Courier New"/>
              </a:rPr>
              <a:t>'wiek'</a:t>
            </a:r>
            <a:r>
              <a:rPr lang="pl" sz="2800" b="0" i="0" u="none" strike="noStrike" cap="none" baseline="0" dirty="0">
                <a:solidFill>
                  <a:srgbClr val="FF00FF"/>
                </a:solidFill>
                <a:latin typeface="Courier"/>
                <a:ea typeface="Courier"/>
                <a:cs typeface="Courier"/>
                <a:sym typeface="Courier New"/>
              </a:rPr>
              <a:t>: </a:t>
            </a:r>
            <a:r>
              <a:rPr lang="pl" sz="2800" b="0" i="0" u="none" strike="noStrike" cap="none" baseline="0" dirty="0">
                <a:solidFill>
                  <a:srgbClr val="FFFF00"/>
                </a:solidFill>
                <a:latin typeface="Courier"/>
                <a:ea typeface="Courier"/>
                <a:cs typeface="Courier"/>
                <a:sym typeface="Courier New"/>
              </a:rPr>
              <a:t>23</a:t>
            </a:r>
            <a:r>
              <a:rPr lang="pl" sz="2800" b="0" i="0" u="none" strike="noStrike" cap="none" baseline="0" dirty="0">
                <a:solidFill>
                  <a:srgbClr val="FF00FF"/>
                </a:solidFill>
                <a:latin typeface="Courier"/>
                <a:ea typeface="Courier"/>
                <a:cs typeface="Courier"/>
                <a:sym typeface="Courier New"/>
              </a:rPr>
              <a:t>,</a:t>
            </a:r>
            <a:r>
              <a:rPr lang="pl" sz="2800" b="0" i="0" u="none" strike="noStrike" cap="none" baseline="0" dirty="0">
                <a:solidFill>
                  <a:srgbClr val="FFFF00"/>
                </a:solidFill>
                <a:latin typeface="Courier"/>
                <a:ea typeface="Courier"/>
                <a:cs typeface="Courier"/>
                <a:sym typeface="Courier New"/>
              </a:rPr>
              <a:t> </a:t>
            </a:r>
            <a:r>
              <a:rPr lang="pl" sz="2800" b="0" i="0" u="none" strike="noStrike" cap="none" baseline="0" dirty="0">
                <a:solidFill>
                  <a:srgbClr val="FF7F00"/>
                </a:solidFill>
                <a:latin typeface="Courier"/>
                <a:ea typeface="Courier"/>
                <a:cs typeface="Courier"/>
                <a:sym typeface="Courier New"/>
              </a:rPr>
              <a:t>'kurs'</a:t>
            </a:r>
            <a:r>
              <a:rPr lang="pl" sz="2800" b="0" i="0" u="none" strike="noStrike" cap="none" baseline="0" dirty="0">
                <a:solidFill>
                  <a:srgbClr val="FF00FF"/>
                </a:solidFill>
                <a:latin typeface="Courier"/>
                <a:ea typeface="Courier"/>
                <a:cs typeface="Courier"/>
                <a:sym typeface="Courier New"/>
              </a:rPr>
              <a:t>: </a:t>
            </a:r>
            <a:r>
              <a:rPr lang="pl" sz="2800" b="0" i="0" u="none" strike="noStrike" cap="none" baseline="0" dirty="0">
                <a:solidFill>
                  <a:srgbClr val="FFFF00"/>
                </a:solidFill>
                <a:latin typeface="Courier"/>
                <a:ea typeface="Courier"/>
                <a:cs typeface="Courier"/>
                <a:sym typeface="Courier New"/>
              </a:rPr>
              <a:t>182</a:t>
            </a:r>
            <a:r>
              <a:rPr lang="pl" sz="2800" b="0" i="0" u="none" strike="noStrike" cap="none" baseline="0" dirty="0">
                <a:solidFill>
                  <a:srgbClr val="FF00FF"/>
                </a:solidFill>
                <a:latin typeface="Courier"/>
                <a:ea typeface="Courier"/>
                <a:cs typeface="Courier"/>
                <a:sym typeface="Courier New"/>
              </a:rPr>
              <a:t>}</a:t>
            </a:r>
          </a:p>
        </p:txBody>
      </p:sp>
      <p:sp>
        <p:nvSpPr>
          <p:cNvPr id="275" name="Shape 275"/>
          <p:cNvSpPr txBox="1"/>
          <p:nvPr/>
        </p:nvSpPr>
        <p:spPr>
          <a:xfrm>
            <a:off x="10278270" y="2265299"/>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pl" sz="3200" b="0" i="0" u="none" strike="noStrike" cap="none" baseline="0">
                <a:solidFill>
                  <a:srgbClr val="FF7F00"/>
                </a:solidFill>
                <a:latin typeface="Arial" charset="0"/>
                <a:ea typeface="Arial" charset="0"/>
                <a:cs typeface="Arial" charset="0"/>
                <a:sym typeface="Cabin"/>
              </a:rPr>
              <a:t>[0]</a:t>
            </a:r>
          </a:p>
        </p:txBody>
      </p:sp>
      <p:sp>
        <p:nvSpPr>
          <p:cNvPr id="276" name="Shape 276"/>
          <p:cNvSpPr txBox="1"/>
          <p:nvPr/>
        </p:nvSpPr>
        <p:spPr>
          <a:xfrm>
            <a:off x="11602245" y="2252599"/>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3200" b="0" i="0" u="none" baseline="0">
                <a:solidFill>
                  <a:schemeClr val="lt1"/>
                </a:solidFill>
                <a:latin typeface="Arial" charset="0"/>
                <a:ea typeface="Arial" charset="0"/>
                <a:cs typeface="Arial" charset="0"/>
                <a:sym typeface="Cabin"/>
              </a:rPr>
              <a:t> </a:t>
            </a:r>
            <a:r>
              <a:rPr lang="pl" sz="3200" b="0" i="0" u="none" strike="noStrike" cap="none" baseline="0">
                <a:solidFill>
                  <a:schemeClr val="lt1"/>
                </a:solidFill>
                <a:latin typeface="Arial" charset="0"/>
                <a:ea typeface="Arial" charset="0"/>
                <a:cs typeface="Arial" charset="0"/>
                <a:sym typeface="Cabin"/>
              </a:rPr>
              <a:t>21</a:t>
            </a:r>
          </a:p>
        </p:txBody>
      </p:sp>
      <p:sp>
        <p:nvSpPr>
          <p:cNvPr id="277" name="Shape 277"/>
          <p:cNvSpPr txBox="1"/>
          <p:nvPr/>
        </p:nvSpPr>
        <p:spPr>
          <a:xfrm>
            <a:off x="10278270" y="3027299"/>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pl" sz="3200" b="0" i="0" u="none" strike="noStrike" cap="none" baseline="0">
                <a:solidFill>
                  <a:srgbClr val="FF7F00"/>
                </a:solidFill>
                <a:latin typeface="Arial" charset="0"/>
                <a:ea typeface="Arial" charset="0"/>
                <a:cs typeface="Arial" charset="0"/>
                <a:sym typeface="Cabin"/>
              </a:rPr>
              <a:t>[1]</a:t>
            </a:r>
          </a:p>
        </p:txBody>
      </p:sp>
      <p:sp>
        <p:nvSpPr>
          <p:cNvPr id="278" name="Shape 278"/>
          <p:cNvSpPr txBox="1"/>
          <p:nvPr/>
        </p:nvSpPr>
        <p:spPr>
          <a:xfrm>
            <a:off x="11602245" y="3014599"/>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3200" b="0" i="0" u="none" baseline="0">
                <a:solidFill>
                  <a:schemeClr val="lt1"/>
                </a:solidFill>
                <a:latin typeface="Arial" charset="0"/>
                <a:ea typeface="Arial" charset="0"/>
                <a:cs typeface="Arial" charset="0"/>
                <a:sym typeface="Cabin"/>
              </a:rPr>
              <a:t> </a:t>
            </a:r>
            <a:r>
              <a:rPr lang="pl" sz="3200" b="0" i="0" u="none" strike="noStrike" cap="none" baseline="0">
                <a:solidFill>
                  <a:schemeClr val="lt1"/>
                </a:solidFill>
                <a:latin typeface="Arial" charset="0"/>
                <a:ea typeface="Arial" charset="0"/>
                <a:cs typeface="Arial" charset="0"/>
                <a:sym typeface="Cabin"/>
              </a:rPr>
              <a:t>183</a:t>
            </a:r>
          </a:p>
        </p:txBody>
      </p:sp>
      <p:sp>
        <p:nvSpPr>
          <p:cNvPr id="279" name="Shape 279"/>
          <p:cNvSpPr txBox="1"/>
          <p:nvPr/>
        </p:nvSpPr>
        <p:spPr>
          <a:xfrm>
            <a:off x="13773945" y="2417699"/>
            <a:ext cx="6477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pl" sz="3200" b="0" i="0" u="none" strike="noStrike" cap="none" baseline="0">
                <a:solidFill>
                  <a:srgbClr val="00FF00"/>
                </a:solidFill>
                <a:latin typeface="Arial" charset="0"/>
                <a:ea typeface="Arial" charset="0"/>
                <a:cs typeface="Arial" charset="0"/>
                <a:sym typeface="Cabin"/>
              </a:rPr>
              <a:t>l</a:t>
            </a:r>
            <a:r>
              <a:rPr lang="pl" sz="3200" b="0" i="0" u="none" baseline="0">
                <a:solidFill>
                  <a:srgbClr val="00FF00"/>
                </a:solidFill>
                <a:latin typeface="Arial" charset="0"/>
                <a:ea typeface="Arial" charset="0"/>
                <a:cs typeface="Arial" charset="0"/>
                <a:sym typeface="Cabin"/>
              </a:rPr>
              <a:t>st</a:t>
            </a:r>
          </a:p>
        </p:txBody>
      </p:sp>
      <p:sp>
        <p:nvSpPr>
          <p:cNvPr id="280" name="Shape 280"/>
          <p:cNvSpPr txBox="1"/>
          <p:nvPr/>
        </p:nvSpPr>
        <p:spPr>
          <a:xfrm>
            <a:off x="9433720" y="1465199"/>
            <a:ext cx="156695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pl" sz="3200" b="0" i="0" u="none" strike="noStrike" cap="none" baseline="0" dirty="0">
                <a:solidFill>
                  <a:srgbClr val="FF7F00"/>
                </a:solidFill>
                <a:latin typeface="Arial" charset="0"/>
                <a:ea typeface="Arial" charset="0"/>
                <a:cs typeface="Arial" charset="0"/>
                <a:sym typeface="Cabin"/>
              </a:rPr>
              <a:t>Klucz</a:t>
            </a:r>
          </a:p>
        </p:txBody>
      </p:sp>
      <p:sp>
        <p:nvSpPr>
          <p:cNvPr id="281" name="Shape 281"/>
          <p:cNvSpPr txBox="1"/>
          <p:nvPr/>
        </p:nvSpPr>
        <p:spPr>
          <a:xfrm>
            <a:off x="11622881" y="1465199"/>
            <a:ext cx="173531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pl" sz="3200" b="0" i="0" u="none" strike="noStrike" cap="none" baseline="0" dirty="0">
                <a:solidFill>
                  <a:srgbClr val="FFFF00"/>
                </a:solidFill>
                <a:latin typeface="Arial" charset="0"/>
                <a:ea typeface="Arial" charset="0"/>
                <a:cs typeface="Arial" charset="0"/>
                <a:sym typeface="Cabin"/>
              </a:rPr>
              <a:t>Wartość</a:t>
            </a:r>
          </a:p>
        </p:txBody>
      </p:sp>
      <p:sp>
        <p:nvSpPr>
          <p:cNvPr id="282" name="Shape 282"/>
          <p:cNvSpPr txBox="1"/>
          <p:nvPr/>
        </p:nvSpPr>
        <p:spPr>
          <a:xfrm>
            <a:off x="9433720" y="6365807"/>
            <a:ext cx="1847699" cy="622199"/>
          </a:xfrm>
          <a:prstGeom prst="rect">
            <a:avLst/>
          </a:prstGeom>
          <a:noFill/>
          <a:ln>
            <a:noFill/>
          </a:ln>
        </p:spPr>
        <p:txBody>
          <a:bodyPr lIns="0" tIns="0" rIns="0" bIns="0" anchor="ctr" anchorCtr="0">
            <a:noAutofit/>
          </a:bodyPr>
          <a:lstStyle/>
          <a:p>
            <a:pPr algn="r">
              <a:buClr>
                <a:srgbClr val="FF7F00"/>
              </a:buClr>
              <a:buSzPct val="25000"/>
            </a:pPr>
            <a:r>
              <a:rPr lang="pl" sz="3200" b="0" i="0" u="none" strike="noStrike" cap="none" baseline="0" dirty="0">
                <a:solidFill>
                  <a:srgbClr val="FF7F00"/>
                </a:solidFill>
                <a:latin typeface="Arial" charset="0"/>
                <a:ea typeface="Arial" charset="0"/>
                <a:cs typeface="Arial" charset="0"/>
                <a:sym typeface="Cabin"/>
              </a:rPr>
              <a:t>['wiek’]</a:t>
            </a:r>
          </a:p>
        </p:txBody>
      </p:sp>
      <p:sp>
        <p:nvSpPr>
          <p:cNvPr id="284" name="Shape 284"/>
          <p:cNvSpPr txBox="1"/>
          <p:nvPr/>
        </p:nvSpPr>
        <p:spPr>
          <a:xfrm>
            <a:off x="10081420" y="7127807"/>
            <a:ext cx="1200299" cy="622199"/>
          </a:xfrm>
          <a:prstGeom prst="rect">
            <a:avLst/>
          </a:prstGeom>
          <a:noFill/>
          <a:ln>
            <a:noFill/>
          </a:ln>
        </p:spPr>
        <p:txBody>
          <a:bodyPr lIns="0" tIns="0" rIns="0" bIns="0" anchor="ctr" anchorCtr="0">
            <a:noAutofit/>
          </a:bodyPr>
          <a:lstStyle/>
          <a:p>
            <a:pPr algn="r">
              <a:buClr>
                <a:srgbClr val="FF7F00"/>
              </a:buClr>
              <a:buSzPct val="25000"/>
            </a:pPr>
            <a:r>
              <a:rPr lang="pl" sz="3200" b="0" i="0" u="none" strike="noStrike" cap="none" baseline="0" dirty="0">
                <a:solidFill>
                  <a:srgbClr val="FF7F00"/>
                </a:solidFill>
                <a:latin typeface="Arial" charset="0"/>
                <a:ea typeface="Arial" charset="0"/>
                <a:cs typeface="Arial" charset="0"/>
                <a:sym typeface="Cabin"/>
              </a:rPr>
              <a:t>['kurs']</a:t>
            </a:r>
          </a:p>
        </p:txBody>
      </p:sp>
      <p:sp>
        <p:nvSpPr>
          <p:cNvPr id="286" name="Shape 286"/>
          <p:cNvSpPr txBox="1"/>
          <p:nvPr/>
        </p:nvSpPr>
        <p:spPr>
          <a:xfrm>
            <a:off x="13608845" y="6569007"/>
            <a:ext cx="996950"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3200" b="0" i="0" u="none" strike="noStrike" cap="none" baseline="0">
                <a:solidFill>
                  <a:srgbClr val="FF00FF"/>
                </a:solidFill>
                <a:latin typeface="Arial" charset="0"/>
                <a:ea typeface="Arial" charset="0"/>
                <a:cs typeface="Arial" charset="0"/>
                <a:sym typeface="Cabin"/>
              </a:rPr>
              <a:t>ddd</a:t>
            </a:r>
          </a:p>
        </p:txBody>
      </p:sp>
      <p:sp>
        <p:nvSpPr>
          <p:cNvPr id="287" name="Shape 287"/>
          <p:cNvSpPr txBox="1"/>
          <p:nvPr/>
        </p:nvSpPr>
        <p:spPr>
          <a:xfrm>
            <a:off x="9780104" y="5565707"/>
            <a:ext cx="1347478"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pl" sz="3200" b="0" i="0" u="none" strike="noStrike" cap="none" baseline="0" dirty="0">
                <a:solidFill>
                  <a:srgbClr val="FF7F00"/>
                </a:solidFill>
                <a:latin typeface="Arial" charset="0"/>
                <a:ea typeface="Arial" charset="0"/>
                <a:cs typeface="Arial" charset="0"/>
                <a:sym typeface="Cabin"/>
              </a:rPr>
              <a:t>Klucz</a:t>
            </a:r>
          </a:p>
        </p:txBody>
      </p:sp>
      <p:sp>
        <p:nvSpPr>
          <p:cNvPr id="288" name="Shape 288"/>
          <p:cNvSpPr txBox="1"/>
          <p:nvPr/>
        </p:nvSpPr>
        <p:spPr>
          <a:xfrm>
            <a:off x="11749881" y="5565707"/>
            <a:ext cx="18589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pl" sz="3200" b="0" i="0" u="none" strike="noStrike" cap="none" baseline="0" dirty="0">
                <a:solidFill>
                  <a:srgbClr val="FFFF00"/>
                </a:solidFill>
                <a:latin typeface="Arial" charset="0"/>
                <a:ea typeface="Arial" charset="0"/>
                <a:cs typeface="Arial" charset="0"/>
                <a:sym typeface="Cabin"/>
              </a:rPr>
              <a:t>Wartość</a:t>
            </a:r>
          </a:p>
        </p:txBody>
      </p:sp>
      <p:sp>
        <p:nvSpPr>
          <p:cNvPr id="289" name="Shape 289"/>
          <p:cNvSpPr txBox="1"/>
          <p:nvPr/>
        </p:nvSpPr>
        <p:spPr>
          <a:xfrm>
            <a:off x="10838656" y="779399"/>
            <a:ext cx="947737"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pl" sz="3200" b="0" i="0" u="none" strike="noStrike" cap="none" baseline="0">
                <a:solidFill>
                  <a:srgbClr val="00FF00"/>
                </a:solidFill>
                <a:latin typeface="Arial" charset="0"/>
                <a:ea typeface="Arial" charset="0"/>
                <a:cs typeface="Arial" charset="0"/>
                <a:sym typeface="Cabin"/>
              </a:rPr>
              <a:t>Lista</a:t>
            </a:r>
          </a:p>
        </p:txBody>
      </p:sp>
      <p:sp>
        <p:nvSpPr>
          <p:cNvPr id="290" name="Shape 290"/>
          <p:cNvSpPr txBox="1"/>
          <p:nvPr/>
        </p:nvSpPr>
        <p:spPr>
          <a:xfrm>
            <a:off x="10100470" y="4765607"/>
            <a:ext cx="26274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3200" b="0" i="0" u="none" strike="noStrike" cap="none" baseline="0">
                <a:solidFill>
                  <a:srgbClr val="FF00FF"/>
                </a:solidFill>
                <a:latin typeface="Arial" charset="0"/>
                <a:ea typeface="Arial" charset="0"/>
                <a:cs typeface="Arial" charset="0"/>
                <a:sym typeface="Cabin"/>
              </a:rPr>
              <a:t>Słownik</a:t>
            </a:r>
          </a:p>
        </p:txBody>
      </p:sp>
      <p:sp>
        <p:nvSpPr>
          <p:cNvPr id="22" name="Shape 285">
            <a:extLst>
              <a:ext uri="{FF2B5EF4-FFF2-40B4-BE49-F238E27FC236}">
                <a16:creationId xmlns:a16="http://schemas.microsoft.com/office/drawing/2014/main" id="{4D9D877F-5167-4879-845D-489700E56317}"/>
              </a:ext>
            </a:extLst>
          </p:cNvPr>
          <p:cNvSpPr txBox="1"/>
          <p:nvPr/>
        </p:nvSpPr>
        <p:spPr>
          <a:xfrm>
            <a:off x="11814137" y="6347970"/>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3200" b="0" i="0" u="none" baseline="0" dirty="0">
                <a:solidFill>
                  <a:schemeClr val="lt1"/>
                </a:solidFill>
                <a:latin typeface="Arial" charset="0"/>
                <a:ea typeface="Arial" charset="0"/>
                <a:cs typeface="Arial" charset="0"/>
                <a:sym typeface="Cabin"/>
              </a:rPr>
              <a:t> </a:t>
            </a:r>
            <a:r>
              <a:rPr lang="pl" sz="3200" b="0" i="0" u="none" strike="noStrike" cap="none" baseline="0" dirty="0">
                <a:solidFill>
                  <a:schemeClr val="lt1"/>
                </a:solidFill>
                <a:latin typeface="Arial" charset="0"/>
                <a:ea typeface="Arial" charset="0"/>
                <a:cs typeface="Arial" charset="0"/>
                <a:sym typeface="Cabin"/>
              </a:rPr>
              <a:t>21</a:t>
            </a:r>
          </a:p>
        </p:txBody>
      </p:sp>
      <p:sp>
        <p:nvSpPr>
          <p:cNvPr id="23" name="Shape 283">
            <a:extLst>
              <a:ext uri="{FF2B5EF4-FFF2-40B4-BE49-F238E27FC236}">
                <a16:creationId xmlns:a16="http://schemas.microsoft.com/office/drawing/2014/main" id="{18553E4B-2E2B-4B9C-AE4F-63F6768FAED2}"/>
              </a:ext>
            </a:extLst>
          </p:cNvPr>
          <p:cNvSpPr txBox="1"/>
          <p:nvPr/>
        </p:nvSpPr>
        <p:spPr>
          <a:xfrm>
            <a:off x="11814137" y="7115107"/>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3200" b="0" i="0" u="none" baseline="0" dirty="0">
                <a:solidFill>
                  <a:schemeClr val="lt1"/>
                </a:solidFill>
                <a:latin typeface="Arial" charset="0"/>
                <a:ea typeface="Arial" charset="0"/>
                <a:cs typeface="Arial" charset="0"/>
                <a:sym typeface="Cabin"/>
              </a:rPr>
              <a:t> </a:t>
            </a:r>
            <a:r>
              <a:rPr lang="pl" sz="3200" b="0" i="0" u="none" strike="noStrike" cap="none" baseline="0" dirty="0">
                <a:solidFill>
                  <a:schemeClr val="lt1"/>
                </a:solidFill>
                <a:latin typeface="Arial" charset="0"/>
                <a:ea typeface="Arial" charset="0"/>
                <a:cs typeface="Arial" charset="0"/>
                <a:sym typeface="Cabin"/>
              </a:rPr>
              <a:t>18</a:t>
            </a:r>
            <a:r>
              <a:rPr lang="pl" sz="3200" b="0" i="0" u="none" baseline="0" dirty="0">
                <a:solidFill>
                  <a:schemeClr val="lt1"/>
                </a:solidFill>
                <a:latin typeface="Arial" charset="0"/>
                <a:ea typeface="Arial" charset="0"/>
                <a:cs typeface="Arial" charset="0"/>
                <a:sym typeface="Cabin"/>
              </a:rPr>
              <a:t>2</a:t>
            </a:r>
          </a:p>
        </p:txBody>
      </p:sp>
    </p:spTree>
  </p:cSld>
  <p:clrMapOvr>
    <a:masterClrMapping/>
  </p:clrMapOvr>
</p:sld>
</file>

<file path=ppt/theme/theme1.xml><?xml version="1.0" encoding="utf-8"?>
<a:theme xmlns:a="http://schemas.openxmlformats.org/drawingml/2006/main" name="1_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692</TotalTime>
  <Words>2462</Words>
  <Application>Microsoft Office PowerPoint</Application>
  <PresentationFormat>Custom</PresentationFormat>
  <Paragraphs>333</Paragraphs>
  <Slides>30</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Arial Regular</vt:lpstr>
      <vt:lpstr>Cabin</vt:lpstr>
      <vt:lpstr>Courier</vt:lpstr>
      <vt:lpstr>Courier New</vt:lpstr>
      <vt:lpstr>Gill Sans</vt:lpstr>
      <vt:lpstr>1_Title &amp; Subtitle</vt:lpstr>
      <vt:lpstr>Słowniki w Pythonie</vt:lpstr>
      <vt:lpstr>Co to jest “kolekcja”?</vt:lpstr>
      <vt:lpstr>Co nie jest “kolekcją”?</vt:lpstr>
      <vt:lpstr>O dwóch takich... kolekcjach</vt:lpstr>
      <vt:lpstr>Słowniki</vt:lpstr>
      <vt:lpstr>Słowniki</vt:lpstr>
      <vt:lpstr>Słowniki</vt:lpstr>
      <vt:lpstr>Porównanie list i słowników</vt:lpstr>
      <vt:lpstr>PowerPoint Presentation</vt:lpstr>
      <vt:lpstr>Literały (stałe) słownikowe</vt:lpstr>
      <vt:lpstr>Najpopularniejsza nazwa użytkownika?</vt:lpstr>
      <vt:lpstr>Najpopularniejsza nazwa użytkownika?</vt:lpstr>
      <vt:lpstr>Najpopularniejsza nazwa użytkownika?</vt:lpstr>
      <vt:lpstr>Wiele liczników w słowniku</vt:lpstr>
      <vt:lpstr>Traceback w słownikach</vt:lpstr>
      <vt:lpstr>Pierwsze spotkanie z nową nazwą</vt:lpstr>
      <vt:lpstr>Metoda get() w słownikach</vt:lpstr>
      <vt:lpstr>Prostsze zliczanie z get()</vt:lpstr>
      <vt:lpstr>Prostsze zliczanie z get()</vt:lpstr>
      <vt:lpstr>PowerPoint Presentation</vt:lpstr>
      <vt:lpstr>PowerPoint Presentation</vt:lpstr>
      <vt:lpstr>Schemat zliczania</vt:lpstr>
      <vt:lpstr>PowerPoint Presentation</vt:lpstr>
      <vt:lpstr>PowerPoint Presentation</vt:lpstr>
      <vt:lpstr>Pętle określone i słowniki</vt:lpstr>
      <vt:lpstr>Pobieranie list kluczy i wartości</vt:lpstr>
      <vt:lpstr>Bonus: Dwie zmienne sterujące!</vt:lpstr>
      <vt:lpstr>PowerPoint Presentation</vt:lpstr>
      <vt:lpstr>Podsumowanie</vt:lpstr>
      <vt:lpstr>Podziękowania dla współpracowników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Słowniki w Pythonie</dc:title>
  <cp:lastModifiedBy>Andrzej Wójtowicz</cp:lastModifiedBy>
  <cp:revision>88</cp:revision>
  <dcterms:modified xsi:type="dcterms:W3CDTF">2022-08-25T20:41:25Z</dcterms:modified>
</cp:coreProperties>
</file>