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3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9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315" r:id="rId25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FFD966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45"/>
    <p:restoredTop sz="94485"/>
  </p:normalViewPr>
  <p:slideViewPr>
    <p:cSldViewPr snapToGrid="0" snapToObjects="1">
      <p:cViewPr varScale="1">
        <p:scale>
          <a:sx n="47" d="100"/>
          <a:sy n="47" d="100"/>
        </p:scale>
        <p:origin x="944" y="52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5233403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pl" b="0" i="0" u="none" baseline="0">
                <a:solidFill>
                  <a:schemeClr val="dk2"/>
                </a:solidFill>
              </a:rPr>
              <a:t>Notka od Chucka  Używając tych materiałów masz prawo usunąć logo UM i zastąpić je własnym ale zostaw proszę logo CC-BY na pierwszej stronie oraz strony z podziękowaniami dla współtwórców.</a:t>
            </a:r>
            <a:endParaRPr lang="pl" dirty="0">
              <a:solidFill>
                <a:schemeClr val="dk2"/>
              </a:solidFill>
            </a:endParaRPr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706144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78" name="Shape 2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66305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94201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92" name="Shape 2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11851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99" name="Shape 2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145702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39234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13" name="Shape 3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62196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20" name="Shape 3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770983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28" name="Shape 3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98933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36" name="Shape 3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56846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44" name="Shape 3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8022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830058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53" name="Shape 3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15513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62" name="Shape 3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248793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69" name="Shape 3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50093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Shape 7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Shape 7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19545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30" name="Shape 2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66432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24927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44" name="Shape 2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16605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51" name="Shape 2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110577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58" name="Shape 2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91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9097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71" name="Shape 2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1512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Bullets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1155700" y="789708"/>
            <a:ext cx="13932000" cy="17501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3600"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1155700" y="789708"/>
            <a:ext cx="13932000" cy="17501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3824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9082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701" r:id="rId2"/>
    <p:sldLayoutId id="2147483704" r:id="rId3"/>
    <p:sldLayoutId id="2147483705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7200" b="0" i="0" u="none" strike="noStrike" cap="none">
          <a:solidFill>
            <a:srgbClr val="FFFF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3200" b="0" i="0" u="none" strike="noStrike" cap="none">
          <a:solidFill>
            <a:schemeClr val="bg1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y4e.pl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5" Type="http://schemas.openxmlformats.org/officeDocument/2006/relationships/image" Target="../media/image1.png"/><Relationship Id="rId4" Type="http://schemas.openxmlformats.org/officeDocument/2006/relationships/hyperlink" Target="www.pythonlearn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mailto:stephen.marquard@uct.ac.za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open.umich.edu/" TargetMode="External"/><Relationship Id="rId5" Type="http://schemas.openxmlformats.org/officeDocument/2006/relationships/hyperlink" Target="http://www.dr-chuck.com/" TargetMode="Externa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y4e.pl/code3/mbox-short.tx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y4inf.com/code/mbox-short.txt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Czytanie plików</a:t>
            </a:r>
          </a:p>
        </p:txBody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8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Rozdział 7</a:t>
            </a:r>
          </a:p>
        </p:txBody>
      </p:sp>
      <p:sp>
        <p:nvSpPr>
          <p:cNvPr id="205" name="Shape 205"/>
          <p:cNvSpPr txBox="1"/>
          <p:nvPr/>
        </p:nvSpPr>
        <p:spPr>
          <a:xfrm>
            <a:off x="3996400" y="7077663"/>
            <a:ext cx="7967099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2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</a:t>
            </a:r>
            <a:r>
              <a:rPr lang="pl" sz="3200" b="0" i="0" u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 dla wszystkich</a:t>
            </a:r>
            <a:endParaRPr lang="pl" sz="32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200" b="0" i="0" u="sng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www.py4e.</a:t>
            </a:r>
            <a:r>
              <a:rPr lang="en-US" sz="3200" b="0" i="0" u="sng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pl</a:t>
            </a:r>
            <a:endParaRPr lang="pl" sz="3200" u="sng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4"/>
            </a:endParaRPr>
          </a:p>
        </p:txBody>
      </p:sp>
      <p:pic>
        <p:nvPicPr>
          <p:cNvPr id="206" name="Shape 20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744575" y="7327262"/>
            <a:ext cx="1968599" cy="6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Shape 20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43300" y="7149062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Przetwarzanie pliku</a:t>
            </a:r>
          </a:p>
        </p:txBody>
      </p:sp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781050" y="2695025"/>
            <a:ext cx="14306650" cy="122555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215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 końcu każdej linii w pliku tekstowym znajduje się </a:t>
            </a:r>
            <a:r>
              <a:rPr lang="pl" sz="36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znak końca linii</a:t>
            </a:r>
            <a:r>
              <a:rPr lang="pl" sz="3600" b="0" i="0" u="none" strike="noStrike" cap="none" baseline="0" dirty="0"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</p:txBody>
      </p:sp>
      <p:sp>
        <p:nvSpPr>
          <p:cNvPr id="282" name="Shape 282"/>
          <p:cNvSpPr txBox="1"/>
          <p:nvPr/>
        </p:nvSpPr>
        <p:spPr>
          <a:xfrm>
            <a:off x="1851475" y="3937000"/>
            <a:ext cx="13010999" cy="3479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From stephen.marquard@uct.ac.za Sat Jan  5 09:14:16 2008</a:t>
            </a:r>
            <a:r>
              <a:rPr lang="pl" sz="24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Return-Path: &lt;postmaster@collab.sakaiproject.org&gt;</a:t>
            </a:r>
            <a:r>
              <a:rPr lang="pl" sz="24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Date: Sat, 5 Jan 2008 09:12:18 -0500</a:t>
            </a:r>
            <a:r>
              <a:rPr lang="pl" sz="24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To: source@collab.sakaiproject.org</a:t>
            </a:r>
            <a:r>
              <a:rPr lang="pl" sz="24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From: stephen.marquard@uct.ac.za</a:t>
            </a:r>
            <a:r>
              <a:rPr lang="pl" sz="24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\</a:t>
            </a:r>
            <a:r>
              <a:rPr lang="pl" sz="2400" b="0" i="0" u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Subject: [sakai] svn commit: r39772 - content/branches/</a:t>
            </a:r>
            <a:r>
              <a:rPr lang="pl" sz="24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2400" b="0" i="0" u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Details:</a:t>
            </a:r>
            <a:r>
              <a:rPr lang="pl" sz="2400" b="0" i="0" u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4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http://source.sakaiproject.org/viewsvn/?view=rev&amp;rev=39772</a:t>
            </a:r>
            <a:r>
              <a:rPr lang="pl" sz="24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\</a:t>
            </a:r>
            <a:r>
              <a:rPr lang="pl" sz="2400" b="0" i="0" u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pl" b="0" i="0" u="none" baseline="0">
                <a:solidFill>
                  <a:srgbClr val="FFD966"/>
                </a:solidFill>
              </a:rPr>
              <a:t>Czytanie plików w Pythonie</a:t>
            </a:r>
            <a:endParaRPr lang="pl" dirty="0">
              <a:solidFill>
                <a:srgbClr val="FFD9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839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Uchwyt pliku jako sekwencja</a:t>
            </a:r>
          </a:p>
        </p:txBody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88163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4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uchwyt pliku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otwartego do czytania można traktować jak </a:t>
            </a:r>
            <a:r>
              <a:rPr lang="pl" sz="34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sekwencję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ciągów znaków, w której każda linia pliku jest jednym ciągiem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Możemy użyć instrukcji </a:t>
            </a:r>
            <a:r>
              <a:rPr lang="pl" sz="34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pl" sz="3400" b="0" i="0" u="none" strike="noStrike" cap="none" baseline="0" dirty="0">
                <a:latin typeface="Arial" charset="0"/>
                <a:ea typeface="Arial" charset="0"/>
                <a:cs typeface="Arial" charset="0"/>
                <a:sym typeface="Cabin"/>
              </a:rPr>
              <a:t>,</a:t>
            </a:r>
            <a:r>
              <a:rPr lang="pl" sz="34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żeby przejść przez </a:t>
            </a:r>
            <a:r>
              <a:rPr lang="pl" sz="34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sekwencje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Pamiętaj, że </a:t>
            </a:r>
            <a:r>
              <a:rPr lang="pl" sz="34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sekwencja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jest uporządkowanym zbiorem</a:t>
            </a:r>
          </a:p>
        </p:txBody>
      </p:sp>
      <p:sp>
        <p:nvSpPr>
          <p:cNvPr id="289" name="Shape 289"/>
          <p:cNvSpPr txBox="1"/>
          <p:nvPr/>
        </p:nvSpPr>
        <p:spPr>
          <a:xfrm>
            <a:off x="9286875" y="3490925"/>
            <a:ext cx="6534699" cy="2728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4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xfile</a:t>
            </a:r>
            <a:r>
              <a:rPr lang="pl" sz="3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34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open</a:t>
            </a:r>
            <a:r>
              <a:rPr lang="pl" sz="3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('mbox.txt')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4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pl" sz="34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cheese</a:t>
            </a:r>
            <a:r>
              <a:rPr lang="pl" sz="3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4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pl" sz="3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4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xfile</a:t>
            </a:r>
            <a:r>
              <a:rPr lang="pl" sz="3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4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34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4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4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cheese</a:t>
            </a:r>
            <a:r>
              <a:rPr lang="pl" sz="3400" b="0" i="0" u="none" strike="noStrike" cap="none" baseline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4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Liczenie linii w pliku</a:t>
            </a:r>
          </a:p>
        </p:txBody>
      </p:sp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73875" cy="478720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Otwórz </a:t>
            </a:r>
            <a:r>
              <a:rPr lang="pl" sz="34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plik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 trybie do odczytu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Użyj pętli </a:t>
            </a:r>
            <a:r>
              <a:rPr lang="pl" sz="34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pl" sz="3400" b="0" i="0" u="none" strike="noStrike" cap="none" baseline="0" dirty="0">
                <a:latin typeface="Arial" charset="0"/>
                <a:ea typeface="Arial" charset="0"/>
                <a:cs typeface="Arial" charset="0"/>
                <a:sym typeface="Cabin"/>
              </a:rPr>
              <a:t>,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żeby wczytać każdą linię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lang="pl" sz="34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Zlicz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linie i wypisz ich liczbę</a:t>
            </a:r>
          </a:p>
        </p:txBody>
      </p:sp>
      <p:sp>
        <p:nvSpPr>
          <p:cNvPr id="296" name="Shape 296"/>
          <p:cNvSpPr txBox="1"/>
          <p:nvPr/>
        </p:nvSpPr>
        <p:spPr>
          <a:xfrm>
            <a:off x="8845300" y="2819350"/>
            <a:ext cx="6931200" cy="4787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30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open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('mbox</a:t>
            </a:r>
            <a:r>
              <a:rPr lang="en-US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-short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.txt')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count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30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count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30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count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000" b="0" i="0" u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'liczba linii:', </a:t>
            </a:r>
            <a:r>
              <a:rPr lang="pl" sz="30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count</a:t>
            </a:r>
            <a:r>
              <a:rPr lang="pl" sz="3000" b="0" i="0" u="none" strike="noStrike" cap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$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python</a:t>
            </a:r>
            <a:r>
              <a:rPr lang="en-US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3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open.py</a:t>
            </a:r>
            <a:endParaRPr lang="pl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liczba linii: 1</a:t>
            </a:r>
            <a:r>
              <a:rPr lang="en-US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910</a:t>
            </a:r>
            <a:endParaRPr lang="pl" sz="3000" b="0" i="0" u="none" strike="noStrike" cap="none" baseline="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7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Wczytywanie *całego* pliku</a:t>
            </a:r>
          </a:p>
        </p:txBody>
      </p:sp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5145088" cy="334567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390906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pl" sz="34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Możemy </a:t>
            </a:r>
            <a:r>
              <a:rPr lang="pl" sz="34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wczytać</a:t>
            </a:r>
            <a:r>
              <a:rPr lang="pl" sz="34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cały plik (razem ze znakami końca linii) do </a:t>
            </a:r>
            <a:r>
              <a:rPr lang="pl" sz="3400" b="0" i="0" u="none" strike="noStrike" cap="none" baseline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jednego ciągu znaków</a:t>
            </a:r>
          </a:p>
        </p:txBody>
      </p:sp>
      <p:sp>
        <p:nvSpPr>
          <p:cNvPr id="303" name="Shape 303"/>
          <p:cNvSpPr txBox="1"/>
          <p:nvPr/>
        </p:nvSpPr>
        <p:spPr>
          <a:xfrm>
            <a:off x="7449875" y="2671475"/>
            <a:ext cx="8280600" cy="3464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1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open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('mbox-short.txt')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.read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0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))</a:t>
            </a:r>
            <a:endParaRPr lang="pl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94626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0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[:20])</a:t>
            </a:r>
            <a:endParaRPr lang="pl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From stephen.marquar</a:t>
            </a:r>
            <a:endParaRPr lang="pl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Przeszukiwanie pliku</a:t>
            </a:r>
          </a:p>
        </p:txBody>
      </p:sp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1155700" y="2892894"/>
            <a:ext cx="6116638" cy="289071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390906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Możemy umieścić instrukcję </a:t>
            </a:r>
            <a:r>
              <a:rPr lang="pl" sz="34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wewnątrz pętli </a:t>
            </a:r>
            <a:r>
              <a:rPr lang="pl" sz="34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pl" sz="3400" b="0" i="0" u="none" strike="noStrike" cap="none" baseline="0" dirty="0">
                <a:latin typeface="Arial" charset="0"/>
                <a:ea typeface="Arial" charset="0"/>
                <a:cs typeface="Arial" charset="0"/>
                <a:sym typeface="Cabin"/>
              </a:rPr>
              <a:t>,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żeby wypisać tylko linie spełniające pewne kryteria</a:t>
            </a:r>
          </a:p>
        </p:txBody>
      </p:sp>
      <p:sp>
        <p:nvSpPr>
          <p:cNvPr id="310" name="Shape 310"/>
          <p:cNvSpPr txBox="1"/>
          <p:nvPr/>
        </p:nvSpPr>
        <p:spPr>
          <a:xfrm>
            <a:off x="8049525" y="3161700"/>
            <a:ext cx="7276200" cy="2444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28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open</a:t>
            </a: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('mbox-short.txt')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8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8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8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8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28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8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pl" sz="28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.startswith</a:t>
            </a: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('From:')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28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28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28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8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pl" sz="2800" b="0" i="0" u="none" strike="noStrike" cap="none" baseline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28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>
            <a:spLocks noGrp="1"/>
          </p:cNvSpPr>
          <p:nvPr>
            <p:ph type="title"/>
          </p:nvPr>
        </p:nvSpPr>
        <p:spPr>
          <a:xfrm>
            <a:off x="1155700" y="789708"/>
            <a:ext cx="13247638" cy="175019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Ups!</a:t>
            </a:r>
          </a:p>
        </p:txBody>
      </p:sp>
      <p:sp>
        <p:nvSpPr>
          <p:cNvPr id="316" name="Shape 316"/>
          <p:cNvSpPr txBox="1"/>
          <p:nvPr/>
        </p:nvSpPr>
        <p:spPr>
          <a:xfrm>
            <a:off x="1246825" y="3253025"/>
            <a:ext cx="52704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 tu robią te wszystkie puste linie?</a:t>
            </a:r>
          </a:p>
        </p:txBody>
      </p:sp>
      <p:sp>
        <p:nvSpPr>
          <p:cNvPr id="317" name="Shape 317"/>
          <p:cNvSpPr txBox="1"/>
          <p:nvPr/>
        </p:nvSpPr>
        <p:spPr>
          <a:xfrm>
            <a:off x="7594600" y="2895600"/>
            <a:ext cx="8128000" cy="45243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From: stephen.marquard@uct.ac.za</a:t>
            </a:r>
            <a:endParaRPr lang="pl" sz="3000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From: louis@media.berkeley.edu</a:t>
            </a:r>
            <a:endParaRPr lang="pl" sz="3000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From: zqian@umich.edu</a:t>
            </a:r>
            <a:endParaRPr lang="pl" sz="3000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From: rjlowe@iupui.edu</a:t>
            </a:r>
            <a:endParaRPr lang="pl" sz="3000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...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>
            <a:spLocks noGrp="1"/>
          </p:cNvSpPr>
          <p:nvPr>
            <p:ph type="body" idx="1"/>
          </p:nvPr>
        </p:nvSpPr>
        <p:spPr>
          <a:xfrm>
            <a:off x="1155700" y="3289300"/>
            <a:ext cx="5407024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pl" sz="34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Każda </a:t>
            </a:r>
            <a:r>
              <a:rPr lang="pl" sz="3400" b="0" i="0" u="none" baseline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linia </a:t>
            </a:r>
            <a:r>
              <a:rPr lang="pl" sz="34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 pliku kończy się </a:t>
            </a:r>
            <a:r>
              <a:rPr lang="pl" sz="3400" b="0" i="0" u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znakiem końca linii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b="0" i="0" u="none" baseline="0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Funkcja</a:t>
            </a:r>
            <a:r>
              <a:rPr lang="pl" sz="34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400" b="0" i="0" u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</a:t>
            </a:r>
            <a:r>
              <a:rPr lang="en-US" sz="3400" b="0" i="0" u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r>
              <a:rPr lang="pl" sz="34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dodaje </a:t>
            </a:r>
            <a:r>
              <a:rPr lang="pl" sz="3400" b="0" i="0" u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znak końca linii</a:t>
            </a:r>
            <a:r>
              <a:rPr lang="pl" sz="34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do każdej linii</a:t>
            </a:r>
          </a:p>
        </p:txBody>
      </p:sp>
      <p:sp>
        <p:nvSpPr>
          <p:cNvPr id="323" name="Shape 323"/>
          <p:cNvSpPr txBox="1"/>
          <p:nvPr/>
        </p:nvSpPr>
        <p:spPr>
          <a:xfrm>
            <a:off x="1292225" y="2813050"/>
            <a:ext cx="52704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 tu robią te wszystkie puste linie?</a:t>
            </a:r>
          </a:p>
        </p:txBody>
      </p:sp>
      <p:sp>
        <p:nvSpPr>
          <p:cNvPr id="324" name="Shape 324"/>
          <p:cNvSpPr txBox="1"/>
          <p:nvPr/>
        </p:nvSpPr>
        <p:spPr>
          <a:xfrm>
            <a:off x="7579425" y="2900800"/>
            <a:ext cx="8127900" cy="5078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From: stephen.marquard@uct.ac.za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From: louis@media.berkeley.edu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From: zqian@umich.edu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From: rjlowe@iupui.edu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...</a:t>
            </a:r>
          </a:p>
        </p:txBody>
      </p:sp>
      <p:sp>
        <p:nvSpPr>
          <p:cNvPr id="7" name="Shape 315"/>
          <p:cNvSpPr txBox="1">
            <a:spLocks noGrp="1"/>
          </p:cNvSpPr>
          <p:nvPr>
            <p:ph type="title"/>
          </p:nvPr>
        </p:nvSpPr>
        <p:spPr>
          <a:xfrm>
            <a:off x="1155700" y="789708"/>
            <a:ext cx="13247638" cy="175019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Ups!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Przeszukiwanie pliku (poprawione)</a:t>
            </a:r>
          </a:p>
        </p:txBody>
      </p:sp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5973763" cy="527916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Możemy usunąć białe znaki z prawej</a:t>
            </a:r>
            <a:r>
              <a:rPr lang="pl" sz="3400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strony ciągu, używając </a:t>
            </a:r>
            <a:r>
              <a:rPr lang="pl" sz="34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rstrip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z biblioteki ciągów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Znak końca linii jest </a:t>
            </a:r>
            <a:r>
              <a:rPr lang="pl" sz="34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białym znakiem</a:t>
            </a:r>
            <a:r>
              <a:rPr lang="pl" sz="34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 zostanie </a:t>
            </a:r>
            <a:r>
              <a:rPr lang="pl" sz="34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usunięty</a:t>
            </a:r>
          </a:p>
        </p:txBody>
      </p:sp>
      <p:sp>
        <p:nvSpPr>
          <p:cNvPr id="332" name="Shape 332"/>
          <p:cNvSpPr txBox="1"/>
          <p:nvPr/>
        </p:nvSpPr>
        <p:spPr>
          <a:xfrm>
            <a:off x="8491500" y="2783500"/>
            <a:ext cx="6596099" cy="2298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24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open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('mbox-short.txt')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4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4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4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24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24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pl" sz="24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.rstrip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24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4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pl" sz="24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.startswith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('From:')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24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24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24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4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pl" sz="2400" b="0" i="0" u="none" strike="noStrike" cap="none" baseline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24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33" name="Shape 333"/>
          <p:cNvSpPr txBox="1"/>
          <p:nvPr/>
        </p:nvSpPr>
        <p:spPr>
          <a:xfrm>
            <a:off x="8388425" y="5391750"/>
            <a:ext cx="7442100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From: stephen.marquard@uct.ac.za</a:t>
            </a:r>
            <a:endParaRPr lang="pl" sz="32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From: louis@media.berkeley.edu</a:t>
            </a:r>
            <a:endParaRPr lang="pl" sz="32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From: zqian@umich.edu</a:t>
            </a:r>
            <a:endParaRPr lang="pl" sz="32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From: rjlowe@iupui.edu</a:t>
            </a:r>
            <a:endParaRPr lang="pl" sz="32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Pomijanie za pomocą </a:t>
            </a:r>
            <a:r>
              <a:rPr lang="pl" sz="76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continue</a:t>
            </a:r>
          </a:p>
        </p:txBody>
      </p:sp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1155700" y="3237425"/>
            <a:ext cx="4942803" cy="312361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Możemy </a:t>
            </a:r>
            <a:r>
              <a:rPr lang="pl" sz="36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wygodnie 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pominąć linię, używając instrukcji 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continue</a:t>
            </a:r>
          </a:p>
        </p:txBody>
      </p:sp>
      <p:sp>
        <p:nvSpPr>
          <p:cNvPr id="340" name="Shape 340"/>
          <p:cNvSpPr txBox="1"/>
          <p:nvPr/>
        </p:nvSpPr>
        <p:spPr>
          <a:xfrm>
            <a:off x="6857027" y="3253850"/>
            <a:ext cx="88601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open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('mbox-short.txt')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.rstrip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not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.startswith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('From:')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30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continue</a:t>
            </a:r>
          </a:p>
          <a:p>
            <a:pPr algn="l" rtl="0">
              <a:buClr>
                <a:schemeClr val="lt1"/>
              </a:buClr>
              <a:buSzPct val="25000"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0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pl" sz="30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/>
        </p:nvSpPr>
        <p:spPr>
          <a:xfrm>
            <a:off x="4724400" y="1281661"/>
            <a:ext cx="3454499" cy="6489599"/>
          </a:xfrm>
          <a:prstGeom prst="rect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Oprogramowanie</a:t>
            </a:r>
          </a:p>
        </p:txBody>
      </p:sp>
      <p:sp>
        <p:nvSpPr>
          <p:cNvPr id="213" name="Shape 213"/>
          <p:cNvSpPr txBox="1"/>
          <p:nvPr/>
        </p:nvSpPr>
        <p:spPr>
          <a:xfrm>
            <a:off x="1460500" y="2030961"/>
            <a:ext cx="2184300" cy="2184300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Urządzenia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wejścia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 wyjścia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x="5359400" y="2132561"/>
            <a:ext cx="2133599" cy="19811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Procesor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(CPU)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5359400" y="5167861"/>
            <a:ext cx="2171700" cy="21335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pl" sz="3200" b="0" i="0" u="none" strike="noStrike" cap="none" baseline="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Pamięć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główna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x="9893300" y="3339061"/>
            <a:ext cx="2184300" cy="2184300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Pamięć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pomocnicza</a:t>
            </a:r>
          </a:p>
        </p:txBody>
      </p:sp>
      <p:cxnSp>
        <p:nvCxnSpPr>
          <p:cNvPr id="217" name="Shape 217"/>
          <p:cNvCxnSpPr/>
          <p:nvPr/>
        </p:nvCxnSpPr>
        <p:spPr>
          <a:xfrm flipH="1">
            <a:off x="3659048" y="3158086"/>
            <a:ext cx="1058999" cy="17399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stealth" w="med" len="med"/>
          </a:ln>
        </p:spPr>
      </p:cxnSp>
      <p:cxnSp>
        <p:nvCxnSpPr>
          <p:cNvPr id="218" name="Shape 218"/>
          <p:cNvCxnSpPr/>
          <p:nvPr/>
        </p:nvCxnSpPr>
        <p:spPr>
          <a:xfrm rot="10800000">
            <a:off x="6019800" y="4142185"/>
            <a:ext cx="0" cy="97170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19" name="Shape 219"/>
          <p:cNvCxnSpPr/>
          <p:nvPr/>
        </p:nvCxnSpPr>
        <p:spPr>
          <a:xfrm>
            <a:off x="6973886" y="4159798"/>
            <a:ext cx="0" cy="91920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0" name="Shape 220"/>
          <p:cNvCxnSpPr/>
          <p:nvPr/>
        </p:nvCxnSpPr>
        <p:spPr>
          <a:xfrm flipH="1">
            <a:off x="8283575" y="3781973"/>
            <a:ext cx="1562099" cy="17399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1" name="Shape 221"/>
          <p:cNvCxnSpPr/>
          <p:nvPr/>
        </p:nvCxnSpPr>
        <p:spPr>
          <a:xfrm>
            <a:off x="8248650" y="4786861"/>
            <a:ext cx="1579499" cy="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22" name="Shape 222"/>
          <p:cNvSpPr txBox="1"/>
          <p:nvPr/>
        </p:nvSpPr>
        <p:spPr>
          <a:xfrm>
            <a:off x="10385425" y="722861"/>
            <a:ext cx="5052000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Pora poszukać jakichś danych do zabawy!</a:t>
            </a:r>
          </a:p>
        </p:txBody>
      </p:sp>
      <p:sp>
        <p:nvSpPr>
          <p:cNvPr id="223" name="Shape 223"/>
          <p:cNvSpPr/>
          <p:nvPr/>
        </p:nvSpPr>
        <p:spPr>
          <a:xfrm>
            <a:off x="7810500" y="1822289"/>
            <a:ext cx="1803300" cy="1269899"/>
          </a:xfrm>
          <a:prstGeom prst="wedgeEllipseCallout">
            <a:avLst>
              <a:gd name="adj1" fmla="val -66356"/>
              <a:gd name="adj2" fmla="val 96966"/>
            </a:avLst>
          </a:prstGeom>
          <a:blipFill rotWithShape="1">
            <a:blip r:embed="rId3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dalej?</a:t>
            </a:r>
          </a:p>
        </p:txBody>
      </p:sp>
      <p:pic>
        <p:nvPicPr>
          <p:cNvPr id="224" name="Shape 2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10211" y="5409161"/>
            <a:ext cx="457200" cy="649199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Shape 225"/>
          <p:cNvSpPr/>
          <p:nvPr/>
        </p:nvSpPr>
        <p:spPr>
          <a:xfrm>
            <a:off x="6299200" y="4177311"/>
            <a:ext cx="2768700" cy="1269899"/>
          </a:xfrm>
          <a:prstGeom prst="wedgeEllipseCallout">
            <a:avLst>
              <a:gd name="adj1" fmla="val -16423"/>
              <a:gd name="adj2" fmla="val 86316"/>
            </a:avLst>
          </a:prstGeom>
          <a:solidFill>
            <a:schemeClr val="accent3">
              <a:lumMod val="75000"/>
            </a:schemeClr>
          </a:solidFill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x &lt; 3</a:t>
            </a:r>
            <a:r>
              <a:rPr lang="en-US" sz="26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  <a:r>
              <a:rPr lang="pl" sz="26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endParaRPr lang="en-US" sz="2600" b="0" i="0" u="none" strike="noStrike" cap="none" baseline="0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 p</a:t>
            </a:r>
            <a:r>
              <a:rPr lang="pl" sz="26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rint</a:t>
            </a:r>
            <a:r>
              <a:rPr lang="en-US" sz="26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(…)</a:t>
            </a:r>
            <a:endParaRPr lang="pl" sz="2600" b="0" i="0" u="none" strike="noStrike" cap="none" baseline="0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26" name="Shape 226"/>
          <p:cNvSpPr txBox="1"/>
          <p:nvPr/>
        </p:nvSpPr>
        <p:spPr>
          <a:xfrm>
            <a:off x="9334500" y="6139411"/>
            <a:ext cx="4927500" cy="1650900"/>
          </a:xfrm>
          <a:prstGeom prst="rect">
            <a:avLst/>
          </a:prstGeom>
          <a:noFill/>
          <a:ln w="12700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13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From stephen.marquard@uct.ac.za Sat Jan  5 09:14:16 2008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13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Return-Path: &lt;postmaster@collab.sakaiproject.org&gt;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13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Date: Sat, 5 Jan 2008 09:12:18 -0500To: source@collab.sakaiproject.orgFrom: stephen.marquard@uct.ac.zaSubject: [sakai] svn commit: r39772 - content/branches/Details: http://source.sakaiproject.org/viewsvn/?view=rev&amp;rev=39772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13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</a:t>
            </a:r>
          </a:p>
        </p:txBody>
      </p:sp>
      <p:sp>
        <p:nvSpPr>
          <p:cNvPr id="227" name="Shape 227"/>
          <p:cNvSpPr/>
          <p:nvPr/>
        </p:nvSpPr>
        <p:spPr>
          <a:xfrm>
            <a:off x="12192000" y="2792961"/>
            <a:ext cx="1955699" cy="1003199"/>
          </a:xfrm>
          <a:prstGeom prst="wedgeEllipseCallout">
            <a:avLst>
              <a:gd name="adj1" fmla="val -56870"/>
              <a:gd name="adj2" fmla="val 111090"/>
            </a:avLst>
          </a:prstGeom>
          <a:blipFill rotWithShape="1">
            <a:blip r:embed="rId3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 są pliki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>
            <a:spLocks noGrp="1"/>
          </p:cNvSpPr>
          <p:nvPr>
            <p:ph type="title"/>
          </p:nvPr>
        </p:nvSpPr>
        <p:spPr>
          <a:xfrm>
            <a:off x="209550" y="789708"/>
            <a:ext cx="15773400" cy="175019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7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Korzystanie z</a:t>
            </a:r>
            <a:r>
              <a:rPr lang="pl" sz="7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7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pl" sz="7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7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 wybierania </a:t>
            </a:r>
            <a:r>
              <a:rPr lang="pl" sz="76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linii</a:t>
            </a:r>
          </a:p>
        </p:txBody>
      </p:sp>
      <p:sp>
        <p:nvSpPr>
          <p:cNvPr id="347" name="Shape 347"/>
          <p:cNvSpPr txBox="1">
            <a:spLocks noGrp="1"/>
          </p:cNvSpPr>
          <p:nvPr>
            <p:ph type="body" idx="1"/>
          </p:nvPr>
        </p:nvSpPr>
        <p:spPr>
          <a:xfrm>
            <a:off x="1412675" y="2820874"/>
            <a:ext cx="5892476" cy="183991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215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Możemy użyć wyszukania ciągu gdziekolwiek 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linii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jako kryterium wyboru</a:t>
            </a:r>
          </a:p>
        </p:txBody>
      </p:sp>
      <p:sp>
        <p:nvSpPr>
          <p:cNvPr id="348" name="Shape 348"/>
          <p:cNvSpPr txBox="1"/>
          <p:nvPr/>
        </p:nvSpPr>
        <p:spPr>
          <a:xfrm>
            <a:off x="8547100" y="2516175"/>
            <a:ext cx="6947100" cy="265503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24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open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('mbox-short.txt')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4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4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4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24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24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pl" sz="24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.rstrip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24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4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not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'</a:t>
            </a:r>
            <a:r>
              <a:rPr lang="pl" sz="24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@uct.ac.za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 </a:t>
            </a:r>
            <a:r>
              <a:rPr lang="pl" sz="24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4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pl" sz="24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continue</a:t>
            </a: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24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24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4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pl" sz="24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24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49" name="Shape 349"/>
          <p:cNvSpPr txBox="1"/>
          <p:nvPr/>
        </p:nvSpPr>
        <p:spPr>
          <a:xfrm>
            <a:off x="1412675" y="5606277"/>
            <a:ext cx="13932000" cy="24144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From stephen.marquard@</a:t>
            </a:r>
            <a:r>
              <a:rPr lang="pl" sz="24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uct.ac.za</a:t>
            </a:r>
            <a:r>
              <a:rPr lang="pl" sz="24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Sat Jan  5 09:14:16 2008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X-Authentication-Warning: set sender to stephen.marquard@</a:t>
            </a:r>
            <a:r>
              <a:rPr lang="pl" sz="24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uct.ac.za</a:t>
            </a:r>
            <a:r>
              <a:rPr lang="pl" sz="24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using –f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From: </a:t>
            </a:r>
            <a:r>
              <a:rPr lang="pl" sz="2400" b="0" i="0" u="sng" strike="noStrike" cap="none" baseline="0">
                <a:solidFill>
                  <a:schemeClr val="hlink"/>
                </a:solidFill>
                <a:latin typeface="Courier"/>
                <a:ea typeface="Courier"/>
                <a:cs typeface="Courier"/>
                <a:sym typeface="Courier New"/>
                <a:hlinkClick r:id="rId3"/>
              </a:rPr>
              <a:t>stephen.marquard@uct.ac.za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Author: </a:t>
            </a:r>
            <a:r>
              <a:rPr lang="pl" sz="2400" b="0" i="0" u="sng" strike="noStrike" cap="none" baseline="0">
                <a:solidFill>
                  <a:schemeClr val="hlink"/>
                </a:solidFill>
                <a:latin typeface="Courier"/>
                <a:ea typeface="Courier"/>
                <a:cs typeface="Courier"/>
                <a:sym typeface="Courier New"/>
                <a:hlinkClick r:id="rId3"/>
              </a:rPr>
              <a:t>stephen.marquard@uct.ac.za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From david.horwitz@</a:t>
            </a:r>
            <a:r>
              <a:rPr lang="pl" sz="24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uct.ac.za</a:t>
            </a:r>
            <a:r>
              <a:rPr lang="pl" sz="24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Fri Jan  4 07:02:32 2008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X-Authentication-Warning: set sender to david.horwitz@</a:t>
            </a:r>
            <a:r>
              <a:rPr lang="pl" sz="24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uct.ac.za</a:t>
            </a:r>
            <a:r>
              <a:rPr lang="pl" sz="24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using -f...</a:t>
            </a:r>
          </a:p>
        </p:txBody>
      </p:sp>
      <p:cxnSp>
        <p:nvCxnSpPr>
          <p:cNvPr id="350" name="Shape 350"/>
          <p:cNvCxnSpPr/>
          <p:nvPr/>
        </p:nvCxnSpPr>
        <p:spPr>
          <a:xfrm>
            <a:off x="11995718" y="4500618"/>
            <a:ext cx="755095" cy="1300737"/>
          </a:xfrm>
          <a:prstGeom prst="straightConnector1">
            <a:avLst/>
          </a:prstGeom>
          <a:noFill/>
          <a:ln w="381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>
            <a:spLocks noGrp="1"/>
          </p:cNvSpPr>
          <p:nvPr>
            <p:ph type="title"/>
          </p:nvPr>
        </p:nvSpPr>
        <p:spPr>
          <a:xfrm>
            <a:off x="10134600" y="1196478"/>
            <a:ext cx="5511893" cy="175019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Pytanie o nazwę pliku</a:t>
            </a:r>
          </a:p>
        </p:txBody>
      </p:sp>
      <p:sp>
        <p:nvSpPr>
          <p:cNvPr id="356" name="Shape 356"/>
          <p:cNvSpPr txBox="1"/>
          <p:nvPr/>
        </p:nvSpPr>
        <p:spPr>
          <a:xfrm>
            <a:off x="800975" y="773101"/>
            <a:ext cx="10186113" cy="33988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24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fname</a:t>
            </a: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24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input</a:t>
            </a: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('Podaj nazwę pliku:  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24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24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open</a:t>
            </a: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4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fname</a:t>
            </a: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24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count</a:t>
            </a: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4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4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4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4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24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4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pl" sz="24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.startswith</a:t>
            </a: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('Subject:')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pl" sz="24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count</a:t>
            </a: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24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count</a:t>
            </a: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4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2400" b="0" i="0" u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'Mamy', </a:t>
            </a:r>
            <a:r>
              <a:rPr lang="pl" sz="24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count</a:t>
            </a: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, 'linii z tematem w pliku', </a:t>
            </a:r>
            <a:r>
              <a:rPr lang="pl" sz="24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fname</a:t>
            </a: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24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57" name="Shape 357"/>
          <p:cNvSpPr txBox="1"/>
          <p:nvPr/>
        </p:nvSpPr>
        <p:spPr>
          <a:xfrm>
            <a:off x="7059611" y="4843464"/>
            <a:ext cx="8643899" cy="30506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Podaj nazwę pliku:  </a:t>
            </a:r>
            <a:r>
              <a:rPr lang="pl" sz="32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mbox.txt</a:t>
            </a:r>
            <a:endParaRPr lang="pl" sz="32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Mamy 1797 linii z tematem wiadomości w pliku mbox.txt</a:t>
            </a:r>
            <a:endParaRPr lang="pl" sz="32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Podaj nazwę pliku:  </a:t>
            </a:r>
            <a:r>
              <a:rPr lang="pl" sz="32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mbox-short.txt</a:t>
            </a:r>
            <a:endParaRPr lang="pl" sz="32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Mamy 27 linii z tematem wiadomości w pliku mbox-short.txt</a:t>
            </a:r>
            <a:endParaRPr lang="pl" sz="32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58" name="Shape 358"/>
          <p:cNvCxnSpPr/>
          <p:nvPr/>
        </p:nvCxnSpPr>
        <p:spPr>
          <a:xfrm>
            <a:off x="8061023" y="1465955"/>
            <a:ext cx="1744675" cy="414224"/>
          </a:xfrm>
          <a:prstGeom prst="straightConnector1">
            <a:avLst/>
          </a:prstGeom>
          <a:noFill/>
          <a:ln w="381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9" name="Shape 359"/>
          <p:cNvCxnSpPr/>
          <p:nvPr/>
        </p:nvCxnSpPr>
        <p:spPr>
          <a:xfrm rot="10800000" flipH="1">
            <a:off x="12581419" y="3981564"/>
            <a:ext cx="1065300" cy="671400"/>
          </a:xfrm>
          <a:prstGeom prst="straightConnector1">
            <a:avLst/>
          </a:prstGeom>
          <a:noFill/>
          <a:ln w="381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>
            <a:spLocks noGrp="1"/>
          </p:cNvSpPr>
          <p:nvPr>
            <p:ph type="title"/>
          </p:nvPr>
        </p:nvSpPr>
        <p:spPr>
          <a:xfrm>
            <a:off x="469362" y="1661246"/>
            <a:ext cx="4845587" cy="175019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Błędne nazwy pliku</a:t>
            </a:r>
          </a:p>
        </p:txBody>
      </p:sp>
      <p:sp>
        <p:nvSpPr>
          <p:cNvPr id="365" name="Shape 365"/>
          <p:cNvSpPr txBox="1"/>
          <p:nvPr/>
        </p:nvSpPr>
        <p:spPr>
          <a:xfrm>
            <a:off x="5580938" y="887400"/>
            <a:ext cx="10205700" cy="4735800"/>
          </a:xfrm>
          <a:prstGeom prst="rect">
            <a:avLst/>
          </a:prstGeom>
          <a:noFill/>
          <a:ln w="12700" cap="rnd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24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fname</a:t>
            </a: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24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input</a:t>
            </a: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('Podaj nazwę pliku:  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4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try</a:t>
            </a: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24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24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open</a:t>
            </a: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4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fname</a:t>
            </a: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4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except</a:t>
            </a: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24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2400" b="0" i="0" u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'Nie można otworzyć pliku:', </a:t>
            </a:r>
            <a:r>
              <a:rPr lang="pl" sz="24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fname</a:t>
            </a:r>
            <a:r>
              <a:rPr lang="pl" sz="2400" b="0" i="0" u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24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24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quit</a:t>
            </a: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  <a:endParaRPr lang="pl" sz="24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sz="240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24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count</a:t>
            </a: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4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4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4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4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24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4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pl" sz="24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.startswith</a:t>
            </a: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('Subject:')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pl" sz="24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count</a:t>
            </a: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24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count</a:t>
            </a: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+ 1</a:t>
            </a:r>
          </a:p>
          <a:p>
            <a:pPr lvl="0" algn="l" rtl="0">
              <a:buClr>
                <a:srgbClr val="FFFF00"/>
              </a:buClr>
              <a:buSzPct val="25000"/>
            </a:pPr>
            <a:r>
              <a:rPr lang="pl" sz="24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2400" b="0" i="0" u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'Mamy', </a:t>
            </a:r>
            <a:r>
              <a:rPr lang="pl" sz="24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count</a:t>
            </a: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, 'linii z tematem w pliku', </a:t>
            </a:r>
            <a:r>
              <a:rPr lang="pl" sz="24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fname</a:t>
            </a: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24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66" name="Shape 366"/>
          <p:cNvSpPr txBox="1"/>
          <p:nvPr/>
        </p:nvSpPr>
        <p:spPr>
          <a:xfrm>
            <a:off x="633014" y="5988297"/>
            <a:ext cx="7502399" cy="2616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28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Podaj nazwę pliku:  </a:t>
            </a:r>
            <a:r>
              <a:rPr lang="pl" sz="28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mbox.txt</a:t>
            </a:r>
            <a:endParaRPr lang="pl" sz="28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28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Mamy 1797 linii z tematem wiadomości w pliku mbox.txt</a:t>
            </a:r>
            <a:endParaRPr lang="pl" sz="28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28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Podaj nazwę pliku:  </a:t>
            </a:r>
            <a:r>
              <a:rPr lang="pl" sz="28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trele morele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28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Nie można otworzyć pliku: trele morele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 txBox="1">
            <a:spLocks noGrp="1"/>
          </p:cNvSpPr>
          <p:nvPr>
            <p:ph type="title"/>
          </p:nvPr>
        </p:nvSpPr>
        <p:spPr>
          <a:xfrm>
            <a:off x="1155700" y="789708"/>
            <a:ext cx="13642975" cy="175019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Podsumowanie</a:t>
            </a:r>
          </a:p>
        </p:txBody>
      </p:sp>
      <p:sp>
        <p:nvSpPr>
          <p:cNvPr id="372" name="Shape 372"/>
          <p:cNvSpPr txBox="1">
            <a:spLocks noGrp="1"/>
          </p:cNvSpPr>
          <p:nvPr>
            <p:ph type="body" idx="1"/>
          </p:nvPr>
        </p:nvSpPr>
        <p:spPr>
          <a:xfrm>
            <a:off x="374650" y="26416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9446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Pamięć pomocnicza</a:t>
            </a:r>
          </a:p>
          <a:p>
            <a:pPr marL="685800" marR="0" lvl="0" indent="-39446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Otwieranie pliku </a:t>
            </a:r>
            <a:r>
              <a:rPr lang="pl" sz="3600" b="0" i="0" u="none" baseline="0" dirty="0">
                <a:solidFill>
                  <a:srgbClr val="FFFFFF"/>
                </a:solidFill>
                <a:sym typeface="Cabin"/>
              </a:rPr>
              <a:t>–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uchwyt pliku</a:t>
            </a:r>
          </a:p>
          <a:p>
            <a:pPr marL="685800" marR="0" lvl="0" indent="-39446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Struktura pliku </a:t>
            </a:r>
            <a:r>
              <a:rPr lang="pl" sz="3600" b="0" i="0" u="none" baseline="0" dirty="0">
                <a:solidFill>
                  <a:srgbClr val="FFFFFF"/>
                </a:solidFill>
                <a:sym typeface="Cabin"/>
              </a:rPr>
              <a:t>–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znak końca linii</a:t>
            </a:r>
          </a:p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Czytanie pliku linia</a:t>
            </a:r>
            <a:r>
              <a:rPr lang="pl" sz="36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</a:t>
            </a:r>
            <a:r>
              <a:rPr lang="pl" sz="36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linii z użyciem pętli </a:t>
            </a:r>
            <a:br>
              <a:rPr lang="pl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 </a:t>
            </a:r>
          </a:p>
        </p:txBody>
      </p:sp>
      <p:sp>
        <p:nvSpPr>
          <p:cNvPr id="373" name="Shape 373"/>
          <p:cNvSpPr txBox="1">
            <a:spLocks noGrp="1"/>
          </p:cNvSpPr>
          <p:nvPr>
            <p:ph type="body" idx="4294967295"/>
          </p:nvPr>
        </p:nvSpPr>
        <p:spPr>
          <a:xfrm>
            <a:off x="9529762" y="2603500"/>
            <a:ext cx="6351587" cy="400060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Wyszukiwanie linii</a:t>
            </a:r>
          </a:p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Czytanie nazw plików</a:t>
            </a:r>
          </a:p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Radzenie sobie z błędnymi nazwami plików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Shape 794"/>
          <p:cNvSpPr txBox="1">
            <a:spLocks noGrp="1"/>
          </p:cNvSpPr>
          <p:nvPr>
            <p:ph type="title" idx="4294967295"/>
          </p:nvPr>
        </p:nvSpPr>
        <p:spPr>
          <a:xfrm>
            <a:off x="1462700" y="946150"/>
            <a:ext cx="12469200" cy="81121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l" sz="3600" b="0" i="0" u="none" baseline="0">
                <a:solidFill>
                  <a:srgbClr val="FFFF00"/>
                </a:solidFill>
              </a:rPr>
              <a:t>Podziękowania dla współpracowników</a:t>
            </a:r>
          </a:p>
        </p:txBody>
      </p:sp>
      <p:pic>
        <p:nvPicPr>
          <p:cNvPr id="797" name="Shape 79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7900" y="839500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8" name="Shape 79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897687" y="1017700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799" name="Shape 799"/>
          <p:cNvSpPr txBox="1"/>
          <p:nvPr/>
        </p:nvSpPr>
        <p:spPr>
          <a:xfrm>
            <a:off x="8704400" y="2217051"/>
            <a:ext cx="6797699" cy="56315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pl" sz="1800" b="0" i="0" u="none" baseline="0">
                <a:solidFill>
                  <a:srgbClr val="FFFFFF"/>
                </a:solidFill>
              </a:rPr>
              <a:t>...</a:t>
            </a:r>
          </a:p>
        </p:txBody>
      </p:sp>
      <p:sp>
        <p:nvSpPr>
          <p:cNvPr id="7" name="Shape 502">
            <a:extLst>
              <a:ext uri="{FF2B5EF4-FFF2-40B4-BE49-F238E27FC236}">
                <a16:creationId xmlns:a16="http://schemas.microsoft.com/office/drawing/2014/main" id="{CEF5E0F8-6601-4183-B7F6-313E4C9DD536}"/>
              </a:ext>
            </a:extLst>
          </p:cNvPr>
          <p:cNvSpPr txBox="1"/>
          <p:nvPr/>
        </p:nvSpPr>
        <p:spPr>
          <a:xfrm>
            <a:off x="1206100" y="2296123"/>
            <a:ext cx="6797699" cy="55334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pl" sz="1800" b="0" i="0" u="none" baseline="0" dirty="0">
                <a:solidFill>
                  <a:srgbClr val="FFFFFF"/>
                </a:solidFill>
              </a:rPr>
              <a:t>Copyright slajdów 2010 - Charles R. Severance </a:t>
            </a:r>
            <a:br>
              <a:rPr lang="pl" sz="1800" b="0" i="0" u="none" baseline="0" dirty="0">
                <a:solidFill>
                  <a:srgbClr val="FFFFFF"/>
                </a:solidFill>
              </a:rPr>
            </a:br>
            <a:r>
              <a:rPr lang="pl" sz="1800" b="0" i="0" u="none" baseline="0" dirty="0">
                <a:solidFill>
                  <a:srgbClr val="FFFFFF"/>
                </a:solidFill>
              </a:rPr>
              <a:t>(</a:t>
            </a:r>
            <a:r>
              <a:rPr lang="pl" sz="1800" b="0" i="0" u="sng" baseline="0" dirty="0">
                <a:solidFill>
                  <a:srgbClr val="FFFF00"/>
                </a:solidFill>
                <a:hlinkClick r:id="rId5"/>
              </a:rPr>
              <a:t>www.dr-chuck.com</a:t>
            </a:r>
            <a:r>
              <a:rPr lang="pl" sz="1800" b="0" i="0" u="none" baseline="0" dirty="0">
                <a:solidFill>
                  <a:srgbClr val="FFFFFF"/>
                </a:solidFill>
              </a:rPr>
              <a:t>)</a:t>
            </a:r>
            <a:r>
              <a:rPr lang="pl" sz="1800" b="0" i="0" u="none" baseline="0" dirty="0">
                <a:solidFill>
                  <a:schemeClr val="bg1"/>
                </a:solidFill>
              </a:rPr>
              <a:t> University of Michigan School of Information i</a:t>
            </a:r>
            <a:r>
              <a:rPr lang="pl" sz="1800" b="0" i="0" u="none" baseline="0" dirty="0">
                <a:solidFill>
                  <a:srgbClr val="FFFF00"/>
                </a:solidFill>
              </a:rPr>
              <a:t> </a:t>
            </a:r>
            <a:r>
              <a:rPr lang="pl" sz="1800" b="0" i="0" u="sng" baseline="0" dirty="0">
                <a:solidFill>
                  <a:srgbClr val="FFFF00"/>
                </a:solidFill>
                <a:hlinkClick r:id="rId6"/>
              </a:rPr>
              <a:t>open.umich.edu</a:t>
            </a:r>
            <a:r>
              <a:rPr lang="pl" sz="1800" b="0" i="0" baseline="0" dirty="0">
                <a:solidFill>
                  <a:srgbClr val="FFFF00"/>
                </a:solidFill>
              </a:rPr>
              <a:t> </a:t>
            </a:r>
            <a:r>
              <a:rPr lang="pl" sz="1800" b="0" i="0" u="none" baseline="0" dirty="0">
                <a:solidFill>
                  <a:srgbClr val="FFFFFF"/>
                </a:solidFill>
              </a:rPr>
              <a:t>dostępne na licencji Creative Commons Attribution 4.0.  Aby zachować zgodność z wymaganiami licencji należy pozostawić ten slajd na końcu każdej kopii tego dokumentu.  Po dokonaniu zmian, przy ponownej publikacji tych materiałów można dodać swoje nazwisko i nazwę organizacji do listy współpracowników</a:t>
            </a:r>
          </a:p>
          <a:p>
            <a:pPr lvl="0" algn="l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r>
              <a:rPr lang="pl" sz="1800" b="0" i="0" u="none" baseline="0" dirty="0">
                <a:solidFill>
                  <a:srgbClr val="FFFFFF"/>
                </a:solidFill>
              </a:rPr>
              <a:t>Autorstwo pierwszej wersji: Charles Severance, </a:t>
            </a:r>
            <a:br>
              <a:rPr lang="en-US" sz="1800" b="0" i="0" u="none" baseline="0" dirty="0">
                <a:solidFill>
                  <a:srgbClr val="FFFFFF"/>
                </a:solidFill>
              </a:rPr>
            </a:br>
            <a:r>
              <a:rPr lang="pl" sz="1800" b="0" i="0" u="none" baseline="0" dirty="0">
                <a:solidFill>
                  <a:srgbClr val="FFFFFF"/>
                </a:solidFill>
              </a:rPr>
              <a:t>University of Michigan School of Information</a:t>
            </a:r>
            <a:endParaRPr lang="en-US" sz="1800" b="0" i="0" u="none" baseline="0" dirty="0">
              <a:solidFill>
                <a:srgbClr val="FFFFFF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endParaRPr lang="en-US" sz="1800" dirty="0">
              <a:solidFill>
                <a:srgbClr val="FFFFFF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r>
              <a:rPr lang="pl-PL" sz="1800" dirty="0">
                <a:solidFill>
                  <a:srgbClr val="FFFFFF"/>
                </a:solidFill>
              </a:rPr>
              <a:t>Polska wersja powstała z inicjatywy Wydziału Matematyki </a:t>
            </a:r>
            <a:br>
              <a:rPr lang="en-US" sz="1800" dirty="0">
                <a:solidFill>
                  <a:srgbClr val="FFFFFF"/>
                </a:solidFill>
              </a:rPr>
            </a:br>
            <a:r>
              <a:rPr lang="pl-PL" sz="1800" dirty="0">
                <a:solidFill>
                  <a:srgbClr val="FFFFFF"/>
                </a:solidFill>
              </a:rPr>
              <a:t>i Informatyki Uniwersytetu im. </a:t>
            </a:r>
            <a:r>
              <a:rPr lang="pl-PL" sz="1800">
                <a:solidFill>
                  <a:srgbClr val="FFFFFF"/>
                </a:solidFill>
              </a:rPr>
              <a:t>Adama Mickiewicza w Poznaniu</a:t>
            </a:r>
            <a:endParaRPr lang="en-US" sz="1800" dirty="0">
              <a:solidFill>
                <a:srgbClr val="FFFFFF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r>
              <a:rPr lang="pl" sz="1800" b="0" i="0" u="none" baseline="0" dirty="0">
                <a:solidFill>
                  <a:srgbClr val="FFFFFF"/>
                </a:solidFill>
              </a:rPr>
              <a:t>Tłumaczenie: Agata i Krzysztof Wierzbiccy, EnglishT.eu </a:t>
            </a:r>
          </a:p>
          <a:p>
            <a:pPr lvl="0" algn="l" rtl="0">
              <a:spcBef>
                <a:spcPts val="0"/>
              </a:spcBef>
              <a:buNone/>
            </a:pPr>
            <a:endParaRPr lang="pl" sz="1800" dirty="0">
              <a:solidFill>
                <a:srgbClr val="FFFFFF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r>
              <a:rPr lang="pl" sz="1800" b="0" i="0" u="none" baseline="0" dirty="0">
                <a:solidFill>
                  <a:srgbClr val="FFFFFF"/>
                </a:solidFill>
              </a:rPr>
              <a:t>... wstaw tu nowych współpracowników i tłumaczy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Przetwarzanie pliku</a:t>
            </a:r>
          </a:p>
        </p:txBody>
      </p:sp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2000" cy="89395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Plik tekstowy może być uważany za sekwencję linii.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1616050" y="3497450"/>
            <a:ext cx="12859499" cy="3479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From stephen.marquard@uct.ac.za Sat Jan  5 09:14:16 2008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Return-Path: &lt;postmaster@collab.sakaiproject.org&gt;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Date: Sat, 5 Jan 2008 09:12:18 -0500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To: source@collab.sakaiproject.org</a:t>
            </a:r>
            <a:endParaRPr lang="pl" sz="2400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From: stephen.marquard@uct.ac.za</a:t>
            </a:r>
            <a:endParaRPr lang="pl" sz="2400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Subject: [sakai] svn commit: r39772 - content/branches/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sz="2400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Details:</a:t>
            </a:r>
            <a:r>
              <a:rPr lang="pl" sz="2400" b="0" i="0" u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4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http://source.sakaiproject.org/viewsvn/?view=rev&amp;rev=39772</a:t>
            </a:r>
          </a:p>
        </p:txBody>
      </p:sp>
      <p:sp>
        <p:nvSpPr>
          <p:cNvPr id="235" name="Shape 235"/>
          <p:cNvSpPr txBox="1"/>
          <p:nvPr/>
        </p:nvSpPr>
        <p:spPr>
          <a:xfrm>
            <a:off x="3116263" y="7194550"/>
            <a:ext cx="96029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-PL" sz="3000" b="0" i="0" u="sng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https://py4e.pl/code3/mbox-short.txt</a:t>
            </a:r>
            <a:endParaRPr lang="pl" sz="3000" u="sng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Otwieranie pliku</a:t>
            </a:r>
          </a:p>
        </p:txBody>
      </p:sp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Zanim wczytamy zawartość pliku, musimy powiedzieć Pythonowi, z którym plikiem chcemy pracować i co chcemy z nim robić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 tego służy funkcja </a:t>
            </a:r>
            <a:r>
              <a:rPr lang="pl" sz="36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open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open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zwraca 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pl" sz="36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uchwyt pliku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600" b="0" i="0" u="none" baseline="0" dirty="0">
                <a:solidFill>
                  <a:srgbClr val="FFFFFF"/>
                </a:solidFill>
                <a:sym typeface="Cabin"/>
              </a:rPr>
              <a:t>–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zmienną służącą do wykonywania operacji na pliku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 podobne do 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Plik -&gt; Otwórz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 edytorze tekstu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Używanie </a:t>
            </a:r>
            <a:r>
              <a:rPr lang="pl" sz="76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open()</a:t>
            </a:r>
          </a:p>
        </p:txBody>
      </p: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1155700" y="3106015"/>
            <a:ext cx="12837675" cy="519988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1041400" lvl="1" indent="-371094" algn="l" rtl="0">
              <a:buClr>
                <a:srgbClr val="FF7F00"/>
              </a:buClr>
              <a:buSzPct val="100000"/>
            </a:pPr>
            <a:r>
              <a:rPr lang="pl" sz="3600" b="0" i="0" u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uchwyt</a:t>
            </a:r>
            <a:r>
              <a:rPr lang="pl" sz="36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pl" sz="3600" b="0" i="0" u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otwórz</a:t>
            </a:r>
            <a:r>
              <a:rPr lang="pl" sz="36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pl" sz="3600" b="0" i="0" u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nazwa pliku</a:t>
            </a:r>
            <a:r>
              <a:rPr lang="pl" sz="36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</a:t>
            </a:r>
            <a:r>
              <a:rPr lang="pl" sz="3600" b="0" i="0" u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tryb</a:t>
            </a:r>
            <a:r>
              <a:rPr lang="pl" sz="36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pl" sz="3600" u="none" strike="noStrike" cap="none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1041400" marR="0" lvl="1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</a:pPr>
            <a:r>
              <a:rPr lang="pl" sz="36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zwraca uchwyt do obsługi pliku</a:t>
            </a:r>
          </a:p>
          <a:p>
            <a:pPr marL="1041400" marR="0" lvl="1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FF"/>
              </a:buClr>
              <a:buSzPct val="100000"/>
              <a:buFont typeface="Cabin"/>
            </a:pPr>
            <a:r>
              <a:rPr lang="pl" sz="36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nazwa pliku jest ciągiem znaków</a:t>
            </a:r>
          </a:p>
          <a:p>
            <a:pPr marL="1041400" marR="0" lvl="1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</a:pP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wybór trybu jest opcjonalny i należy ustawić 'r’, jeśli chcemy czytać (read) plik, i ‚w’ </a:t>
            </a:r>
            <a:r>
              <a:rPr lang="pl" sz="3600" b="0" i="0" u="none" baseline="0" dirty="0">
                <a:solidFill>
                  <a:srgbClr val="FFFF00"/>
                </a:solidFill>
                <a:sym typeface="Cabin"/>
              </a:rPr>
              <a:t>–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jeśli chcemy do niego zapisywać (write)</a:t>
            </a:r>
          </a:p>
        </p:txBody>
      </p:sp>
      <p:sp>
        <p:nvSpPr>
          <p:cNvPr id="248" name="Shape 248"/>
          <p:cNvSpPr txBox="1"/>
          <p:nvPr/>
        </p:nvSpPr>
        <p:spPr>
          <a:xfrm>
            <a:off x="9998075" y="2874962"/>
            <a:ext cx="58292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fhand</a:t>
            </a: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pl" sz="36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open</a:t>
            </a: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('</a:t>
            </a:r>
            <a:r>
              <a:rPr lang="pl" sz="3600" b="0" i="0" u="none" strike="noStrike" cap="none" baseline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mbox.txt</a:t>
            </a: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', '</a:t>
            </a:r>
            <a:r>
              <a:rPr lang="pl" sz="36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</a:t>
            </a: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Czym jest uchwyt?</a:t>
            </a:r>
          </a:p>
        </p:txBody>
      </p:sp>
      <p:sp>
        <p:nvSpPr>
          <p:cNvPr id="254" name="Shape 254"/>
          <p:cNvSpPr txBox="1"/>
          <p:nvPr/>
        </p:nvSpPr>
        <p:spPr>
          <a:xfrm>
            <a:off x="952500" y="2554275"/>
            <a:ext cx="14392275" cy="1660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8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28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open</a:t>
            </a: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8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'mbox.txt'</a:t>
            </a: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algn="l" rtl="0">
              <a:buClr>
                <a:schemeClr val="lt1"/>
              </a:buClr>
              <a:buSzPct val="25000"/>
            </a:pP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8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pl" sz="28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pl" sz="2800" b="0" i="0" u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2800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28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&lt;_io.TextIOWrapper name='mbox.txt' mode='r' encoding='UTF-8'&gt;</a:t>
            </a:r>
            <a:endParaRPr lang="pl" sz="28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8A710F-E1D7-482F-B5F4-DEFA182369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3157" y="4929227"/>
            <a:ext cx="6604543" cy="350276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Nie można odnaleźć pliku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1422400" y="3076575"/>
            <a:ext cx="13533900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6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36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open</a:t>
            </a: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</a:t>
            </a:r>
            <a:r>
              <a:rPr lang="pl" sz="36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stuff.txt'</a:t>
            </a: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Traceback (most recent call last):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File "&lt;stdin&gt;", line 1, in &lt;module&gt;</a:t>
            </a: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36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FileNotFoundError: [Errno 2] </a:t>
            </a:r>
            <a:r>
              <a:rPr lang="pl" sz="36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No such file or directory: 'stuff.txt'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Znak końca linii</a:t>
            </a:r>
            <a:r>
              <a:rPr lang="pl" sz="7600" b="0" i="0" u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</p:txBody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7459663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Aby zaznaczyć, gdzie kończy się linia, </a:t>
            </a:r>
            <a:r>
              <a:rPr lang="pl" sz="36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używamy specjalnego “</a:t>
            </a:r>
            <a:r>
              <a:rPr lang="pl" sz="3600" b="0" i="0" u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znaku</a:t>
            </a:r>
            <a:r>
              <a:rPr lang="pl" sz="36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 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 ciągach jest reprezentowany przez </a:t>
            </a:r>
            <a:r>
              <a:rPr lang="pl" sz="36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\n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Znak końca linii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w rzeczywistości jeden znak </a:t>
            </a:r>
            <a:r>
              <a:rPr lang="pl" sz="3600" b="0" i="0" u="none" baseline="0" dirty="0">
                <a:solidFill>
                  <a:srgbClr val="FFFFFF"/>
                </a:solidFill>
                <a:sym typeface="Cabin"/>
              </a:rPr>
              <a:t>–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nie dwa</a:t>
            </a:r>
          </a:p>
        </p:txBody>
      </p:sp>
      <p:sp>
        <p:nvSpPr>
          <p:cNvPr id="268" name="Shape 268"/>
          <p:cNvSpPr txBox="1"/>
          <p:nvPr/>
        </p:nvSpPr>
        <p:spPr>
          <a:xfrm>
            <a:off x="9294500" y="2748725"/>
            <a:ext cx="6691499" cy="5245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'Witaj świecie</a:t>
            </a:r>
            <a:r>
              <a:rPr lang="pl" sz="30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'Hello</a:t>
            </a:r>
            <a:r>
              <a:rPr lang="pl" sz="30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\n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World!</a:t>
            </a:r>
            <a:r>
              <a:rPr lang="pl" sz="30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0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pl" sz="3000" b="0" i="0" u="none" strike="noStrike" cap="none" baseline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Witaj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Świecie!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'X</a:t>
            </a:r>
            <a:r>
              <a:rPr lang="pl" sz="30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\n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Y</a:t>
            </a:r>
            <a:r>
              <a:rPr lang="pl" sz="30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0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pl" sz="3000" b="0" i="0" u="none" strike="noStrike" cap="none" baseline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3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Przetwarzanie pliku</a:t>
            </a:r>
          </a:p>
        </p:txBody>
      </p:sp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xfrm>
            <a:off x="1155700" y="2655721"/>
            <a:ext cx="13932000" cy="13335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215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Plik tekstowy może być uważany za sekwencję linii.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x="1851475" y="3937000"/>
            <a:ext cx="13010999" cy="3479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From stephen.marquard@uct.ac.za Sat Jan  5 09:14:16 2008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Return-Path: &lt;postmaster@collab.sakaiproject.org&gt;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Date: Sat, 5 Jan 2008 09:12:18 -0500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To: source@collab.sakaiproject.org</a:t>
            </a:r>
            <a:endParaRPr lang="pl" sz="2400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From: stephen.marquard@uct.ac.za</a:t>
            </a:r>
            <a:endParaRPr lang="pl" sz="2400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Subject: [sakai] svn commit: r39772 - content/branches/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sz="2400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Details:</a:t>
            </a:r>
            <a:r>
              <a:rPr lang="pl" sz="2400" b="0" i="0" u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4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http://source.sakaiproject.org/viewsvn/?view=rev&amp;rev=39772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1766</Words>
  <Application>Microsoft Office PowerPoint</Application>
  <PresentationFormat>Custom</PresentationFormat>
  <Paragraphs>237</Paragraphs>
  <Slides>24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Cabin</vt:lpstr>
      <vt:lpstr>Courier</vt:lpstr>
      <vt:lpstr>Gill Sans</vt:lpstr>
      <vt:lpstr>Title &amp; Subtitle</vt:lpstr>
      <vt:lpstr>Czytanie plików</vt:lpstr>
      <vt:lpstr>PowerPoint Presentation</vt:lpstr>
      <vt:lpstr>Przetwarzanie pliku</vt:lpstr>
      <vt:lpstr>Otwieranie pliku</vt:lpstr>
      <vt:lpstr>Używanie open()</vt:lpstr>
      <vt:lpstr>Czym jest uchwyt?</vt:lpstr>
      <vt:lpstr>Nie można odnaleźć pliku</vt:lpstr>
      <vt:lpstr>Znak końca linii </vt:lpstr>
      <vt:lpstr>Przetwarzanie pliku</vt:lpstr>
      <vt:lpstr>Przetwarzanie pliku</vt:lpstr>
      <vt:lpstr>Czytanie plików w Pythonie</vt:lpstr>
      <vt:lpstr>Uchwyt pliku jako sekwencja</vt:lpstr>
      <vt:lpstr>Liczenie linii w pliku</vt:lpstr>
      <vt:lpstr>Wczytywanie *całego* pliku</vt:lpstr>
      <vt:lpstr>Przeszukiwanie pliku</vt:lpstr>
      <vt:lpstr>Ups!</vt:lpstr>
      <vt:lpstr>Ups!</vt:lpstr>
      <vt:lpstr>Przeszukiwanie pliku (poprawione)</vt:lpstr>
      <vt:lpstr>Pomijanie za pomocą continue</vt:lpstr>
      <vt:lpstr>Korzystanie z in do wybierania linii</vt:lpstr>
      <vt:lpstr>Pytanie o nazwę pliku</vt:lpstr>
      <vt:lpstr>Błędne nazwy pliku</vt:lpstr>
      <vt:lpstr>Podsumowanie</vt:lpstr>
      <vt:lpstr>Podziękowania dla współpracowników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Reading Files</dc:title>
  <cp:lastModifiedBy>Andrzej Wójtowicz</cp:lastModifiedBy>
  <cp:revision>50</cp:revision>
  <dcterms:modified xsi:type="dcterms:W3CDTF">2021-01-31T12:23:22Z</dcterms:modified>
</cp:coreProperties>
</file>