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5" r:id="rId5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9"/>
    <p:restoredTop sz="93487"/>
  </p:normalViewPr>
  <p:slideViewPr>
    <p:cSldViewPr snapToGrid="0" snapToObjects="1">
      <p:cViewPr varScale="1">
        <p:scale>
          <a:sx n="47" d="100"/>
          <a:sy n="47" d="100"/>
        </p:scale>
        <p:origin x="824" y="4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74769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b="0" i="0" u="none" baseline="0">
                <a:solidFill>
                  <a:schemeClr val="dk2"/>
                </a:solidFill>
              </a:rPr>
              <a:t>Notka od Chucka  Używając tych materiałów masz prawo usunąć logo UM i zastąpić je własnym ale zostaw proszę logo CC-BY na pierwszej stronie oraz strony z podziękowaniami dla współtwórców.</a:t>
            </a:r>
            <a:endParaRPr lang="pl" dirty="0">
              <a:solidFill>
                <a:schemeClr val="dk2"/>
              </a:solidFill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654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6528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242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3639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5792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5406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7079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4805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036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2312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0" name="Shape 4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8031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54610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86036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54059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20238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26568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35923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04449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09323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44428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94" name="Shape 4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09670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4683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62222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33937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7255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13429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0964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1" name="Shape 5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79832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15690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35045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3800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1" name="Shape 5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6243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5495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28579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32997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00" name="Shape 6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10618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07" name="Shape 6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97378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14" name="Shape 6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742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0" name="Shape 6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2659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5" name="Shape 6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7508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30" name="Shape 6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902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35" name="Shape 6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44811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40" name="Shape 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10311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46" name="Shape 6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5400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934769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52" name="Shape 6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23127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Shape 6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57" name="Shape 6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50645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64" name="Shape 6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101144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69" name="Shape 6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76856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76" name="Shape 6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68440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54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0559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8845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8166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4531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13932000" cy="177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13932000" cy="177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760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2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4e.p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hyperlink" Target="www.pythonlearn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Serializacj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Serialization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XML_schema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en.wikibooks.org/wiki/XML_Schema" TargetMode="External"/><Relationship Id="rId5" Type="http://schemas.openxmlformats.org/officeDocument/2006/relationships/hyperlink" Target="https://en.wikibooks.org/wiki/XML_Schema" TargetMode="External"/><Relationship Id="rId4" Type="http://schemas.openxmlformats.org/officeDocument/2006/relationships/hyperlink" Target="http://en.wikipedia.org/wiki/Xml_schema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X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Xml_schema" TargetMode="External"/><Relationship Id="rId4" Type="http://schemas.openxmlformats.org/officeDocument/2006/relationships/hyperlink" Target="https://en.wikipedia.org/wiki/XML_schema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Xml_schema" TargetMode="External"/><Relationship Id="rId4" Type="http://schemas.openxmlformats.org/officeDocument/2006/relationships/hyperlink" Target="https://en.wikipedia.org/wiki/XML_schem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XML/Schema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XML_Schema_(W3C)" TargetMode="External"/><Relationship Id="rId5" Type="http://schemas.openxmlformats.org/officeDocument/2006/relationships/hyperlink" Target="https://en.wikipedia.org/wiki/XML_Schema_(W3C)" TargetMode="External"/><Relationship Id="rId4" Type="http://schemas.openxmlformats.org/officeDocument/2006/relationships/hyperlink" Target="http://www.w3.org/XML/Schema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schema_complex_indicators.asp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w3schools.com/Schema/schema_complex_indicators.asp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schema_dtypes_numeric.as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w3schools.com/Schema/schema_dtypes_numeric.asp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ISO_8601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en.wikipedia.org/wiki/Coordinated_Universal_Time" TargetMode="External"/><Relationship Id="rId5" Type="http://schemas.openxmlformats.org/officeDocument/2006/relationships/hyperlink" Target="https://pl.wikipedia.org/wiki/Uniwersalny_czas_koordynowany" TargetMode="External"/><Relationship Id="rId4" Type="http://schemas.openxmlformats.org/officeDocument/2006/relationships/hyperlink" Target="http://en.wikipedia.org/wiki/ISO_8601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schema_example.asp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hyperlink" Target="http://www.w3schools.com/Schema/schema_example.asp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c8BAR7SHJI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://www.youtube.com/watch?v=kc8BAR7SHJI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rvice-oriented_architecture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n.wikipedia.org/wiki/Service-oriented_architecture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mj-kCFzF0ME" TargetMode="External"/><Relationship Id="rId4" Type="http://schemas.openxmlformats.org/officeDocument/2006/relationships/hyperlink" Target="https://www.youtube.com/watch?v=mj-kCFzF0ME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Us%C5%82uga_sieciowa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n.wikipedia.org/wiki/Web_services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PI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en.wikipedia.org/wiki/API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nominatim.org/release-docs/latest/api/Search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hyperlink" Target="https://developers.google.com/maps/documentation/geocoding/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rations.osmfoundation.org/policies/nominatim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en/docs/authentication/overview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en/docs/twitter-api/v1/data-dictionary/object-model/tweet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en/docs/api-reference-index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en/docs/authentication/oauth-1-0a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open.umich.edu/" TargetMode="External"/><Relationship Id="rId5" Type="http://schemas.openxmlformats.org/officeDocument/2006/relationships/hyperlink" Target="http://www.dr-chuck.com/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X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en.wikipedia.org/wiki/X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X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X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55700" y="1257300"/>
            <a:ext cx="13932000" cy="3551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Korzystanie z usług sieciowych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1215825" y="5037000"/>
            <a:ext cx="13932000" cy="1562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8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Rozdział 13</a:t>
            </a:r>
          </a:p>
        </p:txBody>
      </p:sp>
      <p:sp>
        <p:nvSpPr>
          <p:cNvPr id="7" name="Shape 206"/>
          <p:cNvSpPr txBox="1"/>
          <p:nvPr/>
        </p:nvSpPr>
        <p:spPr>
          <a:xfrm>
            <a:off x="2990025" y="6988169"/>
            <a:ext cx="9985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dla wszystkich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</a:t>
            </a:r>
            <a:r>
              <a:rPr lang="en-US" sz="3200" b="0" i="0" u="sng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pl</a:t>
            </a:r>
            <a:endParaRPr lang="pl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8" name="Shape 2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130212" y="7346944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20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6325" y="6669169"/>
            <a:ext cx="1346100" cy="13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12872858" cy="1777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1C232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Białe znaki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69661" y="2133600"/>
            <a:ext cx="5915025" cy="39739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&lt;osoba&gt;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&lt;imię&gt;Chuck&lt;/imię&gt;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&lt;telefon typ=</a:t>
            </a:r>
            <a:r>
              <a:rPr lang="pl" sz="3200" b="0" i="0" u="none" baseline="0">
                <a:solidFill>
                  <a:srgbClr val="00FF00"/>
                </a:solidFill>
              </a:rPr>
              <a:t>"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międzynar</a:t>
            </a:r>
            <a:r>
              <a:rPr lang="pl" sz="3200" b="0" i="0" u="none" baseline="0">
                <a:solidFill>
                  <a:srgbClr val="00FF00"/>
                </a:solidFill>
              </a:rPr>
              <a:t>"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+1 734 303 4456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&lt;/telefon&gt;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&lt;email ukryty=</a:t>
            </a:r>
            <a:r>
              <a:rPr lang="pl" sz="3200" b="0" i="0" u="none" baseline="0">
                <a:solidFill>
                  <a:srgbClr val="00FF00"/>
                </a:solidFill>
              </a:rPr>
              <a:t>"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  <a:r>
              <a:rPr lang="pl" sz="3200" b="0" i="0" u="none" baseline="0">
                <a:solidFill>
                  <a:srgbClr val="00FF00"/>
                </a:solidFill>
              </a:rPr>
              <a:t>"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&lt;/osoba&gt;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7460974" y="5473700"/>
            <a:ext cx="9117495" cy="27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&lt;osoba&gt;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&lt;imię&gt;Chuck&lt;/imię&gt;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&lt;telefon typ=</a:t>
            </a:r>
            <a:r>
              <a:rPr lang="pl" sz="3200" b="0" i="0" u="none" baseline="0">
                <a:solidFill>
                  <a:srgbClr val="FFFF00"/>
                </a:solidFill>
              </a:rPr>
              <a:t>"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międzynar</a:t>
            </a:r>
            <a:r>
              <a:rPr lang="pl" sz="3200" b="0" i="0" u="none" baseline="0">
                <a:solidFill>
                  <a:srgbClr val="FFFF00"/>
                </a:solidFill>
              </a:rPr>
              <a:t>"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&gt;+1 734 303 4456&lt;/telefon&gt;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&lt;email ukryty=</a:t>
            </a:r>
            <a:r>
              <a:rPr lang="pl" sz="3200" b="0" i="0" u="none" baseline="0">
                <a:solidFill>
                  <a:srgbClr val="FFFF00"/>
                </a:solidFill>
              </a:rPr>
              <a:t>"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  <a:r>
              <a:rPr lang="pl" sz="3200" b="0" i="0" u="none" baseline="0">
                <a:solidFill>
                  <a:srgbClr val="FFFF00"/>
                </a:solidFill>
              </a:rPr>
              <a:t>"</a:t>
            </a: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&lt;/osoba&gt;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9204325" y="2571750"/>
            <a:ext cx="6019799" cy="26423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Koniec linii nie ma znaczenia.  Białe znaki w elementach tekstowych są ignorowane.  Wcięcia stosujemy tylko, aby poprawić czytelność.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Terminologia XML</a:t>
            </a:r>
          </a:p>
        </p:txBody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57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Tagi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oznaczają początek i koniec elementów</a:t>
            </a:r>
          </a:p>
          <a:p>
            <a:pPr marL="457200" marR="0" lvl="0" indent="-457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Atrybuty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pary klucz/wartość w znacznikach otwierających</a:t>
            </a:r>
          </a:p>
          <a:p>
            <a:pPr marL="457200" marR="0" lvl="0" indent="-457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Serializacja/ Deserializacja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konwersja danych z programu na wspólny format, który może być przechowywany albo przesyłany między systemami niezależnie od języków programowania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4045750" y="7458765"/>
            <a:ext cx="8151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https://pl.wikipedia.org/wiki/Serializacja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jako drzewo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2578100" y="3160711"/>
            <a:ext cx="2727325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&lt;b&gt;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&lt;/b&gt;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&lt;c&gt;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&lt;d&gt;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&lt;e&gt;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&lt;/c&gt;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&lt;/a&gt;</a:t>
            </a:r>
          </a:p>
        </p:txBody>
      </p:sp>
      <p:grpSp>
        <p:nvGrpSpPr>
          <p:cNvPr id="308" name="Shape 308"/>
          <p:cNvGrpSpPr/>
          <p:nvPr/>
        </p:nvGrpSpPr>
        <p:grpSpPr>
          <a:xfrm>
            <a:off x="10185400" y="2527300"/>
            <a:ext cx="5143499" cy="5524499"/>
            <a:chOff x="0" y="0"/>
            <a:chExt cx="5143499" cy="5524499"/>
          </a:xfrm>
        </p:grpSpPr>
        <p:cxnSp>
          <p:nvCxnSpPr>
            <p:cNvPr id="309" name="Shape 309"/>
            <p:cNvCxnSpPr/>
            <p:nvPr/>
          </p:nvCxnSpPr>
          <p:spPr>
            <a:xfrm>
              <a:off x="430212" y="2054225"/>
              <a:ext cx="0" cy="1031875"/>
            </a:xfrm>
            <a:prstGeom prst="straightConnector1">
              <a:avLst/>
            </a:prstGeom>
            <a:noFill/>
            <a:ln w="762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10" name="Shape 310"/>
            <p:cNvCxnSpPr/>
            <p:nvPr/>
          </p:nvCxnSpPr>
          <p:spPr>
            <a:xfrm>
              <a:off x="2868611" y="3667125"/>
              <a:ext cx="0" cy="1031875"/>
            </a:xfrm>
            <a:prstGeom prst="straightConnector1">
              <a:avLst/>
            </a:prstGeom>
            <a:noFill/>
            <a:ln w="762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11" name="Shape 311"/>
            <p:cNvCxnSpPr/>
            <p:nvPr/>
          </p:nvCxnSpPr>
          <p:spPr>
            <a:xfrm>
              <a:off x="4710112" y="3667125"/>
              <a:ext cx="0" cy="1031875"/>
            </a:xfrm>
            <a:prstGeom prst="straightConnector1">
              <a:avLst/>
            </a:prstGeom>
            <a:noFill/>
            <a:ln w="762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13" name="Shape 313"/>
            <p:cNvSpPr/>
            <p:nvPr/>
          </p:nvSpPr>
          <p:spPr>
            <a:xfrm>
              <a:off x="0" y="13462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6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b</a:t>
              </a:r>
            </a:p>
          </p:txBody>
        </p:sp>
        <p:sp>
          <p:nvSpPr>
            <p:cNvPr id="314" name="Shape 314"/>
            <p:cNvSpPr/>
            <p:nvPr/>
          </p:nvSpPr>
          <p:spPr>
            <a:xfrm>
              <a:off x="3276600" y="13462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6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c</a:t>
              </a:r>
            </a:p>
          </p:txBody>
        </p:sp>
        <p:sp>
          <p:nvSpPr>
            <p:cNvPr id="315" name="Shape 315"/>
            <p:cNvSpPr/>
            <p:nvPr/>
          </p:nvSpPr>
          <p:spPr>
            <a:xfrm>
              <a:off x="0" y="2882900"/>
              <a:ext cx="863599" cy="863599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4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316" name="Shape 316"/>
            <p:cNvSpPr/>
            <p:nvPr/>
          </p:nvSpPr>
          <p:spPr>
            <a:xfrm>
              <a:off x="2438400" y="28829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6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d</a:t>
              </a:r>
            </a:p>
          </p:txBody>
        </p:sp>
        <p:sp>
          <p:nvSpPr>
            <p:cNvPr id="317" name="Shape 317"/>
            <p:cNvSpPr/>
            <p:nvPr/>
          </p:nvSpPr>
          <p:spPr>
            <a:xfrm>
              <a:off x="4279900" y="28829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6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e</a:t>
              </a:r>
            </a:p>
          </p:txBody>
        </p:sp>
        <p:sp>
          <p:nvSpPr>
            <p:cNvPr id="318" name="Shape 318"/>
            <p:cNvSpPr/>
            <p:nvPr/>
          </p:nvSpPr>
          <p:spPr>
            <a:xfrm>
              <a:off x="2438400" y="4660900"/>
              <a:ext cx="863599" cy="863599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4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Y</a:t>
              </a:r>
            </a:p>
          </p:txBody>
        </p:sp>
        <p:sp>
          <p:nvSpPr>
            <p:cNvPr id="319" name="Shape 319"/>
            <p:cNvSpPr/>
            <p:nvPr/>
          </p:nvSpPr>
          <p:spPr>
            <a:xfrm>
              <a:off x="4279900" y="4660900"/>
              <a:ext cx="863599" cy="863599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4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Z</a:t>
              </a:r>
            </a:p>
          </p:txBody>
        </p:sp>
        <p:cxnSp>
          <p:nvCxnSpPr>
            <p:cNvPr id="320" name="Shape 320"/>
            <p:cNvCxnSpPr/>
            <p:nvPr/>
          </p:nvCxnSpPr>
          <p:spPr>
            <a:xfrm flipH="1">
              <a:off x="622299" y="612775"/>
              <a:ext cx="1449386" cy="989012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1" name="Shape 321"/>
            <p:cNvCxnSpPr/>
            <p:nvPr/>
          </p:nvCxnSpPr>
          <p:spPr>
            <a:xfrm>
              <a:off x="2444750" y="657225"/>
              <a:ext cx="1054100" cy="879474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2" name="Shape 322"/>
            <p:cNvCxnSpPr/>
            <p:nvPr/>
          </p:nvCxnSpPr>
          <p:spPr>
            <a:xfrm flipH="1">
              <a:off x="2994024" y="2084386"/>
              <a:ext cx="549275" cy="966787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23" name="Shape 323"/>
            <p:cNvCxnSpPr/>
            <p:nvPr/>
          </p:nvCxnSpPr>
          <p:spPr>
            <a:xfrm>
              <a:off x="3873500" y="2063750"/>
              <a:ext cx="768349" cy="855661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12" name="Shape 312"/>
            <p:cNvSpPr/>
            <p:nvPr/>
          </p:nvSpPr>
          <p:spPr>
            <a:xfrm>
              <a:off x="1790700" y="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9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</a:t>
              </a:r>
            </a:p>
          </p:txBody>
        </p:sp>
      </p:grpSp>
      <p:sp>
        <p:nvSpPr>
          <p:cNvPr id="324" name="Shape 324"/>
          <p:cNvSpPr txBox="1"/>
          <p:nvPr/>
        </p:nvSpPr>
        <p:spPr>
          <a:xfrm>
            <a:off x="1941237" y="7226300"/>
            <a:ext cx="21257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Elementy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4554450" y="7226300"/>
            <a:ext cx="1354086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Tekst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Tekst i atrybuty XML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2578100" y="3160711"/>
            <a:ext cx="3675061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&lt;a&gt; 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&lt;b 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w=</a:t>
            </a:r>
            <a:r>
              <a:rPr lang="pl" sz="3200" b="0" i="0" u="none" baseline="0">
                <a:solidFill>
                  <a:srgbClr val="00FF00"/>
                </a:solidFill>
              </a:rPr>
              <a:t>"</a:t>
            </a: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r>
              <a:rPr lang="pl" sz="3200" b="0" i="0" u="none" baseline="0">
                <a:solidFill>
                  <a:srgbClr val="00FF00"/>
                </a:solidFill>
              </a:rPr>
              <a:t>"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&lt;/b&gt;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&lt;c&gt; 	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&lt;d&gt;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&lt;e&gt;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&lt;/e&gt;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&lt;/c&gt;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&lt;/a&gt;</a:t>
            </a:r>
          </a:p>
        </p:txBody>
      </p:sp>
      <p:cxnSp>
        <p:nvCxnSpPr>
          <p:cNvPr id="332" name="Shape 332"/>
          <p:cNvCxnSpPr/>
          <p:nvPr/>
        </p:nvCxnSpPr>
        <p:spPr>
          <a:xfrm>
            <a:off x="10615611" y="4581525"/>
            <a:ext cx="558799" cy="938212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3" name="Shape 333"/>
          <p:cNvCxnSpPr/>
          <p:nvPr/>
        </p:nvCxnSpPr>
        <p:spPr>
          <a:xfrm>
            <a:off x="13054011" y="6194425"/>
            <a:ext cx="0" cy="1031875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>
            <a:off x="14895512" y="6194425"/>
            <a:ext cx="0" cy="1031875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35" name="Shape 335"/>
          <p:cNvSpPr/>
          <p:nvPr/>
        </p:nvSpPr>
        <p:spPr>
          <a:xfrm>
            <a:off x="11976100" y="2527300"/>
            <a:ext cx="863599" cy="863599"/>
          </a:xfrm>
          <a:prstGeom prst="ellipse">
            <a:avLst/>
          </a:prstGeom>
          <a:solidFill>
            <a:srgbClr val="FF7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9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36" name="Shape 336"/>
          <p:cNvSpPr/>
          <p:nvPr/>
        </p:nvSpPr>
        <p:spPr>
          <a:xfrm>
            <a:off x="10185400" y="3873500"/>
            <a:ext cx="863599" cy="863599"/>
          </a:xfrm>
          <a:prstGeom prst="ellipse">
            <a:avLst/>
          </a:prstGeom>
          <a:solidFill>
            <a:srgbClr val="FF7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337" name="Shape 337"/>
          <p:cNvSpPr/>
          <p:nvPr/>
        </p:nvSpPr>
        <p:spPr>
          <a:xfrm>
            <a:off x="13462000" y="3873500"/>
            <a:ext cx="863599" cy="863599"/>
          </a:xfrm>
          <a:prstGeom prst="ellipse">
            <a:avLst/>
          </a:prstGeom>
          <a:solidFill>
            <a:srgbClr val="FF7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</a:t>
            </a:r>
          </a:p>
        </p:txBody>
      </p:sp>
      <p:sp>
        <p:nvSpPr>
          <p:cNvPr id="338" name="Shape 338"/>
          <p:cNvSpPr/>
          <p:nvPr/>
        </p:nvSpPr>
        <p:spPr>
          <a:xfrm>
            <a:off x="10922000" y="5410200"/>
            <a:ext cx="863599" cy="86359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39" name="Shape 339"/>
          <p:cNvSpPr/>
          <p:nvPr/>
        </p:nvSpPr>
        <p:spPr>
          <a:xfrm>
            <a:off x="12623800" y="5410200"/>
            <a:ext cx="863599" cy="863599"/>
          </a:xfrm>
          <a:prstGeom prst="ellipse">
            <a:avLst/>
          </a:prstGeom>
          <a:solidFill>
            <a:srgbClr val="FF7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</a:t>
            </a:r>
          </a:p>
        </p:txBody>
      </p:sp>
      <p:sp>
        <p:nvSpPr>
          <p:cNvPr id="340" name="Shape 340"/>
          <p:cNvSpPr/>
          <p:nvPr/>
        </p:nvSpPr>
        <p:spPr>
          <a:xfrm>
            <a:off x="14465300" y="5410200"/>
            <a:ext cx="863599" cy="863599"/>
          </a:xfrm>
          <a:prstGeom prst="ellipse">
            <a:avLst/>
          </a:prstGeom>
          <a:solidFill>
            <a:srgbClr val="FF7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</a:p>
        </p:txBody>
      </p:sp>
      <p:sp>
        <p:nvSpPr>
          <p:cNvPr id="341" name="Shape 341"/>
          <p:cNvSpPr/>
          <p:nvPr/>
        </p:nvSpPr>
        <p:spPr>
          <a:xfrm>
            <a:off x="12623800" y="7188200"/>
            <a:ext cx="863599" cy="86359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42" name="Shape 342"/>
          <p:cNvSpPr/>
          <p:nvPr/>
        </p:nvSpPr>
        <p:spPr>
          <a:xfrm>
            <a:off x="14465300" y="7188200"/>
            <a:ext cx="863599" cy="863599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</a:t>
            </a:r>
          </a:p>
        </p:txBody>
      </p:sp>
      <p:cxnSp>
        <p:nvCxnSpPr>
          <p:cNvPr id="343" name="Shape 343"/>
          <p:cNvCxnSpPr>
            <a:stCxn id="335" idx="3"/>
          </p:cNvCxnSpPr>
          <p:nvPr/>
        </p:nvCxnSpPr>
        <p:spPr>
          <a:xfrm flipH="1">
            <a:off x="10807699" y="3264428"/>
            <a:ext cx="1294872" cy="86465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4" name="Shape 344"/>
          <p:cNvCxnSpPr/>
          <p:nvPr/>
        </p:nvCxnSpPr>
        <p:spPr>
          <a:xfrm>
            <a:off x="12630150" y="3184525"/>
            <a:ext cx="1054100" cy="879474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5" name="Shape 345"/>
          <p:cNvCxnSpPr/>
          <p:nvPr/>
        </p:nvCxnSpPr>
        <p:spPr>
          <a:xfrm flipH="1">
            <a:off x="13179424" y="4611687"/>
            <a:ext cx="549275" cy="966787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>
            <a:off x="14058900" y="4591050"/>
            <a:ext cx="768349" cy="855661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flipH="1">
            <a:off x="10029824" y="4706937"/>
            <a:ext cx="417511" cy="769937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48" name="Shape 348"/>
          <p:cNvSpPr/>
          <p:nvPr/>
        </p:nvSpPr>
        <p:spPr>
          <a:xfrm>
            <a:off x="9436100" y="5410200"/>
            <a:ext cx="863599" cy="863599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4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8128000" y="4298950"/>
            <a:ext cx="16702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atryb.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11277599" y="4305300"/>
            <a:ext cx="15620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węzeł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tekst</a:t>
            </a:r>
          </a:p>
        </p:txBody>
      </p:sp>
      <p:sp>
        <p:nvSpPr>
          <p:cNvPr id="27" name="Shape 324"/>
          <p:cNvSpPr txBox="1"/>
          <p:nvPr/>
        </p:nvSpPr>
        <p:spPr>
          <a:xfrm>
            <a:off x="1941237" y="7226300"/>
            <a:ext cx="21257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Elementy</a:t>
            </a:r>
          </a:p>
        </p:txBody>
      </p:sp>
      <p:sp>
        <p:nvSpPr>
          <p:cNvPr id="28" name="Shape 325"/>
          <p:cNvSpPr txBox="1"/>
          <p:nvPr/>
        </p:nvSpPr>
        <p:spPr>
          <a:xfrm>
            <a:off x="4554450" y="7226300"/>
            <a:ext cx="1354086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Tekst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8320084" cy="1777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jako ścieżki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121943" y="2790616"/>
            <a:ext cx="2470149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&lt;b&gt;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&lt;/b&gt;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&lt;c&gt;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&lt;d&gt;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&lt;e&gt;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</a:t>
            </a: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&lt;/c&gt;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&lt;/a&gt;  </a:t>
            </a:r>
          </a:p>
        </p:txBody>
      </p:sp>
      <p:grpSp>
        <p:nvGrpSpPr>
          <p:cNvPr id="359" name="Shape 359"/>
          <p:cNvGrpSpPr/>
          <p:nvPr/>
        </p:nvGrpSpPr>
        <p:grpSpPr>
          <a:xfrm>
            <a:off x="10058400" y="1635200"/>
            <a:ext cx="5143499" cy="5524499"/>
            <a:chOff x="0" y="0"/>
            <a:chExt cx="5143499" cy="5524499"/>
          </a:xfrm>
        </p:grpSpPr>
        <p:cxnSp>
          <p:nvCxnSpPr>
            <p:cNvPr id="360" name="Shape 360"/>
            <p:cNvCxnSpPr/>
            <p:nvPr/>
          </p:nvCxnSpPr>
          <p:spPr>
            <a:xfrm>
              <a:off x="430212" y="2054225"/>
              <a:ext cx="0" cy="1031875"/>
            </a:xfrm>
            <a:prstGeom prst="straightConnector1">
              <a:avLst/>
            </a:prstGeom>
            <a:noFill/>
            <a:ln w="762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1" name="Shape 361"/>
            <p:cNvCxnSpPr/>
            <p:nvPr/>
          </p:nvCxnSpPr>
          <p:spPr>
            <a:xfrm>
              <a:off x="2868611" y="3667125"/>
              <a:ext cx="0" cy="1031875"/>
            </a:xfrm>
            <a:prstGeom prst="straightConnector1">
              <a:avLst/>
            </a:prstGeom>
            <a:noFill/>
            <a:ln w="762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62" name="Shape 362"/>
            <p:cNvCxnSpPr/>
            <p:nvPr/>
          </p:nvCxnSpPr>
          <p:spPr>
            <a:xfrm>
              <a:off x="4710112" y="3667125"/>
              <a:ext cx="0" cy="1031875"/>
            </a:xfrm>
            <a:prstGeom prst="straightConnector1">
              <a:avLst/>
            </a:prstGeom>
            <a:noFill/>
            <a:ln w="76200" cap="rnd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363" name="Shape 363"/>
            <p:cNvSpPr/>
            <p:nvPr/>
          </p:nvSpPr>
          <p:spPr>
            <a:xfrm>
              <a:off x="1790700" y="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9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</a:t>
              </a:r>
            </a:p>
          </p:txBody>
        </p:sp>
        <p:sp>
          <p:nvSpPr>
            <p:cNvPr id="364" name="Shape 364"/>
            <p:cNvSpPr/>
            <p:nvPr/>
          </p:nvSpPr>
          <p:spPr>
            <a:xfrm>
              <a:off x="0" y="13462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6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b</a:t>
              </a:r>
            </a:p>
          </p:txBody>
        </p:sp>
        <p:sp>
          <p:nvSpPr>
            <p:cNvPr id="365" name="Shape 365"/>
            <p:cNvSpPr/>
            <p:nvPr/>
          </p:nvSpPr>
          <p:spPr>
            <a:xfrm>
              <a:off x="3276600" y="13462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6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c</a:t>
              </a:r>
            </a:p>
          </p:txBody>
        </p:sp>
        <p:sp>
          <p:nvSpPr>
            <p:cNvPr id="366" name="Shape 366"/>
            <p:cNvSpPr/>
            <p:nvPr/>
          </p:nvSpPr>
          <p:spPr>
            <a:xfrm>
              <a:off x="0" y="2882900"/>
              <a:ext cx="863599" cy="863599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4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X</a:t>
              </a:r>
            </a:p>
          </p:txBody>
        </p:sp>
        <p:sp>
          <p:nvSpPr>
            <p:cNvPr id="367" name="Shape 367"/>
            <p:cNvSpPr/>
            <p:nvPr/>
          </p:nvSpPr>
          <p:spPr>
            <a:xfrm>
              <a:off x="2438400" y="28829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6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d</a:t>
              </a:r>
            </a:p>
          </p:txBody>
        </p:sp>
        <p:sp>
          <p:nvSpPr>
            <p:cNvPr id="368" name="Shape 368"/>
            <p:cNvSpPr/>
            <p:nvPr/>
          </p:nvSpPr>
          <p:spPr>
            <a:xfrm>
              <a:off x="4279900" y="2882900"/>
              <a:ext cx="863599" cy="863599"/>
            </a:xfrm>
            <a:prstGeom prst="ellipse">
              <a:avLst/>
            </a:prstGeom>
            <a:solidFill>
              <a:srgbClr val="FF7F00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6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e</a:t>
              </a:r>
            </a:p>
          </p:txBody>
        </p:sp>
        <p:sp>
          <p:nvSpPr>
            <p:cNvPr id="369" name="Shape 369"/>
            <p:cNvSpPr/>
            <p:nvPr/>
          </p:nvSpPr>
          <p:spPr>
            <a:xfrm>
              <a:off x="2438400" y="4660900"/>
              <a:ext cx="863599" cy="863599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4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Y</a:t>
              </a:r>
            </a:p>
          </p:txBody>
        </p:sp>
        <p:sp>
          <p:nvSpPr>
            <p:cNvPr id="370" name="Shape 370"/>
            <p:cNvSpPr/>
            <p:nvPr/>
          </p:nvSpPr>
          <p:spPr>
            <a:xfrm>
              <a:off x="4279900" y="4660900"/>
              <a:ext cx="863599" cy="863599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Cabin"/>
                <a:buNone/>
              </a:pPr>
              <a:r>
                <a:rPr lang="pl" sz="4400" b="0" i="0" u="none" strike="noStrike" cap="none" baseline="0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Z</a:t>
              </a:r>
            </a:p>
          </p:txBody>
        </p:sp>
        <p:cxnSp>
          <p:nvCxnSpPr>
            <p:cNvPr id="371" name="Shape 371"/>
            <p:cNvCxnSpPr/>
            <p:nvPr/>
          </p:nvCxnSpPr>
          <p:spPr>
            <a:xfrm flipH="1">
              <a:off x="622299" y="612775"/>
              <a:ext cx="1449386" cy="989012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2" name="Shape 372"/>
            <p:cNvCxnSpPr/>
            <p:nvPr/>
          </p:nvCxnSpPr>
          <p:spPr>
            <a:xfrm>
              <a:off x="2444750" y="657225"/>
              <a:ext cx="1054100" cy="879474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3" name="Shape 373"/>
            <p:cNvCxnSpPr/>
            <p:nvPr/>
          </p:nvCxnSpPr>
          <p:spPr>
            <a:xfrm flipH="1">
              <a:off x="2994024" y="2084386"/>
              <a:ext cx="549275" cy="966787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374" name="Shape 374"/>
            <p:cNvCxnSpPr/>
            <p:nvPr/>
          </p:nvCxnSpPr>
          <p:spPr>
            <a:xfrm>
              <a:off x="3873500" y="2063750"/>
              <a:ext cx="768349" cy="855661"/>
            </a:xfrm>
            <a:prstGeom prst="straightConnector1">
              <a:avLst/>
            </a:prstGeom>
            <a:noFill/>
            <a:ln w="76200" cap="rnd" cmpd="sng">
              <a:solidFill>
                <a:srgbClr val="FF7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375" name="Shape 375"/>
          <p:cNvSpPr txBox="1"/>
          <p:nvPr/>
        </p:nvSpPr>
        <p:spPr>
          <a:xfrm>
            <a:off x="5953543" y="3740562"/>
            <a:ext cx="2693569" cy="16846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/a/b 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/a/c/d 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/a/c/e </a:t>
            </a: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</a:t>
            </a:r>
          </a:p>
        </p:txBody>
      </p:sp>
      <p:sp>
        <p:nvSpPr>
          <p:cNvPr id="376" name="Shape 376"/>
          <p:cNvSpPr/>
          <p:nvPr/>
        </p:nvSpPr>
        <p:spPr>
          <a:xfrm>
            <a:off x="4022303" y="3947904"/>
            <a:ext cx="1270000" cy="1270000"/>
          </a:xfrm>
          <a:prstGeom prst="rightArrow">
            <a:avLst>
              <a:gd name="adj1" fmla="val 43456"/>
              <a:gd name="adj2" fmla="val 1896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Shape 324"/>
          <p:cNvSpPr txBox="1"/>
          <p:nvPr/>
        </p:nvSpPr>
        <p:spPr>
          <a:xfrm>
            <a:off x="1941237" y="7226300"/>
            <a:ext cx="21257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Elementy</a:t>
            </a:r>
          </a:p>
        </p:txBody>
      </p:sp>
      <p:sp>
        <p:nvSpPr>
          <p:cNvPr id="26" name="Shape 325"/>
          <p:cNvSpPr txBox="1"/>
          <p:nvPr/>
        </p:nvSpPr>
        <p:spPr>
          <a:xfrm>
            <a:off x="4554450" y="7226300"/>
            <a:ext cx="127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Tekst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Schemat XML</a:t>
            </a:r>
          </a:p>
        </p:txBody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Opis 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umowy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”,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 jest akceptowalne w XML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4056250" y="6499455"/>
            <a:ext cx="8570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https://en.wikipedia.org/wiki/XML_schema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sp>
        <p:nvSpPr>
          <p:cNvPr id="386" name="Shape 386"/>
          <p:cNvSpPr txBox="1"/>
          <p:nvPr/>
        </p:nvSpPr>
        <p:spPr>
          <a:xfrm>
            <a:off x="3848100" y="7107030"/>
            <a:ext cx="8879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5"/>
              </a:rPr>
              <a:t>https://en.wikibooks.org/wiki/XML_Schema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6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Schemat XML</a:t>
            </a:r>
          </a:p>
        </p:txBody>
      </p:sp>
      <p:sp>
        <p:nvSpPr>
          <p:cNvPr id="392" name="Shape 39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Opis 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prawidłowego formatu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dokumentów </a:t>
            </a:r>
            <a:r>
              <a:rPr lang="pl" sz="36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XML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Zapis w formie ograniczeń struktury i zawartości dokumentów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Często używany, by określić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umowę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między systemami </a:t>
            </a:r>
            <a:r>
              <a:rPr lang="pl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Mój system akceptuje tylko XML zgodny z tym konkretnym schematem.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Sprawdzanie zgodności dokumentu XML ze specyfikacją schematu nazywamy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walidacją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4203700" y="8445798"/>
            <a:ext cx="8780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https://en.wikipedia.org/wiki/XML_schema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5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/>
        </p:nvSpPr>
        <p:spPr>
          <a:xfrm>
            <a:off x="11036300" y="2692400"/>
            <a:ext cx="3962399" cy="3962399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Walidator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366293" y="5759450"/>
            <a:ext cx="6126556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5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Schemat XML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2072966" y="2520950"/>
            <a:ext cx="4794250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5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Dokument XML</a:t>
            </a:r>
          </a:p>
        </p:txBody>
      </p:sp>
      <p:cxnSp>
        <p:nvCxnSpPr>
          <p:cNvPr id="401" name="Shape 401"/>
          <p:cNvCxnSpPr/>
          <p:nvPr/>
        </p:nvCxnSpPr>
        <p:spPr>
          <a:xfrm rot="10800000">
            <a:off x="7666037" y="3184524"/>
            <a:ext cx="3097211" cy="85725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pic>
        <p:nvPicPr>
          <p:cNvPr id="402" name="Shape 4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9936" y="3022600"/>
            <a:ext cx="1617662" cy="1638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3" name="Shape 403"/>
          <p:cNvCxnSpPr/>
          <p:nvPr/>
        </p:nvCxnSpPr>
        <p:spPr>
          <a:xfrm flipH="1">
            <a:off x="7666037" y="4986337"/>
            <a:ext cx="3074988" cy="1156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4" name="Shape 404"/>
          <p:cNvSpPr txBox="1"/>
          <p:nvPr/>
        </p:nvSpPr>
        <p:spPr>
          <a:xfrm>
            <a:off x="10566400" y="762000"/>
            <a:ext cx="4883149" cy="1003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Walidacja XML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/>
          <p:nvPr/>
        </p:nvSpPr>
        <p:spPr>
          <a:xfrm>
            <a:off x="11036300" y="2692400"/>
            <a:ext cx="3962399" cy="3962399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Walidator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1062024" y="1816100"/>
            <a:ext cx="6330900" cy="2324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&lt;osoba&gt;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&lt;nazwisko&gt;Severance&lt;/nazwisko&gt;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&lt;wiek&gt;17&lt;/wiek&gt;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&lt;daturodzenia&gt;2001-04-17&lt;/daturodzenia&gt;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&lt;/osoba&gt;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795325" y="5150990"/>
            <a:ext cx="8870399" cy="32603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9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&lt;xs:complexType name=</a:t>
            </a:r>
            <a:r>
              <a:rPr lang="pl" sz="2900" b="0" i="0" u="none" strike="noStrike" cap="none" baseline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29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osoba</a:t>
            </a:r>
            <a:r>
              <a:rPr lang="pl" sz="2900" b="0" i="0" u="none" strike="noStrike" cap="none" baseline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29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9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&lt;xs:sequence&gt;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9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&lt;xs:element name="nazwisko" type="xs:string"/&gt;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9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&lt;xs:element name="wiek" type="xs:integer"/&gt;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9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&lt;xs:element name="dataurodzenia" type="xs:date"/&gt;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9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&lt;/xs:sequence&gt;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9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&lt;/xs:complexType&gt;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2403475" y="4465240"/>
            <a:ext cx="4645096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Schemat XML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2403475" y="1117600"/>
            <a:ext cx="402382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Dokument XML</a:t>
            </a:r>
          </a:p>
        </p:txBody>
      </p:sp>
      <p:cxnSp>
        <p:nvCxnSpPr>
          <p:cNvPr id="414" name="Shape 414"/>
          <p:cNvCxnSpPr/>
          <p:nvPr/>
        </p:nvCxnSpPr>
        <p:spPr>
          <a:xfrm rot="10800000">
            <a:off x="7666037" y="3184524"/>
            <a:ext cx="3097211" cy="85725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pic>
        <p:nvPicPr>
          <p:cNvPr id="415" name="Shape 4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9936" y="3022600"/>
            <a:ext cx="1617662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Shape 416"/>
          <p:cNvSpPr txBox="1"/>
          <p:nvPr/>
        </p:nvSpPr>
        <p:spPr>
          <a:xfrm>
            <a:off x="10566400" y="762000"/>
            <a:ext cx="4883149" cy="1003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54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Walidacja XML</a:t>
            </a:r>
          </a:p>
        </p:txBody>
      </p:sp>
      <p:cxnSp>
        <p:nvCxnSpPr>
          <p:cNvPr id="417" name="Shape 417"/>
          <p:cNvCxnSpPr/>
          <p:nvPr/>
        </p:nvCxnSpPr>
        <p:spPr>
          <a:xfrm flipH="1">
            <a:off x="7666037" y="4986337"/>
            <a:ext cx="3074989" cy="76510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title"/>
          </p:nvPr>
        </p:nvSpPr>
        <p:spPr>
          <a:xfrm>
            <a:off x="0" y="762000"/>
            <a:ext cx="16256000" cy="1777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Wiele języków w schemacie XML</a:t>
            </a:r>
          </a:p>
        </p:txBody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rmAutofit fontScale="92500" lnSpcReduction="10000"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Document Type Definition (DTD)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http://en.wikipedia.org/wiki/Document_Type_Definition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Standard Generalized Markup Language (ISO 8879:1986 SGML)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http://en.wikipedia.org/wiki/SGML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Schema  from W3C - (XSD)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http://en.wikipedia.org/wiki/XML_Schema_(W3C)</a:t>
            </a:r>
          </a:p>
        </p:txBody>
      </p:sp>
      <p:sp>
        <p:nvSpPr>
          <p:cNvPr id="424" name="Shape 424"/>
          <p:cNvSpPr/>
          <p:nvPr/>
        </p:nvSpPr>
        <p:spPr>
          <a:xfrm flipH="1">
            <a:off x="13309700" y="6705600"/>
            <a:ext cx="1269899" cy="1269899"/>
          </a:xfrm>
          <a:prstGeom prst="rightArrow">
            <a:avLst>
              <a:gd name="adj1" fmla="val 45342"/>
              <a:gd name="adj2" fmla="val 23151"/>
            </a:avLst>
          </a:prstGeom>
          <a:blipFill rotWithShape="0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Shape 425"/>
          <p:cNvSpPr txBox="1"/>
          <p:nvPr/>
        </p:nvSpPr>
        <p:spPr>
          <a:xfrm>
            <a:off x="4776762" y="8435759"/>
            <a:ext cx="7106100" cy="533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https://en.wikipedia.org/wiki/XML_schema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5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13046050" cy="1777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Dane w Internecie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Naturalnym kolejnym krokiem po zrozumieniu i stworzeniu dobrego wsparcia dla żądań i odpowiedzi HTTP jest wymiana danych między programami za pośrednictwem tego protokołu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Potrzeba standardu zapisu danych w ruchu sieciowym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Istnieją dwa powszechne formaty: XML i JSON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XSD XML Schema (W3C spec)</a:t>
            </a:r>
          </a:p>
        </p:txBody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1155700" y="2866820"/>
            <a:ext cx="13932000" cy="543907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Skupimy się w wersji World Wide Web Consortium (W3C)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Często jest nazywany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Schematem W3C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ponieważ 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Schemat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brzmi ogólnie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Bardziej powszechna nazwa to XSD, ponieważ nazwy plików kończą się .xsd</a:t>
            </a:r>
            <a:endParaRPr lang="pl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4375325" y="6813273"/>
            <a:ext cx="6822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https://www.w3.org/XML/Schema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sp>
        <p:nvSpPr>
          <p:cNvPr id="433" name="Shape 433"/>
          <p:cNvSpPr txBox="1"/>
          <p:nvPr/>
        </p:nvSpPr>
        <p:spPr>
          <a:xfrm>
            <a:off x="2836300" y="7422873"/>
            <a:ext cx="10736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5"/>
              </a:rPr>
              <a:t>https://en.wikipedia.org/wiki/XML_Schema_(W3C)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6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xfrm>
            <a:off x="1155700" y="761999"/>
            <a:ext cx="4542735" cy="221973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Struktura XSD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xs:element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xs:sequence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xs:complexType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6449375" y="4628800"/>
            <a:ext cx="89756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&lt;xs:complexType name=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osoba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&lt;xs:sequence&gt;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&lt;xs:element name="nazwisko" type="xs:string"/&gt;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&lt;xs:element name="wiek" type="xs:integer"/&gt;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&lt;xs:element name="dataurodzenia" type="xs:date"/&gt;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&lt;/xs:sequence&gt;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&lt;/xs:complexType&gt;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6530261" y="1371325"/>
            <a:ext cx="8141082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</a:t>
            </a: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osoba</a:t>
            </a:r>
            <a:r>
              <a:rPr lang="en-US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  <a:endParaRPr lang="pl" sz="3000" b="0" i="0" u="none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&lt;nazwisko&gt;Severance&lt;/nazwisko&gt;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&lt;wiek&gt;17&lt;/wiek&gt;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&lt;daturodzenia&gt;2001-04-17&lt;/daturodzenia&gt;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&lt;/osoba&gt;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title"/>
          </p:nvPr>
        </p:nvSpPr>
        <p:spPr>
          <a:xfrm>
            <a:off x="9687338" y="761999"/>
            <a:ext cx="5400361" cy="200861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60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Ograniczenia</a:t>
            </a:r>
            <a:br>
              <a:rPr lang="pl" sz="60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60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XSD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1164099" y="8414297"/>
            <a:ext cx="139236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https://www.w3schools.com/xml/schema_complex_indicators.asp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sp>
        <p:nvSpPr>
          <p:cNvPr id="448" name="Shape 448"/>
          <p:cNvSpPr txBox="1"/>
          <p:nvPr/>
        </p:nvSpPr>
        <p:spPr>
          <a:xfrm>
            <a:off x="339725" y="1195819"/>
            <a:ext cx="10960099" cy="460863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&lt;xs:element name="osoba"&gt;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&lt;xs:complexType&gt;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&lt;xs:sequence&gt;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&lt;xs:element name="imię_nazwisko" type="xs:string"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   minOccurs="1" maxOccurs="1" 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</a:t>
            </a: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&lt;xs:element name="imię_dziecka" type="xs:string"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     minOccurs="0" maxOccurs="10" 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&lt;/xs:sequence&gt;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&lt;/xs:complexType&gt;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&lt;/xs:element&gt;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8509502" y="4784035"/>
            <a:ext cx="7505699" cy="3114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&lt;osoba&gt;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&lt;imię_nazwisko&gt;Tove Refsnes&lt;/imię_nazwisko&gt;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&lt;imię_dziecka&gt;Hege&lt;/imię_dziecka&gt;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&lt;imię_dziecka&gt;Stale&lt;/imię_dziecka&gt;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&lt;imię_dziecka&gt;Jim&lt;/imię_dziecka&gt;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&lt;imię_dziecka&gt;Borge&lt;/imię_dziecka&gt;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0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&lt;/osoba&gt;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title"/>
          </p:nvPr>
        </p:nvSpPr>
        <p:spPr>
          <a:xfrm>
            <a:off x="10610850" y="761999"/>
            <a:ext cx="4476849" cy="206633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60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Typy danych XSD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1488423" y="8426174"/>
            <a:ext cx="13382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https://www.w3schools.com/xml/schema_dtypes_numeric.asp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sp>
        <p:nvSpPr>
          <p:cNvPr id="456" name="Shape 456"/>
          <p:cNvSpPr txBox="1"/>
          <p:nvPr/>
        </p:nvSpPr>
        <p:spPr>
          <a:xfrm>
            <a:off x="695325" y="1371600"/>
            <a:ext cx="101853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&lt;xs:element name="klient" type="xs:string"/&gt;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&lt;xs:element name="start" type="xs:date"/&gt;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&lt;xs:element name="startdata" type="xs:dateTime"/&gt;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&lt;xs:element name="nagroda" type="xs:decimal"/&gt;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&lt;xs:element name="tygodnie" type="xs:integer"/&gt;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6432550" y="4808537"/>
            <a:ext cx="8880475" cy="3324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&lt;klient&gt;John Smith&lt;/klient&gt;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&lt;start&gt;2002-09-24&lt;/start&gt;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&lt;startdata&gt;2002-05-30T09:30:10</a:t>
            </a:r>
            <a:r>
              <a:rPr lang="pl" sz="32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</a:t>
            </a:r>
            <a:r>
              <a:rPr lang="pl" sz="32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&lt;/startdata&gt;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&lt;nagroda&gt;999.50&lt;/nagroda&gt;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pl" sz="3200" b="0" i="0" u="none" strike="noStrike" cap="none" baseline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&lt;tygodnie&gt;30&lt;/tygodnie&gt;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8" name="Shape 458"/>
          <p:cNvSpPr txBox="1"/>
          <p:nvPr/>
        </p:nvSpPr>
        <p:spPr>
          <a:xfrm>
            <a:off x="361950" y="5187275"/>
            <a:ext cx="4915049" cy="2298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7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Czas jest często prezentowany w formacie UTC/GMT, ponieważ serwery mogą być rozsiane po całym świecie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Format Daty/ Czasu ISO 8601 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1808894" y="2825750"/>
            <a:ext cx="10905505" cy="115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2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2002-05-30</a:t>
            </a:r>
            <a:r>
              <a:rPr lang="pl" sz="7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pl" sz="72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09:30:10</a:t>
            </a:r>
            <a:r>
              <a:rPr lang="pl" sz="72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1228725" y="5143500"/>
            <a:ext cx="38075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rok-miesiąc-dzień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6351587" y="5257800"/>
            <a:ext cx="22937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Czas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x="9793275" y="5092700"/>
            <a:ext cx="52943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Strefa czasowa </a:t>
            </a:r>
            <a:r>
              <a:rPr lang="pl" sz="3600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zazwyczaj określona jako UTC / GMT</a:t>
            </a:r>
            <a:r>
              <a:rPr lang="en-US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nie strefa lokalna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3695100" y="7193415"/>
            <a:ext cx="83873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https://pl.wikipedia.org/wiki/ISO_8601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sp>
        <p:nvSpPr>
          <p:cNvPr id="469" name="Shape 469"/>
          <p:cNvSpPr txBox="1"/>
          <p:nvPr/>
        </p:nvSpPr>
        <p:spPr>
          <a:xfrm>
            <a:off x="2343325" y="7750865"/>
            <a:ext cx="11482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5"/>
              </a:rPr>
              <a:t>https://pl.wikipedia.org/wiki/Uniwersalny_czas_koordynowany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6"/>
            </a:endParaRPr>
          </a:p>
        </p:txBody>
      </p:sp>
      <p:cxnSp>
        <p:nvCxnSpPr>
          <p:cNvPr id="470" name="Shape 470"/>
          <p:cNvCxnSpPr/>
          <p:nvPr/>
        </p:nvCxnSpPr>
        <p:spPr>
          <a:xfrm flipH="1">
            <a:off x="2874961" y="4135437"/>
            <a:ext cx="314324" cy="9524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1" name="Shape 471"/>
          <p:cNvCxnSpPr/>
          <p:nvPr/>
        </p:nvCxnSpPr>
        <p:spPr>
          <a:xfrm flipH="1">
            <a:off x="7556461" y="4025900"/>
            <a:ext cx="4799" cy="11318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2" name="Shape 472"/>
          <p:cNvCxnSpPr/>
          <p:nvPr/>
        </p:nvCxnSpPr>
        <p:spPr>
          <a:xfrm>
            <a:off x="10995025" y="4002087"/>
            <a:ext cx="358799" cy="8888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Shape 4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564" y="728870"/>
            <a:ext cx="12555882" cy="7576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Shape 4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98519" y="5033272"/>
            <a:ext cx="8615568" cy="3445565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Shape 479"/>
          <p:cNvSpPr/>
          <p:nvPr/>
        </p:nvSpPr>
        <p:spPr>
          <a:xfrm>
            <a:off x="635000" y="4826000"/>
            <a:ext cx="1270000" cy="1270000"/>
          </a:xfrm>
          <a:prstGeom prst="rightArrow">
            <a:avLst>
              <a:gd name="adj1" fmla="val 12096"/>
              <a:gd name="adj2" fmla="val 26041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/>
        </p:nvSpPr>
        <p:spPr>
          <a:xfrm>
            <a:off x="2265502" y="8401019"/>
            <a:ext cx="12270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https://www.w3schools.com/xml/schema_example.asp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485" name="Shape 48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80452" y="808383"/>
            <a:ext cx="7977809" cy="7473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/>
        </p:nvSpPr>
        <p:spPr>
          <a:xfrm>
            <a:off x="1549400" y="831850"/>
            <a:ext cx="10883710" cy="650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xml.etree.ElementTree as ET</a:t>
            </a:r>
            <a:endParaRPr lang="en-US" sz="3000" b="0" i="0" u="none" strike="noStrike" cap="none" baseline="0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" sz="3000" b="0" i="0" u="none" strike="noStrike" cap="none" baseline="0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data = '''&lt;osoba&gt;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&lt;imi</a:t>
            </a:r>
            <a:r>
              <a:rPr lang="en-US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&gt;Chuck&lt;/imi</a:t>
            </a:r>
            <a:r>
              <a:rPr lang="en-US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&lt;telefon typ="miedzynar"&gt;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+1 734 303 4456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&lt;/telefon&gt;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&lt;email ukryty="tak"/&gt;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&lt;/osoba&gt;'''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tree = ET.fromstring(data)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</a:t>
            </a:r>
            <a:r>
              <a:rPr lang="en-US" sz="3000" b="0" i="0" u="none" strike="noStrike" cap="none" baseline="0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Imię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:',tree.find(‘imi</a:t>
            </a:r>
            <a:r>
              <a:rPr lang="en-US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e</a:t>
            </a: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').text)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print('Attr:',tree.find('email').get('ukryty'))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91" name="Shape 491"/>
          <p:cNvSpPr txBox="1"/>
          <p:nvPr/>
        </p:nvSpPr>
        <p:spPr>
          <a:xfrm>
            <a:off x="13290494" y="927928"/>
            <a:ext cx="17145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xml1.py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/>
          <p:nvPr/>
        </p:nvSpPr>
        <p:spPr>
          <a:xfrm>
            <a:off x="1270000" y="781878"/>
            <a:ext cx="10972799" cy="78955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xml.etree.ElementTree as 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-PL" sz="2200" b="0" i="0" u="none" strike="noStrike" cap="none" baseline="0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input = '''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&lt;stuff&gt;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&lt;users&gt;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&lt;user x="2"&gt;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&lt;id&gt;001&lt;/id&gt;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&lt;name&gt;Chuck&lt;/name&gt;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&lt;/user&gt;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&lt;user x="7"&gt;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&lt;id&gt;009&lt;/id&gt;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&lt;name&gt;Brent&lt;/name&gt;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&lt;/user&gt;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&lt;/users&gt;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&lt;/stuff&gt;'''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-PL" sz="2200" b="0" i="0" u="none" strike="noStrike" cap="none" baseline="0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stuff = ET.fromstring(input)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lst = stuff.findall('users/user')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print('Liczba użytkowników:', len(lst))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-PL" sz="2200" b="0" i="0" u="none" strike="noStrike" cap="none" baseline="0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item in lst: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print('Name', item.find('name').text)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print('Id', item.find('id').text)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2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print('Attribute', item.get('x'))</a:t>
            </a:r>
            <a:endParaRPr lang="pl" sz="22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97" name="Shape 497"/>
          <p:cNvSpPr txBox="1"/>
          <p:nvPr/>
        </p:nvSpPr>
        <p:spPr>
          <a:xfrm>
            <a:off x="13282883" y="916561"/>
            <a:ext cx="17145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xml2.py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JavaScript Object Notation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Wysyłanie danych przez </a:t>
            </a:r>
            <a:r>
              <a:rPr lang="pl" sz="7600" b="1" i="0" u="none" strike="noStrike" cap="none" baseline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sieć</a:t>
            </a:r>
            <a:r>
              <a:rPr lang="pl" sz="7600" b="1" i="0" u="none" strike="noStrike" cap="none" baseline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9" name="Shape 244"/>
          <p:cNvSpPr txBox="1">
            <a:spLocks noChangeArrowheads="1"/>
          </p:cNvSpPr>
          <p:nvPr/>
        </p:nvSpPr>
        <p:spPr bwMode="auto">
          <a:xfrm>
            <a:off x="849491" y="3112912"/>
            <a:ext cx="3174999" cy="1817511"/>
          </a:xfrm>
          <a:prstGeom prst="rect">
            <a:avLst/>
          </a:prstGeom>
          <a:noFill/>
          <a:ln w="63500" cap="rnd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 rtl="0">
              <a:buClr>
                <a:srgbClr val="FFFFFF"/>
              </a:buClr>
              <a:buSzPct val="25000"/>
            </a:pPr>
            <a:r>
              <a:rPr lang="pl" sz="4267" b="0" i="0" u="none" baseline="0">
                <a:solidFill>
                  <a:srgbClr val="FFFFFF"/>
                </a:solidFill>
                <a:latin typeface="Arial" charset="0"/>
                <a:sym typeface="Cabin" charset="0"/>
              </a:rPr>
              <a:t>Tablica</a:t>
            </a:r>
          </a:p>
          <a:p>
            <a:pPr algn="ctr" rtl="0">
              <a:buClr>
                <a:srgbClr val="FFFFFF"/>
              </a:buClr>
              <a:buSzPct val="25000"/>
            </a:pPr>
            <a:r>
              <a:rPr lang="pl" sz="4267" b="0" i="0" u="none" baseline="0">
                <a:solidFill>
                  <a:srgbClr val="FFFFFF"/>
                </a:solidFill>
                <a:latin typeface="Arial" charset="0"/>
                <a:sym typeface="Cabin" charset="0"/>
              </a:rPr>
              <a:t>PHP</a:t>
            </a:r>
          </a:p>
        </p:txBody>
      </p:sp>
      <p:pic>
        <p:nvPicPr>
          <p:cNvPr id="10" name="Shape 22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068" y="3327402"/>
            <a:ext cx="4476044" cy="368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hape 224"/>
          <p:cNvSpPr txBox="1">
            <a:spLocks noChangeArrowheads="1"/>
          </p:cNvSpPr>
          <p:nvPr/>
        </p:nvSpPr>
        <p:spPr bwMode="auto">
          <a:xfrm>
            <a:off x="2438400" y="7368823"/>
            <a:ext cx="12860868" cy="110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rtl="0">
              <a:buClr>
                <a:srgbClr val="FFFFFF"/>
              </a:buClr>
              <a:buSzPct val="25000"/>
              <a:buFont typeface="Cabin" charset="0"/>
              <a:buNone/>
            </a:pPr>
            <a:r>
              <a:rPr lang="pl" sz="3556" b="0" i="0" u="none" baseline="0" dirty="0">
                <a:solidFill>
                  <a:srgbClr val="FFFFFF"/>
                </a:solidFill>
                <a:latin typeface="Arial" charset="0"/>
                <a:sym typeface="Arial" charset="0"/>
              </a:rPr>
              <a:t>“</a:t>
            </a:r>
            <a:r>
              <a:rPr lang="pl" sz="3556" b="0" i="0" u="none" baseline="0" dirty="0">
                <a:solidFill>
                  <a:srgbClr val="FFFFFF"/>
                </a:solidFill>
                <a:latin typeface="Arial" charset="0"/>
                <a:sym typeface="Cabin" charset="0"/>
              </a:rPr>
              <a:t>Wire Protocol</a:t>
            </a:r>
            <a:r>
              <a:rPr lang="pl" sz="3556" b="0" i="0" u="none" baseline="0" dirty="0">
                <a:solidFill>
                  <a:srgbClr val="FFFFFF"/>
                </a:solidFill>
                <a:latin typeface="Arial" charset="0"/>
                <a:sym typeface="Arial" charset="0"/>
              </a:rPr>
              <a:t>”</a:t>
            </a:r>
            <a:r>
              <a:rPr lang="pl" sz="3556" b="0" i="0" u="none" baseline="0" dirty="0">
                <a:solidFill>
                  <a:srgbClr val="FFFFFF"/>
                </a:solidFill>
                <a:latin typeface="Arial" charset="0"/>
                <a:sym typeface="Cabin" charset="0"/>
              </a:rPr>
              <a:t> </a:t>
            </a:r>
            <a:r>
              <a:rPr lang="pl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3556" b="0" i="0" u="none" baseline="0" dirty="0">
                <a:solidFill>
                  <a:srgbClr val="FFFFFF"/>
                </a:solidFill>
                <a:latin typeface="Arial" charset="0"/>
                <a:sym typeface="Cabin" charset="0"/>
              </a:rPr>
              <a:t> protokół komunikacyjny warstwy aplikacji</a:t>
            </a:r>
          </a:p>
        </p:txBody>
      </p:sp>
      <p:sp>
        <p:nvSpPr>
          <p:cNvPr id="12" name="Shape 244"/>
          <p:cNvSpPr txBox="1">
            <a:spLocks noChangeArrowheads="1"/>
          </p:cNvSpPr>
          <p:nvPr/>
        </p:nvSpPr>
        <p:spPr bwMode="auto">
          <a:xfrm>
            <a:off x="11912602" y="3090334"/>
            <a:ext cx="3174999" cy="1817511"/>
          </a:xfrm>
          <a:prstGeom prst="rect">
            <a:avLst/>
          </a:prstGeom>
          <a:noFill/>
          <a:ln w="63500" cap="rnd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 rtl="0">
              <a:buClr>
                <a:srgbClr val="FFFFFF"/>
              </a:buClr>
              <a:buSzPct val="25000"/>
            </a:pPr>
            <a:r>
              <a:rPr lang="pl" sz="4267" b="0" i="0" u="none" baseline="0">
                <a:solidFill>
                  <a:srgbClr val="FFFFFF"/>
                </a:solidFill>
                <a:latin typeface="Arial" charset="0"/>
                <a:sym typeface="Cabin" charset="0"/>
              </a:rPr>
              <a:t>Obiekt</a:t>
            </a:r>
          </a:p>
          <a:p>
            <a:pPr algn="ctr" rtl="0">
              <a:buClr>
                <a:srgbClr val="FFFFFF"/>
              </a:buClr>
              <a:buSzPct val="25000"/>
            </a:pPr>
            <a:r>
              <a:rPr lang="pl" sz="4267" b="0" i="0" u="none" baseline="0">
                <a:solidFill>
                  <a:srgbClr val="FFFFFF"/>
                </a:solidFill>
                <a:latin typeface="Arial" charset="0"/>
                <a:sym typeface="Cabin" charset="0"/>
              </a:rPr>
              <a:t>JavaScript</a:t>
            </a:r>
          </a:p>
        </p:txBody>
      </p:sp>
      <p:sp>
        <p:nvSpPr>
          <p:cNvPr id="13" name="Shape 244"/>
          <p:cNvSpPr txBox="1">
            <a:spLocks noChangeArrowheads="1"/>
          </p:cNvSpPr>
          <p:nvPr/>
        </p:nvSpPr>
        <p:spPr bwMode="auto">
          <a:xfrm>
            <a:off x="11912602" y="5421490"/>
            <a:ext cx="3174999" cy="1817511"/>
          </a:xfrm>
          <a:prstGeom prst="rect">
            <a:avLst/>
          </a:prstGeom>
          <a:noFill/>
          <a:ln w="63500" cap="rnd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 rtl="0">
              <a:buClr>
                <a:srgbClr val="FFFFFF"/>
              </a:buClr>
              <a:buSzPct val="25000"/>
            </a:pPr>
            <a:r>
              <a:rPr lang="pl" sz="4267" b="0" i="0" u="none" baseline="0">
                <a:solidFill>
                  <a:srgbClr val="FFFFFF"/>
                </a:solidFill>
                <a:latin typeface="Arial" charset="0"/>
                <a:sym typeface="Cabin" charset="0"/>
              </a:rPr>
              <a:t>HashMap</a:t>
            </a:r>
          </a:p>
          <a:p>
            <a:pPr algn="ctr" rtl="0">
              <a:buClr>
                <a:srgbClr val="FFFFFF"/>
              </a:buClr>
              <a:buSzPct val="25000"/>
            </a:pPr>
            <a:r>
              <a:rPr lang="pl" sz="4267" b="0" i="0" u="none" baseline="0">
                <a:solidFill>
                  <a:srgbClr val="FFFFFF"/>
                </a:solidFill>
                <a:latin typeface="Arial" charset="0"/>
                <a:sym typeface="Cabin" charset="0"/>
              </a:rPr>
              <a:t>Javy</a:t>
            </a:r>
          </a:p>
        </p:txBody>
      </p:sp>
      <p:sp>
        <p:nvSpPr>
          <p:cNvPr id="14" name="Shape 244"/>
          <p:cNvSpPr txBox="1">
            <a:spLocks noChangeArrowheads="1"/>
          </p:cNvSpPr>
          <p:nvPr/>
        </p:nvSpPr>
        <p:spPr bwMode="auto">
          <a:xfrm>
            <a:off x="900291" y="5503334"/>
            <a:ext cx="3174999" cy="1814690"/>
          </a:xfrm>
          <a:prstGeom prst="rect">
            <a:avLst/>
          </a:prstGeom>
          <a:noFill/>
          <a:ln w="63500" cap="rnd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 rtl="0">
              <a:buClr>
                <a:srgbClr val="FFFFFF"/>
              </a:buClr>
              <a:buSzPct val="25000"/>
            </a:pPr>
            <a:r>
              <a:rPr lang="pl" sz="4267" b="0" i="0" u="none" baseline="0">
                <a:solidFill>
                  <a:srgbClr val="FFFFFF"/>
                </a:solidFill>
                <a:latin typeface="Arial" charset="0"/>
                <a:sym typeface="Cabin" charset="0"/>
              </a:rPr>
              <a:t>Słownik</a:t>
            </a:r>
          </a:p>
          <a:p>
            <a:pPr algn="ctr" rtl="0">
              <a:buClr>
                <a:srgbClr val="FFFFFF"/>
              </a:buClr>
              <a:buSzPct val="25000"/>
            </a:pPr>
            <a:r>
              <a:rPr lang="pl" sz="4267" b="0" i="0" u="none" baseline="0">
                <a:solidFill>
                  <a:srgbClr val="FFFFFF"/>
                </a:solidFill>
                <a:latin typeface="Arial" charset="0"/>
                <a:sym typeface="Cabin" charset="0"/>
              </a:rPr>
              <a:t>Pythona</a:t>
            </a:r>
          </a:p>
        </p:txBody>
      </p:sp>
      <p:sp>
        <p:nvSpPr>
          <p:cNvPr id="15" name="Left-Right Arrow 1"/>
          <p:cNvSpPr>
            <a:spLocks noChangeArrowheads="1"/>
          </p:cNvSpPr>
          <p:nvPr/>
        </p:nvSpPr>
        <p:spPr bwMode="auto">
          <a:xfrm rot="1366424">
            <a:off x="4354690" y="3970869"/>
            <a:ext cx="1230489" cy="649111"/>
          </a:xfrm>
          <a:prstGeom prst="leftRightArrow">
            <a:avLst>
              <a:gd name="adj1" fmla="val 50000"/>
              <a:gd name="adj2" fmla="val 4985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solidFill>
              <a:srgbClr val="FFFFFF"/>
            </a:solidFill>
            <a:miter lim="0"/>
            <a:headEnd/>
            <a:tailEnd/>
          </a:ln>
        </p:spPr>
        <p:txBody>
          <a:bodyPr lIns="90311" tIns="90311" rIns="90311" bIns="90311" anchor="ctr"/>
          <a:lstStyle>
            <a:lvl1pPr marL="228600"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1pPr>
            <a:lvl2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2pPr>
            <a:lvl3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3pPr>
            <a:lvl4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4pPr>
            <a:lvl5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5pPr>
            <a:lvl6pPr marL="9715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6pPr>
            <a:lvl7pPr marL="14287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7pPr>
            <a:lvl8pPr marL="18859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8pPr>
            <a:lvl9pPr marL="23431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9pPr>
          </a:lstStyle>
          <a:p>
            <a:pPr algn="l" rtl="0" eaLnBrk="1"/>
            <a:endParaRPr lang="pl" altLang="x-none" sz="2133">
              <a:ea typeface="Helvetica" charset="0"/>
              <a:cs typeface="Helvetica" charset="0"/>
            </a:endParaRPr>
          </a:p>
        </p:txBody>
      </p:sp>
      <p:sp>
        <p:nvSpPr>
          <p:cNvPr id="16" name="Left-Right Arrow 16"/>
          <p:cNvSpPr>
            <a:spLocks noChangeArrowheads="1"/>
          </p:cNvSpPr>
          <p:nvPr/>
        </p:nvSpPr>
        <p:spPr bwMode="auto">
          <a:xfrm rot="-922861">
            <a:off x="4354690" y="6000045"/>
            <a:ext cx="1230489" cy="649111"/>
          </a:xfrm>
          <a:prstGeom prst="leftRightArrow">
            <a:avLst>
              <a:gd name="adj1" fmla="val 50000"/>
              <a:gd name="adj2" fmla="val 4985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solidFill>
              <a:srgbClr val="FFFFFF"/>
            </a:solidFill>
            <a:miter lim="0"/>
            <a:headEnd/>
            <a:tailEnd/>
          </a:ln>
        </p:spPr>
        <p:txBody>
          <a:bodyPr lIns="90311" tIns="90311" rIns="90311" bIns="90311" anchor="ctr"/>
          <a:lstStyle>
            <a:lvl1pPr marL="228600"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1pPr>
            <a:lvl2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2pPr>
            <a:lvl3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3pPr>
            <a:lvl4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4pPr>
            <a:lvl5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5pPr>
            <a:lvl6pPr marL="9715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6pPr>
            <a:lvl7pPr marL="14287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7pPr>
            <a:lvl8pPr marL="18859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8pPr>
            <a:lvl9pPr marL="23431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9pPr>
          </a:lstStyle>
          <a:p>
            <a:pPr algn="l" rtl="0" eaLnBrk="1"/>
            <a:endParaRPr lang="pl" altLang="x-none" sz="2133">
              <a:ea typeface="Helvetica" charset="0"/>
              <a:cs typeface="Helvetica" charset="0"/>
            </a:endParaRPr>
          </a:p>
        </p:txBody>
      </p:sp>
      <p:sp>
        <p:nvSpPr>
          <p:cNvPr id="17" name="Left-Right Arrow 17"/>
          <p:cNvSpPr>
            <a:spLocks noChangeArrowheads="1"/>
          </p:cNvSpPr>
          <p:nvPr/>
        </p:nvSpPr>
        <p:spPr bwMode="auto">
          <a:xfrm rot="-1027410">
            <a:off x="10377312" y="3970869"/>
            <a:ext cx="1230489" cy="649111"/>
          </a:xfrm>
          <a:prstGeom prst="leftRightArrow">
            <a:avLst>
              <a:gd name="adj1" fmla="val 50000"/>
              <a:gd name="adj2" fmla="val 4985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solidFill>
              <a:srgbClr val="FFFFFF"/>
            </a:solidFill>
            <a:miter lim="0"/>
            <a:headEnd/>
            <a:tailEnd/>
          </a:ln>
        </p:spPr>
        <p:txBody>
          <a:bodyPr lIns="90311" tIns="90311" rIns="90311" bIns="90311" anchor="ctr"/>
          <a:lstStyle>
            <a:lvl1pPr marL="228600"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1pPr>
            <a:lvl2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2pPr>
            <a:lvl3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3pPr>
            <a:lvl4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4pPr>
            <a:lvl5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5pPr>
            <a:lvl6pPr marL="9715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6pPr>
            <a:lvl7pPr marL="14287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7pPr>
            <a:lvl8pPr marL="18859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8pPr>
            <a:lvl9pPr marL="23431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9pPr>
          </a:lstStyle>
          <a:p>
            <a:pPr algn="l" rtl="0" eaLnBrk="1"/>
            <a:endParaRPr lang="pl" altLang="x-none" sz="2133">
              <a:ea typeface="Helvetica" charset="0"/>
              <a:cs typeface="Helvetica" charset="0"/>
            </a:endParaRPr>
          </a:p>
        </p:txBody>
      </p:sp>
      <p:sp>
        <p:nvSpPr>
          <p:cNvPr id="18" name="Left-Right Arrow 18"/>
          <p:cNvSpPr>
            <a:spLocks noChangeArrowheads="1"/>
          </p:cNvSpPr>
          <p:nvPr/>
        </p:nvSpPr>
        <p:spPr bwMode="auto">
          <a:xfrm rot="1462947">
            <a:off x="10377312" y="6000045"/>
            <a:ext cx="1230489" cy="649111"/>
          </a:xfrm>
          <a:prstGeom prst="leftRightArrow">
            <a:avLst>
              <a:gd name="adj1" fmla="val 50000"/>
              <a:gd name="adj2" fmla="val 4985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solidFill>
              <a:srgbClr val="FFFFFF"/>
            </a:solidFill>
            <a:miter lim="0"/>
            <a:headEnd/>
            <a:tailEnd/>
          </a:ln>
        </p:spPr>
        <p:txBody>
          <a:bodyPr lIns="90311" tIns="90311" rIns="90311" bIns="90311" anchor="ctr"/>
          <a:lstStyle>
            <a:lvl1pPr marL="228600"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1pPr>
            <a:lvl2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2pPr>
            <a:lvl3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3pPr>
            <a:lvl4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4pPr>
            <a:lvl5pPr defTabSz="4572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5pPr>
            <a:lvl6pPr marL="9715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6pPr>
            <a:lvl7pPr marL="14287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7pPr>
            <a:lvl8pPr marL="18859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8pPr>
            <a:lvl9pPr marL="2343150" indent="514350" defTabSz="4572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9pPr>
          </a:lstStyle>
          <a:p>
            <a:pPr algn="l" rtl="0" eaLnBrk="1"/>
            <a:endParaRPr lang="pl" altLang="x-none" sz="2133">
              <a:ea typeface="Helvetica" charset="0"/>
              <a:cs typeface="Helvetica" charset="0"/>
            </a:endParaRPr>
          </a:p>
        </p:txBody>
      </p:sp>
      <p:sp>
        <p:nvSpPr>
          <p:cNvPr id="19" name="Shape 247"/>
          <p:cNvSpPr txBox="1">
            <a:spLocks noChangeArrowheads="1"/>
          </p:cNvSpPr>
          <p:nvPr/>
        </p:nvSpPr>
        <p:spPr bwMode="auto">
          <a:xfrm>
            <a:off x="6739467" y="4236156"/>
            <a:ext cx="3440290" cy="1862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 rtl="0">
              <a:buClr>
                <a:srgbClr val="00FF00"/>
              </a:buClr>
              <a:buSzPct val="25000"/>
            </a:pPr>
            <a:r>
              <a:rPr lang="pl" sz="2489" b="0" i="0" u="none" baseline="0">
                <a:solidFill>
                  <a:schemeClr val="bg2"/>
                </a:solidFill>
                <a:latin typeface="Arial" charset="0"/>
                <a:sym typeface="Cabin" charset="0"/>
              </a:rPr>
              <a:t>{</a:t>
            </a:r>
          </a:p>
          <a:p>
            <a:pPr algn="l" rtl="0">
              <a:buClr>
                <a:srgbClr val="00FF00"/>
              </a:buClr>
              <a:buSzPct val="25000"/>
            </a:pPr>
            <a:r>
              <a:rPr lang="pl" sz="2489" b="0" i="0" u="none" baseline="0">
                <a:solidFill>
                  <a:schemeClr val="bg2"/>
                </a:solidFill>
                <a:latin typeface="Arial" charset="0"/>
                <a:sym typeface="Cabin" charset="0"/>
              </a:rPr>
              <a:t>  "imię" :  "Chuck",</a:t>
            </a:r>
          </a:p>
          <a:p>
            <a:pPr algn="l" rtl="0">
              <a:buClr>
                <a:srgbClr val="00FF00"/>
              </a:buClr>
              <a:buSzPct val="25000"/>
            </a:pPr>
            <a:r>
              <a:rPr lang="pl" sz="2489" b="0" i="0" u="none" baseline="0">
                <a:solidFill>
                  <a:schemeClr val="bg2"/>
                </a:solidFill>
                <a:latin typeface="Arial" charset="0"/>
                <a:sym typeface="Cabin" charset="0"/>
              </a:rPr>
              <a:t>  "telefon" : "303-4456"</a:t>
            </a:r>
          </a:p>
          <a:p>
            <a:pPr algn="l" rtl="0">
              <a:buClr>
                <a:srgbClr val="00FF00"/>
              </a:buClr>
              <a:buSzPct val="25000"/>
            </a:pPr>
            <a:r>
              <a:rPr lang="pl" sz="2489" b="0" i="0" u="none" baseline="0">
                <a:solidFill>
                  <a:schemeClr val="bg2"/>
                </a:solidFill>
                <a:latin typeface="Arial" charset="0"/>
                <a:sym typeface="Cabin" charset="0"/>
              </a:rPr>
              <a:t>}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800" b="0" i="0" u="sng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</a:t>
            </a: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ava</a:t>
            </a:r>
            <a:r>
              <a:rPr lang="pl" sz="7800" b="0" i="0" u="sng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cript </a:t>
            </a:r>
            <a:r>
              <a:rPr lang="pl" sz="7800" b="0" i="0" u="sng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bject </a:t>
            </a:r>
            <a:r>
              <a:rPr lang="pl" sz="7800" b="0" i="0" u="sng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pl" sz="78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otation</a:t>
            </a:r>
          </a:p>
        </p:txBody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359361" cy="399595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Douglas Crockford </a:t>
            </a:r>
            <a:r>
              <a:rPr lang="pl" sz="38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odkrył</a:t>
            </a:r>
            <a:r>
              <a:rPr lang="pl" sz="38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JSON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8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Zapis literałów obiektów JavaScript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2304796" y="7645599"/>
            <a:ext cx="113624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https://www.youtube.com/watch?v=kc8BAR7SHJI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511" name="Shape 5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55200" y="2489200"/>
            <a:ext cx="5310186" cy="476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Shape 516"/>
          <p:cNvPicPr preferRelativeResize="0"/>
          <p:nvPr/>
        </p:nvPicPr>
        <p:blipFill rotWithShape="1">
          <a:blip r:embed="rId3">
            <a:alphaModFix/>
          </a:blip>
          <a:srcRect t="14288" b="12351"/>
          <a:stretch/>
        </p:blipFill>
        <p:spPr>
          <a:xfrm>
            <a:off x="2133550" y="1362975"/>
            <a:ext cx="12009600" cy="6607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Shape 5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0015" y="958665"/>
            <a:ext cx="9937631" cy="7093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962026" y="838200"/>
            <a:ext cx="9907258" cy="74259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json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data = '''{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"imię" : "Chuck",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"telefon" :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"typ" : "międzynar",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"numer" : "+1 734 303 4456"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"email" :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"ukryty" : "tak"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}'''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info = json.loads(data)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print('Imię:',info["imię"])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print('Ukryty:',info["email"]["ukryty"])</a:t>
            </a:r>
            <a:endParaRPr lang="pl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527" name="Shape 527"/>
          <p:cNvSpPr txBox="1"/>
          <p:nvPr/>
        </p:nvSpPr>
        <p:spPr>
          <a:xfrm>
            <a:off x="13390586" y="846588"/>
            <a:ext cx="2308200" cy="64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json1.py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10115550" y="3276600"/>
            <a:ext cx="5583236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JSON przechowuje dane w postaci zagnieżdżonych </a:t>
            </a:r>
            <a:r>
              <a:rPr lang="pl" sz="3600" b="0" i="0" u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pl" sz="3600" b="0" i="0" u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</a:t>
            </a:r>
            <a:r>
              <a:rPr lang="pl" sz="3600" b="0" i="0" u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słowników</a:t>
            </a:r>
            <a:r>
              <a:rPr lang="pl" sz="3600" b="0" i="0" u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/>
        </p:nvSpPr>
        <p:spPr>
          <a:xfrm>
            <a:off x="962025" y="857250"/>
            <a:ext cx="8682307" cy="73033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json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-PL" sz="2600" b="0" i="0" u="none" strike="noStrike" cap="none" baseline="0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data = '''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{ "id" : "001",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"x" : "2",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"name" : "Chuck"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} 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{ "id" : "009",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"x" : "7",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"name" : "Brent"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]'''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-PL" sz="2600" b="0" i="0" u="none" strike="noStrike" cap="none" baseline="0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info = json.loads(data)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print('Liczba użytkowników:', len(info))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-PL" sz="2600" b="0" i="0" u="none" strike="noStrike" cap="none" baseline="0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item in info: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print('Name', item['name'])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print('Id', item['id'])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26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print('Attribute', item['x'])</a:t>
            </a:r>
          </a:p>
        </p:txBody>
      </p:sp>
      <p:sp>
        <p:nvSpPr>
          <p:cNvPr id="6" name="Shape 527"/>
          <p:cNvSpPr txBox="1"/>
          <p:nvPr/>
        </p:nvSpPr>
        <p:spPr>
          <a:xfrm>
            <a:off x="13390586" y="846588"/>
            <a:ext cx="2308200" cy="64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json2.py</a:t>
            </a:r>
          </a:p>
        </p:txBody>
      </p:sp>
      <p:sp>
        <p:nvSpPr>
          <p:cNvPr id="5" name="Shape 528">
            <a:extLst>
              <a:ext uri="{FF2B5EF4-FFF2-40B4-BE49-F238E27FC236}">
                <a16:creationId xmlns:a16="http://schemas.microsoft.com/office/drawing/2014/main" id="{10B5A98E-DD71-47AD-9222-977ADC81CD6A}"/>
              </a:ext>
            </a:extLst>
          </p:cNvPr>
          <p:cNvSpPr txBox="1"/>
          <p:nvPr/>
        </p:nvSpPr>
        <p:spPr>
          <a:xfrm>
            <a:off x="10115550" y="3276600"/>
            <a:ext cx="5583236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JSON przechowuje dane w postaci zagnieżdżonych </a:t>
            </a:r>
            <a:r>
              <a:rPr lang="pl" sz="3600" b="0" i="0" u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pl" sz="3600" b="0" i="0" u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 </a:t>
            </a:r>
            <a:r>
              <a:rPr lang="pl" sz="3600" b="0" i="0" u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słowników</a:t>
            </a:r>
            <a:r>
              <a:rPr lang="pl" sz="3600" b="0" i="0" u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br>
              <a:rPr lang="pl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Architektura usługowa</a:t>
            </a:r>
          </a:p>
        </p:txBody>
      </p:sp>
      <p:sp>
        <p:nvSpPr>
          <p:cNvPr id="542" name="Shape 542"/>
          <p:cNvSpPr txBox="1"/>
          <p:nvPr/>
        </p:nvSpPr>
        <p:spPr>
          <a:xfrm>
            <a:off x="2641600" y="7496355"/>
            <a:ext cx="11565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https://en.wikipedia.org/wiki/Service-oriented_architecture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Architektura usługowa</a:t>
            </a:r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1155699" y="2603500"/>
            <a:ext cx="10231437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Większość złożonych aplikacji webowych używa usług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Korzystają z usług innych aplikacji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Obsługa kart kredytowych</a:t>
            </a:r>
          </a:p>
          <a:p>
            <a:pPr marL="457200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Systemy rezerwacji hotelowych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Usługi publikają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zasady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których muszą przestrzegać korzystające z nich aplikacje (</a:t>
            </a: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API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pic>
        <p:nvPicPr>
          <p:cNvPr id="549" name="Shape 5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79200" y="5143500"/>
            <a:ext cx="4203699" cy="3179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96887" y="5724525"/>
            <a:ext cx="838199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238287" y="6156325"/>
            <a:ext cx="838199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Shape 5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20586" y="6562725"/>
            <a:ext cx="838199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Shape 553"/>
          <p:cNvSpPr txBox="1"/>
          <p:nvPr/>
        </p:nvSpPr>
        <p:spPr>
          <a:xfrm>
            <a:off x="12369800" y="2552700"/>
            <a:ext cx="2235199" cy="127000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2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Aplikacja</a:t>
            </a:r>
          </a:p>
        </p:txBody>
      </p:sp>
      <p:cxnSp>
        <p:nvCxnSpPr>
          <p:cNvPr id="554" name="Shape 554"/>
          <p:cNvCxnSpPr/>
          <p:nvPr/>
        </p:nvCxnSpPr>
        <p:spPr>
          <a:xfrm flipH="1">
            <a:off x="12657136" y="3935412"/>
            <a:ext cx="247649" cy="2524124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55" name="Shape 555"/>
          <p:cNvCxnSpPr/>
          <p:nvPr/>
        </p:nvCxnSpPr>
        <p:spPr>
          <a:xfrm>
            <a:off x="13488987" y="3970337"/>
            <a:ext cx="106362" cy="1584325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56" name="Shape 556"/>
          <p:cNvCxnSpPr/>
          <p:nvPr/>
        </p:nvCxnSpPr>
        <p:spPr>
          <a:xfrm>
            <a:off x="14092237" y="4041775"/>
            <a:ext cx="390524" cy="2009774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57" name="Shape 557"/>
          <p:cNvSpPr txBox="1"/>
          <p:nvPr/>
        </p:nvSpPr>
        <p:spPr>
          <a:xfrm>
            <a:off x="11634786" y="4356100"/>
            <a:ext cx="102235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API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11999911" y="7277100"/>
            <a:ext cx="1595438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7B7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3397B7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Usługa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13766800" y="6997700"/>
            <a:ext cx="1553713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7B7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3397B7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Usługa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Wiele systemów</a:t>
            </a:r>
          </a:p>
        </p:txBody>
      </p:sp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445500" cy="483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 początku dwa systemy działają wspólnie i razem rozwiązują problem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 czasem, gdy dane/ usługa staje się bardziej użyteczna </a:t>
            </a:r>
            <a:r>
              <a:rPr lang="pl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wiele aplikacji chce z niej korzystać</a:t>
            </a:r>
          </a:p>
        </p:txBody>
      </p:sp>
      <p:pic>
        <p:nvPicPr>
          <p:cNvPr id="566" name="Shape 5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01200" y="3187700"/>
            <a:ext cx="5411786" cy="4254499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Shape 567"/>
          <p:cNvSpPr txBox="1"/>
          <p:nvPr/>
        </p:nvSpPr>
        <p:spPr>
          <a:xfrm>
            <a:off x="3174424" y="7614688"/>
            <a:ext cx="101705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https://www.youtube.com/watch?v=mj-kCFzF0ME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5"/>
            </a:endParaRPr>
          </a:p>
        </p:txBody>
      </p:sp>
      <p:sp>
        <p:nvSpPr>
          <p:cNvPr id="568" name="Shape 568"/>
          <p:cNvSpPr txBox="1"/>
          <p:nvPr/>
        </p:nvSpPr>
        <p:spPr>
          <a:xfrm>
            <a:off x="14913747" y="7613110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5:15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br>
              <a:rPr lang="pl" sz="7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Usługi sieciowe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3421475" y="7145285"/>
            <a:ext cx="94184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https://pl.wikipedia.org/wiki/Usługa_sieciowa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xfrm>
            <a:off x="350196" y="762000"/>
            <a:ext cx="15369702" cy="1777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Interfejsy programowania aplikacji (API)</a:t>
            </a:r>
          </a:p>
        </p:txBody>
      </p:sp>
      <p:sp>
        <p:nvSpPr>
          <p:cNvPr id="581" name="Shape 581"/>
          <p:cNvSpPr txBox="1"/>
          <p:nvPr/>
        </p:nvSpPr>
        <p:spPr>
          <a:xfrm>
            <a:off x="5015275" y="7501387"/>
            <a:ext cx="68414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https://en.wikipedia.org/wiki/API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sp>
        <p:nvSpPr>
          <p:cNvPr id="582" name="Shape 582"/>
          <p:cNvSpPr txBox="1"/>
          <p:nvPr/>
        </p:nvSpPr>
        <p:spPr>
          <a:xfrm>
            <a:off x="32423100" y="4254500"/>
            <a:ext cx="92233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Tekst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536102" y="2539900"/>
            <a:ext cx="14833600" cy="425771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9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API są formą abstrakcji </a:t>
            </a:r>
            <a:r>
              <a:rPr lang="pl" sz="4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39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określają interfejs i metody kontroli określonych w nim obiektów. Oprogramowanie zapewniające funkcjonalności opisane w API to</a:t>
            </a:r>
            <a:r>
              <a:rPr lang="pl" sz="3900" b="0" i="1" u="none" strike="noStrike" cap="none" baseline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39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implementacja</a:t>
            </a:r>
            <a:r>
              <a:rPr lang="pl" sz="3900" b="0" i="1" u="none" strike="noStrike" cap="none" baseline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pl" sz="39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API.</a:t>
            </a:r>
            <a:br>
              <a:rPr lang="pl" sz="39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pl" sz="3900" b="0" i="0" u="none" strike="noStrike" cap="none" baseline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API zazwyczaj jest zdefiniowane w ramach języka programowania użytego do stworzenia aplikacji.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Wybór wspólnego </a:t>
            </a:r>
            <a:r>
              <a:rPr lang="pl" sz="7600" b="1" i="0" u="none" strike="noStrike" cap="none" baseline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formatu</a:t>
            </a:r>
            <a:r>
              <a:rPr lang="pl" sz="7600" b="1" i="0" u="none" strike="noStrike" cap="none" baseline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850900" y="4394200"/>
            <a:ext cx="3174999" cy="2400300"/>
          </a:xfrm>
          <a:prstGeom prst="rect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Słownik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Pythona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2204700" y="4394200"/>
            <a:ext cx="3174999" cy="2400300"/>
          </a:xfrm>
          <a:prstGeom prst="rect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7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HashMap Javy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4186880" y="6340000"/>
            <a:ext cx="239330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Serializacja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6580186" y="2952750"/>
            <a:ext cx="3067049" cy="528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&lt;osoba&gt;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&lt;imię&gt;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&lt;/imię&gt;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&lt;telefon&gt;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303 4456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&lt;/telefon&gt;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&lt;/osoba&gt;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8865542" y="4168150"/>
            <a:ext cx="3174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Deserializacja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4870112" y="7613651"/>
            <a:ext cx="101917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</a:t>
            </a:r>
          </a:p>
        </p:txBody>
      </p:sp>
      <p:sp>
        <p:nvSpPr>
          <p:cNvPr id="237" name="Shape 237"/>
          <p:cNvSpPr/>
          <p:nvPr/>
        </p:nvSpPr>
        <p:spPr>
          <a:xfrm>
            <a:off x="4635500" y="4965700"/>
            <a:ext cx="1269899" cy="1269899"/>
          </a:xfrm>
          <a:prstGeom prst="rightArrow">
            <a:avLst>
              <a:gd name="adj1" fmla="val 38114"/>
              <a:gd name="adj2" fmla="val 1992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Shape 238"/>
          <p:cNvSpPr/>
          <p:nvPr/>
        </p:nvSpPr>
        <p:spPr>
          <a:xfrm>
            <a:off x="10579150" y="4968125"/>
            <a:ext cx="1269899" cy="1269899"/>
          </a:xfrm>
          <a:prstGeom prst="rightArrow">
            <a:avLst>
              <a:gd name="adj1" fmla="val 38114"/>
              <a:gd name="adj2" fmla="val 1992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/>
        </p:nvSpPr>
        <p:spPr>
          <a:xfrm>
            <a:off x="1962274" y="8354683"/>
            <a:ext cx="132260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https://nominatim.org/release-docs/latest/api/Search/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956588-9B31-45E9-8F84-7B96D459A0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9057" y="379048"/>
            <a:ext cx="11257886" cy="767622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/>
          <p:nvPr/>
        </p:nvSpPr>
        <p:spPr>
          <a:xfrm>
            <a:off x="596899" y="793631"/>
            <a:ext cx="14333751" cy="747047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"type": "FeatureCollection",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"licence": "Data \u00a9 OpenStreetMap contributors, ODbL 1.0. https://osm.org/copyright",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"features": [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"type": "Feature",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"properties":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"place_id": 255697953,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"osm_type": "relation",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"osm_id": 135130,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"display_name": "Ann Arbor, Washtenaw County, Michigan, United States",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"place_rank": 16,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"category": "boundary",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"type": "administrative",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"importance": 0.837069344370284,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"icon": "https://nominatim.openstreetmap.org/ui/mapicons//poi_boundary_administrative.p.20.png"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"bbox": [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-83.799572,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42.222668,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-83.675807,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42.3238941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],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"geometry":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"type": "Point",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"coordinates": [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-83.7312291,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42.2681569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600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pl" sz="1600" b="1" i="0" u="none" strike="noStrike" cap="none" baseline="0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4" name="Shape 604"/>
          <p:cNvSpPr txBox="1"/>
          <p:nvPr/>
        </p:nvSpPr>
        <p:spPr>
          <a:xfrm>
            <a:off x="7824191" y="1635919"/>
            <a:ext cx="79473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-PL" sz="2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https://nominatim.openstreetmap.org/search.php?q=Ann+Arbor%2C+MI&amp;format=geojson&amp;limit=1</a:t>
            </a:r>
            <a:endParaRPr lang="pl" sz="2600" u="none" strike="noStrike" cap="none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" name="Shape 610"/>
          <p:cNvSpPr txBox="1"/>
          <p:nvPr/>
        </p:nvSpPr>
        <p:spPr>
          <a:xfrm>
            <a:off x="12258150" y="7471982"/>
            <a:ext cx="331639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Courier"/>
                <a:ea typeface="Arial" charset="0"/>
                <a:cs typeface="Courier"/>
                <a:sym typeface="Cabin"/>
              </a:rPr>
              <a:t>geojson.py</a:t>
            </a:r>
            <a:endParaRPr lang="pl" sz="3600" u="none" strike="noStrike" cap="none" dirty="0">
              <a:solidFill>
                <a:srgbClr val="FFFF00"/>
              </a:solidFill>
              <a:latin typeface="Courier"/>
              <a:ea typeface="Arial" charset="0"/>
              <a:cs typeface="Courier"/>
              <a:sym typeface="Cabi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/>
          <p:nvPr/>
        </p:nvSpPr>
        <p:spPr>
          <a:xfrm>
            <a:off x="596900" y="346327"/>
            <a:ext cx="15341724" cy="8542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urllib.request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json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ssl</a:t>
            </a:r>
          </a:p>
          <a:p>
            <a:pPr algn="l" rtl="0"/>
            <a:endParaRPr lang="pl-PL" sz="1200" b="0" i="0" u="none" baseline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serviceurl = 'https://nominatim.openstreetmap.org/search.php?'</a:t>
            </a:r>
          </a:p>
          <a:p>
            <a:pPr algn="l" rtl="0"/>
            <a:endParaRPr lang="pl-PL" sz="1200" b="0" i="0" u="none" baseline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Ignoruj błędy związane z certyfikatami SSL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ctx = ssl.create_default_context()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ctx.check_hostname = False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ctx.verify_mode = ssl.CERT_NONE</a:t>
            </a:r>
          </a:p>
          <a:p>
            <a:pPr algn="l" rtl="0"/>
            <a:endParaRPr lang="pl-PL" sz="1200" b="0" i="0" u="none" baseline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while True: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address = input('Podaj nazwę miejsca: ')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if len(address) &lt; 1: break</a:t>
            </a:r>
          </a:p>
          <a:p>
            <a:pPr algn="l" rtl="0"/>
            <a:endParaRPr lang="pl-PL" sz="1200" b="0" i="0" u="none" baseline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parms = dict()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parms['q'] = address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parms['format'] = 'geojson'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parms['limit'] = 1</a:t>
            </a:r>
          </a:p>
          <a:p>
            <a:pPr algn="l" rtl="0"/>
            <a:endParaRPr lang="pl-PL" sz="1200" b="0" i="0" u="none" baseline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url = serviceurl + urllib.parse.urlencode(parms)</a:t>
            </a:r>
          </a:p>
          <a:p>
            <a:pPr algn="l" rtl="0"/>
            <a:endParaRPr lang="pl-PL" sz="1200" b="0" i="0" u="none" baseline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print('Pobieranie', url)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uh = urllib.request.urlopen(url, context=ctx)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data = uh.read().decode()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print('Pobrano:', len(data))</a:t>
            </a:r>
          </a:p>
          <a:p>
            <a:pPr algn="l" rtl="0"/>
            <a:endParaRPr lang="pl-PL" sz="1200" b="0" i="0" u="none" baseline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try: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js = json.loads(data)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except: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js = None</a:t>
            </a:r>
          </a:p>
          <a:p>
            <a:pPr algn="l" rtl="0"/>
            <a:endParaRPr lang="pl-PL" sz="1200" b="0" i="0" u="none" baseline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if not js or 'features' not in js or len(js['features']) == 0: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print('==== Błąd pobierania ====')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print(data)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continue</a:t>
            </a:r>
          </a:p>
          <a:p>
            <a:pPr algn="l" rtl="0"/>
            <a:endParaRPr lang="pl-PL" sz="1200" b="0" i="0" u="none" baseline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print(json.dumps(js, indent=4))</a:t>
            </a:r>
          </a:p>
          <a:p>
            <a:pPr algn="l" rtl="0"/>
            <a:endParaRPr lang="pl-PL" sz="1200" b="0" i="0" u="none" baseline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lng = js['features'][0]['geometry']['coordinates'][0]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lat = js['features'][0]['geometry']['coordinates'][1]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print('szer. geogr.', lat, 'dł. geogr.', lng)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location = js['features'][0]['properties']['display_name']</a:t>
            </a:r>
          </a:p>
          <a:p>
            <a:pPr algn="l" rtl="0"/>
            <a:r>
              <a:rPr lang="pl-PL" sz="1200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print(location)</a:t>
            </a:r>
            <a:endParaRPr lang="pl" sz="1200" u="none" strike="noStrike" cap="none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  <a:sym typeface="Courier New"/>
            </a:endParaRPr>
          </a:p>
        </p:txBody>
      </p:sp>
      <p:sp>
        <p:nvSpPr>
          <p:cNvPr id="610" name="Shape 610"/>
          <p:cNvSpPr txBox="1"/>
          <p:nvPr/>
        </p:nvSpPr>
        <p:spPr>
          <a:xfrm>
            <a:off x="12258150" y="7471982"/>
            <a:ext cx="3316393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Courier"/>
                <a:ea typeface="Arial" charset="0"/>
                <a:cs typeface="Courier"/>
                <a:sym typeface="Cabin"/>
              </a:rPr>
              <a:t>geojson.py</a:t>
            </a:r>
            <a:endParaRPr lang="pl" sz="3600" u="none" strike="noStrike" cap="none" dirty="0">
              <a:solidFill>
                <a:srgbClr val="FFFF00"/>
              </a:solidFill>
              <a:latin typeface="Courier"/>
              <a:ea typeface="Arial" charset="0"/>
              <a:cs typeface="Courier"/>
              <a:sym typeface="Cabin"/>
            </a:endParaRPr>
          </a:p>
        </p:txBody>
      </p:sp>
      <p:sp>
        <p:nvSpPr>
          <p:cNvPr id="611" name="Shape 611"/>
          <p:cNvSpPr txBox="1"/>
          <p:nvPr/>
        </p:nvSpPr>
        <p:spPr>
          <a:xfrm>
            <a:off x="10112991" y="1672017"/>
            <a:ext cx="6011458" cy="579996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-PL" sz="2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Podaj nazwę miejsca: Ann Arbor, MI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-PL" sz="2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Pobieranie https://nominatim.openstreetmap.org/search.php?q=Ann+Arbor%2C+MI&amp;format=geojson&amp;limit=1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-PL" sz="2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Pobrano: 594</a:t>
            </a:r>
            <a:endParaRPr lang="en-US" sz="20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0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(...)</a:t>
            </a:r>
            <a:endParaRPr lang="en-US" sz="20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-PL" sz="2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szer. geogr. 42.2681569 dł. geogr. -83.7312291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-PL" sz="2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Ann Arbor, Washtenaw County, Michigan, United States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-PL" sz="20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Podaj nazwę miejsca:</a:t>
            </a:r>
            <a:endParaRPr lang="pl" sz="2000" b="0" i="0" u="none" strike="noStrike" cap="none" baseline="0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Bezpieczeństwo i limity API</a:t>
            </a:r>
          </a:p>
        </p:txBody>
      </p:sp>
      <p:sp>
        <p:nvSpPr>
          <p:cNvPr id="617" name="Shape 6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Zasoby, na których działają API, nie są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darmowe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Dane dostarczanie przez API są zazwyczaj cenne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Dostawcy danych mogą ograniczać dzienną liczbę zapytań albo wymagać 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klucza API</a:t>
            </a:r>
            <a:r>
              <a:rPr lang="pl" sz="3600" b="0" i="0" u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”,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nawet wymagać opłat za korzystanie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 miarę rozwoju usługi zasady mogą się zmienić...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10">
            <a:extLst>
              <a:ext uri="{FF2B5EF4-FFF2-40B4-BE49-F238E27FC236}">
                <a16:creationId xmlns:a16="http://schemas.microsoft.com/office/drawing/2014/main" id="{4FED8FAC-6068-4D10-88E2-1DE89ED2A3E6}"/>
              </a:ext>
            </a:extLst>
          </p:cNvPr>
          <p:cNvSpPr txBox="1"/>
          <p:nvPr/>
        </p:nvSpPr>
        <p:spPr>
          <a:xfrm>
            <a:off x="1016292" y="8345439"/>
            <a:ext cx="1422341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200" b="0" i="0" u="none" strike="noStrike" cap="none" baseline="0" dirty="0">
                <a:solidFill>
                  <a:srgbClr val="FFFF00"/>
                </a:solidFill>
                <a:latin typeface="Courier"/>
                <a:ea typeface="Arial" charset="0"/>
                <a:cs typeface="Courier"/>
                <a:sym typeface="Cabin"/>
                <a:hlinkClick r:id="rId3"/>
              </a:rPr>
              <a:t>https://operations.osmfoundation.org/policies/nominatim/</a:t>
            </a:r>
            <a:r>
              <a:rPr lang="en-US" sz="3200" b="0" i="0" u="none" strike="noStrike" cap="none" baseline="0" dirty="0">
                <a:solidFill>
                  <a:srgbClr val="FFFF00"/>
                </a:solidFill>
                <a:latin typeface="Courier"/>
                <a:ea typeface="Arial" charset="0"/>
                <a:cs typeface="Courier"/>
                <a:sym typeface="Cabin"/>
              </a:rPr>
              <a:t> </a:t>
            </a:r>
            <a:endParaRPr lang="pl" sz="3200" u="none" strike="noStrike" cap="none" dirty="0">
              <a:solidFill>
                <a:srgbClr val="FFFF00"/>
              </a:solidFill>
              <a:latin typeface="Courier"/>
              <a:ea typeface="Arial" charset="0"/>
              <a:cs typeface="Courier"/>
              <a:sym typeface="Cabi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10FE3-524D-42E8-99AF-69442C3F5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939" y="387415"/>
            <a:ext cx="13496120" cy="7768668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10">
            <a:extLst>
              <a:ext uri="{FF2B5EF4-FFF2-40B4-BE49-F238E27FC236}">
                <a16:creationId xmlns:a16="http://schemas.microsoft.com/office/drawing/2014/main" id="{40D912E1-8C8C-467C-9222-1A65F50A43BC}"/>
              </a:ext>
            </a:extLst>
          </p:cNvPr>
          <p:cNvSpPr txBox="1"/>
          <p:nvPr/>
        </p:nvSpPr>
        <p:spPr>
          <a:xfrm>
            <a:off x="329062" y="8345439"/>
            <a:ext cx="15597876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200" b="0" i="0" u="none" strike="noStrike" cap="none" baseline="0" dirty="0">
                <a:solidFill>
                  <a:srgbClr val="FFFF00"/>
                </a:solidFill>
                <a:latin typeface="Courier"/>
                <a:ea typeface="Arial" charset="0"/>
                <a:cs typeface="Courier"/>
                <a:sym typeface="Cabin"/>
                <a:hlinkClick r:id="rId3"/>
              </a:rPr>
              <a:t>https://developer.twitter.com/en/docs/authentication/overview</a:t>
            </a:r>
            <a:r>
              <a:rPr lang="en-US" sz="3200" b="0" i="0" u="none" strike="noStrike" cap="none" baseline="0" dirty="0">
                <a:solidFill>
                  <a:srgbClr val="FFFF00"/>
                </a:solidFill>
                <a:latin typeface="Courier"/>
                <a:ea typeface="Arial" charset="0"/>
                <a:cs typeface="Courier"/>
                <a:sym typeface="Cabin"/>
              </a:rPr>
              <a:t> </a:t>
            </a:r>
            <a:endParaRPr lang="pl" sz="3200" u="none" strike="noStrike" cap="none" dirty="0">
              <a:solidFill>
                <a:srgbClr val="FFFF00"/>
              </a:solidFill>
              <a:latin typeface="Courier"/>
              <a:ea typeface="Arial" charset="0"/>
              <a:cs typeface="Courier"/>
              <a:sym typeface="Cabi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0A6916-F17A-4017-9242-DA8F70E9A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712" y="654184"/>
            <a:ext cx="13168576" cy="723513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10">
            <a:extLst>
              <a:ext uri="{FF2B5EF4-FFF2-40B4-BE49-F238E27FC236}">
                <a16:creationId xmlns:a16="http://schemas.microsoft.com/office/drawing/2014/main" id="{12ED062D-E854-4E05-A38C-A79D3141CC6E}"/>
              </a:ext>
            </a:extLst>
          </p:cNvPr>
          <p:cNvSpPr txBox="1"/>
          <p:nvPr/>
        </p:nvSpPr>
        <p:spPr>
          <a:xfrm>
            <a:off x="329062" y="8345439"/>
            <a:ext cx="15597876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200" b="0" i="0" u="none" strike="noStrike" cap="none" baseline="0" dirty="0">
                <a:solidFill>
                  <a:srgbClr val="FFFF00"/>
                </a:solidFill>
                <a:latin typeface="Courier"/>
                <a:ea typeface="Arial" charset="0"/>
                <a:cs typeface="Courier"/>
                <a:sym typeface="Cabin"/>
                <a:hlinkClick r:id="rId3"/>
              </a:rPr>
              <a:t>https://developer.twitter.com/en/docs/twitter-api/v1/data-dictionary/object-model/tweet</a:t>
            </a:r>
            <a:r>
              <a:rPr lang="en-US" sz="3200" b="0" i="0" u="none" strike="noStrike" cap="none" baseline="0" dirty="0">
                <a:solidFill>
                  <a:srgbClr val="FFFF00"/>
                </a:solidFill>
                <a:latin typeface="Courier"/>
                <a:ea typeface="Arial" charset="0"/>
                <a:cs typeface="Courier"/>
                <a:sym typeface="Cabin"/>
              </a:rPr>
              <a:t> </a:t>
            </a:r>
            <a:endParaRPr lang="pl" sz="3200" u="none" strike="noStrike" cap="none" dirty="0">
              <a:solidFill>
                <a:srgbClr val="FFFF00"/>
              </a:solidFill>
              <a:latin typeface="Courier"/>
              <a:ea typeface="Arial" charset="0"/>
              <a:cs typeface="Courier"/>
              <a:sym typeface="Cabi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4DF4E-2D8F-428C-9A3A-7513FC057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645" y="558016"/>
            <a:ext cx="13550710" cy="715451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10">
            <a:extLst>
              <a:ext uri="{FF2B5EF4-FFF2-40B4-BE49-F238E27FC236}">
                <a16:creationId xmlns:a16="http://schemas.microsoft.com/office/drawing/2014/main" id="{D22FEDCE-D11C-4C3C-AAAA-0106F7BBE4F4}"/>
              </a:ext>
            </a:extLst>
          </p:cNvPr>
          <p:cNvSpPr txBox="1"/>
          <p:nvPr/>
        </p:nvSpPr>
        <p:spPr>
          <a:xfrm>
            <a:off x="329062" y="8345439"/>
            <a:ext cx="15597876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200" b="0" i="0" u="none" strike="noStrike" cap="none" baseline="0" dirty="0">
                <a:solidFill>
                  <a:srgbClr val="FFFF00"/>
                </a:solidFill>
                <a:latin typeface="Courier"/>
                <a:ea typeface="Arial" charset="0"/>
                <a:cs typeface="Courier"/>
                <a:sym typeface="Cabin"/>
                <a:hlinkClick r:id="rId3"/>
              </a:rPr>
              <a:t>https://developer.twitter.com/en/docs/api-reference-index</a:t>
            </a:r>
            <a:endParaRPr lang="pl" sz="3200" u="none" strike="noStrike" cap="none" dirty="0">
              <a:solidFill>
                <a:srgbClr val="FFFF00"/>
              </a:solidFill>
              <a:latin typeface="Courier"/>
              <a:ea typeface="Arial" charset="0"/>
              <a:cs typeface="Courier"/>
              <a:sym typeface="Cabi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FAA9A5-2F39-4EB9-AEBD-2BDB1F4BA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281" y="425314"/>
            <a:ext cx="13987438" cy="744721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/>
          <p:nvPr/>
        </p:nvSpPr>
        <p:spPr>
          <a:xfrm>
            <a:off x="549275" y="269366"/>
            <a:ext cx="10716823" cy="84465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urllib.request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twurl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json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import ssl</a:t>
            </a:r>
          </a:p>
          <a:p>
            <a:pPr algn="l" rtl="0"/>
            <a:endParaRPr lang="pl-PL" b="0" i="0" u="none" baseline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https://developer.twitter.com/en/apps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Utwórz aplikację i wstaw w hidden.py cztery ciągi znaków dotyczące OAuth</a:t>
            </a:r>
          </a:p>
          <a:p>
            <a:pPr algn="l" rtl="0"/>
            <a:endParaRPr lang="pl-PL" b="0" i="0" u="none" baseline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TWITTER_URL = 'https://api.twitter.com/1.1/friends/list.json'</a:t>
            </a:r>
          </a:p>
          <a:p>
            <a:pPr algn="l" rtl="0"/>
            <a:endParaRPr lang="pl-PL" b="0" i="0" u="none" baseline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# Ignoruj błędy związane z certyfikatami SSL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ctx = ssl.create_default_context()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ctx.check_hostname = False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ctx.verify_mode = ssl.CERT_NONE</a:t>
            </a:r>
          </a:p>
          <a:p>
            <a:pPr algn="l" rtl="0"/>
            <a:endParaRPr lang="pl-PL" b="0" i="0" u="none" baseline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while True: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print('')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acct = input('Podaj nazwę konta na Twitterze: ')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if (len(acct) &lt; 1): break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pl-PL" b="0" i="0" u="none" baseline="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url = twurl.augment(TWITTER_URL,</a:t>
            </a:r>
          </a:p>
          <a:p>
            <a:pPr algn="l" rtl="0"/>
            <a:r>
              <a:rPr lang="pl-PL" b="0" i="0" u="none" baseline="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                        {'screen_name': acct, 'count': '5'})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print('Pobieranie', url)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connection = urllib.request.urlopen(url, context=ctx)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data = connection.read().decode()</a:t>
            </a:r>
          </a:p>
          <a:p>
            <a:pPr algn="l" rtl="0"/>
            <a:endParaRPr lang="pl-PL" b="0" i="0" u="none" baseline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js = json.loads(data)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print(json.dumps(js, indent=2))</a:t>
            </a:r>
          </a:p>
          <a:p>
            <a:pPr algn="l" rtl="0"/>
            <a:endParaRPr lang="pl-PL" b="0" i="0" u="none" baseline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headers = dict(connection.getheaders())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print('Pozostało', headers['x-rate-limit-remaining'])</a:t>
            </a:r>
          </a:p>
          <a:p>
            <a:pPr algn="l" rtl="0"/>
            <a:endParaRPr lang="pl-PL" b="0" i="0" u="none" baseline="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for u in js['users']: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print(u['screen_name'])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if 'status' not in u: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    print('   * Nie odnaleziono klucza "status"')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    continue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s = u['status']['text']</a:t>
            </a:r>
          </a:p>
          <a:p>
            <a:pPr algn="l" rtl="0"/>
            <a:r>
              <a:rPr lang="pl-PL" b="0" i="0" u="none" baseline="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print('  ', s[:50])</a:t>
            </a:r>
          </a:p>
        </p:txBody>
      </p:sp>
      <p:sp>
        <p:nvSpPr>
          <p:cNvPr id="643" name="Shape 643"/>
          <p:cNvSpPr txBox="1"/>
          <p:nvPr/>
        </p:nvSpPr>
        <p:spPr>
          <a:xfrm>
            <a:off x="12247773" y="895350"/>
            <a:ext cx="35305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twitter2.py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 txBox="1"/>
          <p:nvPr/>
        </p:nvSpPr>
        <p:spPr>
          <a:xfrm>
            <a:off x="549275" y="404049"/>
            <a:ext cx="11044627" cy="84121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Podaj nazwę konta na Twitterze: drchuck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Pobieranie https://api.twitter.com/1.1/friends 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Pozostało 14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"next_cursor": 1444171224491980205,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"users": [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"id": 662433,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"followers_count": 28725,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"status":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"text": "@jazzychad I just bought one .__.",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"created_at": "Fri Sep 20 08:36:34 +0000 2013",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"retweeted": false,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"location": "San Francisco, California",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"screen_name": "leahculver",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"name": "Leah Culver",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"id": 40426722,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"followers_count": 2635,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"status": 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"text": "RT @WSJ: Big employers like Google ...",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"created_at": "Sat Sep 28 19:36:37 +0000 2013",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},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"location": "Victoria Canada",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"screen_name": "_valeriei",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"name": "Valerie Irvine",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],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"next_cursor_str": "1444171224491980205"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leahculver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  @jazzychad I just bought one .__.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_valeriei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  RT @WSJ: Big employers like Google, AT&amp;amp;T are 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ericbollens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  RT @lukew: sneak peek: my LONG take on the good &amp;a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halherzog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  Learning Objects is 10. We had a cake with the LO,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scweeker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b="1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  @DeviceLabDC love it! Now where so I get that "etc</a:t>
            </a:r>
          </a:p>
        </p:txBody>
      </p:sp>
      <p:sp>
        <p:nvSpPr>
          <p:cNvPr id="4" name="Shape 643"/>
          <p:cNvSpPr txBox="1"/>
          <p:nvPr/>
        </p:nvSpPr>
        <p:spPr>
          <a:xfrm>
            <a:off x="12247773" y="895350"/>
            <a:ext cx="35305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4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twitter2.py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Wybór wspólnego </a:t>
            </a:r>
            <a:r>
              <a:rPr lang="pl" sz="7600" b="1" i="0" u="none" strike="noStrike" cap="none" baseline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formatu</a:t>
            </a:r>
            <a:r>
              <a:rPr lang="pl" sz="7600" b="1" i="0" u="none" strike="noStrike" cap="none" baseline="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850900" y="4394200"/>
            <a:ext cx="3174999" cy="2400300"/>
          </a:xfrm>
          <a:prstGeom prst="rect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Słownik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Pythona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12204700" y="4394200"/>
            <a:ext cx="3174999" cy="2400300"/>
          </a:xfrm>
          <a:prstGeom prst="rect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HashMap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7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Javy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6478587" y="3600450"/>
            <a:ext cx="4100563" cy="398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{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"imię" :  "Chuck",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"telefon" :  "303-4456"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28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}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14321524" y="7588250"/>
            <a:ext cx="153235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JSON</a:t>
            </a:r>
          </a:p>
        </p:txBody>
      </p:sp>
      <p:sp>
        <p:nvSpPr>
          <p:cNvPr id="250" name="Shape 250"/>
          <p:cNvSpPr/>
          <p:nvPr/>
        </p:nvSpPr>
        <p:spPr>
          <a:xfrm>
            <a:off x="4635500" y="4965700"/>
            <a:ext cx="1269899" cy="1269899"/>
          </a:xfrm>
          <a:prstGeom prst="rightArrow">
            <a:avLst>
              <a:gd name="adj1" fmla="val 38114"/>
              <a:gd name="adj2" fmla="val 1992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>
            <a:off x="10579150" y="4968125"/>
            <a:ext cx="1269899" cy="1269899"/>
          </a:xfrm>
          <a:prstGeom prst="rightArrow">
            <a:avLst>
              <a:gd name="adj1" fmla="val 38114"/>
              <a:gd name="adj2" fmla="val 19928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233">
            <a:extLst>
              <a:ext uri="{FF2B5EF4-FFF2-40B4-BE49-F238E27FC236}">
                <a16:creationId xmlns:a16="http://schemas.microsoft.com/office/drawing/2014/main" id="{3AC15670-CB23-4A72-9C0F-2B58E0E6D1E4}"/>
              </a:ext>
            </a:extLst>
          </p:cNvPr>
          <p:cNvSpPr txBox="1"/>
          <p:nvPr/>
        </p:nvSpPr>
        <p:spPr>
          <a:xfrm>
            <a:off x="4186880" y="6340000"/>
            <a:ext cx="2393305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Serializacja</a:t>
            </a:r>
          </a:p>
        </p:txBody>
      </p:sp>
      <p:sp>
        <p:nvSpPr>
          <p:cNvPr id="14" name="Shape 235">
            <a:extLst>
              <a:ext uri="{FF2B5EF4-FFF2-40B4-BE49-F238E27FC236}">
                <a16:creationId xmlns:a16="http://schemas.microsoft.com/office/drawing/2014/main" id="{3AA172DB-0B15-4AAF-A022-E7598D3CB97F}"/>
              </a:ext>
            </a:extLst>
          </p:cNvPr>
          <p:cNvSpPr txBox="1"/>
          <p:nvPr/>
        </p:nvSpPr>
        <p:spPr>
          <a:xfrm>
            <a:off x="8865542" y="4168150"/>
            <a:ext cx="31749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Deserializacja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E32CCA-E670-4697-AD23-3674B6759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337" y="1142032"/>
            <a:ext cx="14069326" cy="6859936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C7869B-ABD3-40D5-B47F-8796DA92A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337" y="1142032"/>
            <a:ext cx="14069326" cy="6859936"/>
          </a:xfrm>
          <a:prstGeom prst="rect">
            <a:avLst/>
          </a:prstGeom>
        </p:spPr>
      </p:pic>
      <p:sp>
        <p:nvSpPr>
          <p:cNvPr id="660" name="Shape 660"/>
          <p:cNvSpPr txBox="1"/>
          <p:nvPr/>
        </p:nvSpPr>
        <p:spPr>
          <a:xfrm>
            <a:off x="1800225" y="4095750"/>
            <a:ext cx="14211300" cy="2832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def oauth()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{ "consumer_key" : "h7Lu...Ng",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"consumer_secret" : "dNKenAC3New...mmn7Q",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"token_key" : "10185562-ein2...P4GEQQOSGI",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"token_secret" : "H0ycCFemmwyf1...qoIpBo" }</a:t>
            </a:r>
          </a:p>
        </p:txBody>
      </p:sp>
      <p:sp>
        <p:nvSpPr>
          <p:cNvPr id="661" name="Shape 661"/>
          <p:cNvSpPr txBox="1"/>
          <p:nvPr/>
        </p:nvSpPr>
        <p:spPr>
          <a:xfrm>
            <a:off x="13839825" y="4095750"/>
            <a:ext cx="2171700" cy="558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hidden.py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610">
            <a:extLst>
              <a:ext uri="{FF2B5EF4-FFF2-40B4-BE49-F238E27FC236}">
                <a16:creationId xmlns:a16="http://schemas.microsoft.com/office/drawing/2014/main" id="{03E5A166-3B21-425F-848B-60BE0025B2BD}"/>
              </a:ext>
            </a:extLst>
          </p:cNvPr>
          <p:cNvSpPr txBox="1"/>
          <p:nvPr/>
        </p:nvSpPr>
        <p:spPr>
          <a:xfrm>
            <a:off x="329062" y="8345439"/>
            <a:ext cx="15597876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-PL" sz="3200" b="0" i="0" u="none" strike="noStrike" cap="none" baseline="0" dirty="0">
                <a:solidFill>
                  <a:srgbClr val="FFFF00"/>
                </a:solidFill>
                <a:latin typeface="Courier"/>
                <a:ea typeface="Arial" charset="0"/>
                <a:cs typeface="Courier"/>
                <a:sym typeface="Cabin"/>
                <a:hlinkClick r:id="rId3"/>
              </a:rPr>
              <a:t>https://developer.twitter.com/en/docs/authentication/oauth-1-0a</a:t>
            </a:r>
            <a:endParaRPr lang="pl" sz="3200" u="none" strike="noStrike" cap="none" dirty="0">
              <a:solidFill>
                <a:srgbClr val="FFFF00"/>
              </a:solidFill>
              <a:latin typeface="Courier"/>
              <a:ea typeface="Arial" charset="0"/>
              <a:cs typeface="Courier"/>
              <a:sym typeface="Cabi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B5D174-E7A7-4151-8B69-92BF43E28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907" y="762730"/>
            <a:ext cx="12486186" cy="7236404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/>
          <p:nvPr/>
        </p:nvSpPr>
        <p:spPr>
          <a:xfrm>
            <a:off x="409575" y="882748"/>
            <a:ext cx="15135225" cy="40512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8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urllib.request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8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oauth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8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hidden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-PL" sz="1800" b="0" i="0" u="none" strike="noStrike" cap="none" baseline="0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8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# https://developer.twitter.com/en/apps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8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# Utwórz aplikację i wstaw w hidden.py cztery ciągi znaków dotyczące OAuth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-PL" sz="1800" b="0" i="0" u="none" strike="noStrike" cap="none" baseline="0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8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def augment(url, parameters):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8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secrets = hidden.oauth()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8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consumer = oauth.OAuthConsumer(secrets['consumer_key'],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8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                   secrets['consumer_secret'])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8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token = oauth.OAuthToken(secrets['token_key'], secrets['token_secret'])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pl-PL" sz="1800" b="0" i="0" u="none" strike="noStrike" cap="none" baseline="0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8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oauth_request = oauth.OAuthRequest.from_consumer_and_token(consumer,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8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    token=token, http_method='GET', http_url=url,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8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    parameters=parameters)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8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oauth_request.sign_request(oauth.OAuthSignatureMethod_HMAC_SHA1(),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8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                       consumer, token)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pl-PL" sz="1800" b="0" i="0" u="none" strike="noStrike" cap="none" baseline="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return oauth_request.to_url()</a:t>
            </a:r>
            <a:endParaRPr lang="pl" sz="1800" b="0" i="0" u="none" strike="noStrike" cap="none" baseline="0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672" name="Shape 672"/>
          <p:cNvSpPr txBox="1"/>
          <p:nvPr/>
        </p:nvSpPr>
        <p:spPr>
          <a:xfrm>
            <a:off x="13008649" y="936044"/>
            <a:ext cx="2536151" cy="558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twurl.py</a:t>
            </a:r>
            <a:endParaRPr lang="pl" sz="3000" b="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863600" y="6640042"/>
            <a:ext cx="14517687" cy="2387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https://api.twitter.com/1.1/statuses/user_timeline.json?count=2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&amp;oauth_version=1.0&amp;oauth_token=101...SGI</a:t>
            </a:r>
            <a:r>
              <a:rPr lang="pl" sz="3000" b="0" i="0" u="none" strike="noStrike" cap="none" baseline="0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&amp;screen_name=drchuck</a:t>
            </a:r>
            <a:r>
              <a:rPr lang="pl" sz="3000" b="0" i="0" u="none" strike="noStrike" cap="none" baseline="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&amp;oauth_nonce=09239679&amp;oauth_timestamp=1380395644&amp;oauth_signature=rLK...BoD&amp;oauth_consumer_key=h7Lu...GNg&amp;oauth_signature_method=HMAC-SHA1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Podsumowanie</a:t>
            </a:r>
          </a:p>
        </p:txBody>
      </p:sp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Architektura usługowa pozwala na dzielenie aplikacji na części w różnych miejscach sieci 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Interfejsy programowania aplikacji (API) to umowa zarządzająca interakcjami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Usługi sieciowe zapewniają infrastrukturę dla aplikacji współpracujących (API) przez sieć </a:t>
            </a:r>
            <a:r>
              <a:rPr lang="pl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SOAP i REST to dwa style usług sieciowych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i JSON to formaty serializacji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 idx="4294967295"/>
          </p:nvPr>
        </p:nvSpPr>
        <p:spPr>
          <a:xfrm>
            <a:off x="1462700" y="946150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l" sz="3600" b="0" i="0" u="none" baseline="0">
                <a:solidFill>
                  <a:srgbClr val="FFFF00"/>
                </a:solidFill>
              </a:rPr>
              <a:t>Podziękowania dla współpracowników</a:t>
            </a:r>
          </a:p>
        </p:txBody>
      </p:sp>
      <p:pic>
        <p:nvPicPr>
          <p:cNvPr id="797" name="Shape 7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900" y="839500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Shape 7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97687" y="1017700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Shape 799"/>
          <p:cNvSpPr txBox="1"/>
          <p:nvPr/>
        </p:nvSpPr>
        <p:spPr>
          <a:xfrm>
            <a:off x="8704400" y="2217051"/>
            <a:ext cx="6797699" cy="5631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>
                <a:solidFill>
                  <a:srgbClr val="FFFFFF"/>
                </a:solidFill>
              </a:rPr>
              <a:t>...</a:t>
            </a:r>
          </a:p>
        </p:txBody>
      </p:sp>
      <p:sp>
        <p:nvSpPr>
          <p:cNvPr id="7" name="Shape 502">
            <a:extLst>
              <a:ext uri="{FF2B5EF4-FFF2-40B4-BE49-F238E27FC236}">
                <a16:creationId xmlns:a16="http://schemas.microsoft.com/office/drawing/2014/main" id="{CEF5E0F8-6601-4183-B7F6-313E4C9DD536}"/>
              </a:ext>
            </a:extLst>
          </p:cNvPr>
          <p:cNvSpPr txBox="1"/>
          <p:nvPr/>
        </p:nvSpPr>
        <p:spPr>
          <a:xfrm>
            <a:off x="1206100" y="2296123"/>
            <a:ext cx="6797699" cy="55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Copyright slajdów 2010 - Charles R. Severance </a:t>
            </a:r>
            <a:br>
              <a:rPr lang="pl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(</a:t>
            </a:r>
            <a:r>
              <a:rPr lang="pl" sz="1800" b="0" i="0" u="sng" baseline="0" dirty="0">
                <a:solidFill>
                  <a:srgbClr val="FFFF00"/>
                </a:solidFill>
                <a:hlinkClick r:id="rId5"/>
              </a:rPr>
              <a:t>www.dr-chuck.com</a:t>
            </a:r>
            <a:r>
              <a:rPr lang="pl" sz="1800" b="0" i="0" u="none" baseline="0" dirty="0">
                <a:solidFill>
                  <a:srgbClr val="FFFFFF"/>
                </a:solidFill>
              </a:rPr>
              <a:t>)</a:t>
            </a:r>
            <a:r>
              <a:rPr lang="pl" sz="1800" b="0" i="0" u="none" baseline="0" dirty="0">
                <a:solidFill>
                  <a:schemeClr val="bg1"/>
                </a:solidFill>
              </a:rPr>
              <a:t> University of Michigan School of Information i</a:t>
            </a:r>
            <a:r>
              <a:rPr lang="pl" sz="1800" b="0" i="0" u="none" baseline="0" dirty="0">
                <a:solidFill>
                  <a:srgbClr val="FFFF00"/>
                </a:solidFill>
              </a:rPr>
              <a:t> </a:t>
            </a:r>
            <a:r>
              <a:rPr lang="pl" sz="1800" b="0" i="0" u="sng" baseline="0" dirty="0">
                <a:solidFill>
                  <a:srgbClr val="FFFF00"/>
                </a:solidFill>
                <a:hlinkClick r:id="rId6"/>
              </a:rPr>
              <a:t>open.umich.edu</a:t>
            </a:r>
            <a:r>
              <a:rPr lang="pl" sz="1800" b="0" i="0" baseline="0" dirty="0">
                <a:solidFill>
                  <a:srgbClr val="FFFF00"/>
                </a:solidFill>
              </a:rPr>
              <a:t> </a:t>
            </a:r>
            <a:r>
              <a:rPr lang="pl" sz="1800" b="0" i="0" u="none" baseline="0" dirty="0">
                <a:solidFill>
                  <a:srgbClr val="FFFFFF"/>
                </a:solidFill>
              </a:rPr>
              <a:t>dostępne na licencji Creative Commons Attribution 4.0.  Aby zachować zgodność z wymaganiami licencji należy pozostawić ten slajd na końcu każdej kopii tego dokumentu.  Po dokonaniu zmian, przy ponownej publikacji tych materiałów można dodać swoje nazwisko i nazwę organizacji do listy współpracowników</a:t>
            </a: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Autorstwo pierwszej wersji: Charles Severance, </a:t>
            </a:r>
            <a:br>
              <a:rPr lang="en-US" sz="1800" b="0" i="0" u="none" baseline="0" dirty="0">
                <a:solidFill>
                  <a:srgbClr val="FFFFFF"/>
                </a:solidFill>
              </a:rPr>
            </a:br>
            <a:r>
              <a:rPr lang="pl" sz="1800" b="0" i="0" u="none" baseline="0" dirty="0">
                <a:solidFill>
                  <a:srgbClr val="FFFFFF"/>
                </a:solidFill>
              </a:rPr>
              <a:t>University of Michigan School of Information</a:t>
            </a:r>
            <a:endParaRPr lang="en-US" sz="1800" b="0" i="0" u="none" baseline="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-PL" sz="1800" dirty="0">
                <a:solidFill>
                  <a:srgbClr val="FFFFFF"/>
                </a:solidFill>
              </a:rPr>
              <a:t>Polska wersja powstała z inicjatywy Wydziału Matematyki </a:t>
            </a:r>
            <a:br>
              <a:rPr lang="en-US" sz="1800" dirty="0">
                <a:solidFill>
                  <a:srgbClr val="FFFFFF"/>
                </a:solidFill>
              </a:rPr>
            </a:br>
            <a:r>
              <a:rPr lang="pl-PL" sz="1800" dirty="0">
                <a:solidFill>
                  <a:srgbClr val="FFFFFF"/>
                </a:solidFill>
              </a:rPr>
              <a:t>i Informatyki Uniwersytetu im. </a:t>
            </a:r>
            <a:r>
              <a:rPr lang="pl-PL" sz="1800">
                <a:solidFill>
                  <a:srgbClr val="FFFFFF"/>
                </a:solidFill>
              </a:rPr>
              <a:t>Adama Mickiewicza w Poznaniu</a:t>
            </a:r>
            <a:endParaRPr lang="pl" sz="1800" b="0" i="0" u="none" baseline="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Tłumaczenie: Agata i Krzysztof Wierzbiccy, EnglishT.eu </a:t>
            </a:r>
          </a:p>
          <a:p>
            <a:pPr lvl="0" algn="l" rtl="0">
              <a:spcBef>
                <a:spcPts val="0"/>
              </a:spcBef>
              <a:buNone/>
            </a:pPr>
            <a:endParaRPr lang="pl" sz="1800" dirty="0">
              <a:solidFill>
                <a:srgbClr val="FFFFFF"/>
              </a:solidFill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pl" sz="1800" b="0" i="0" u="none" baseline="0" dirty="0">
                <a:solidFill>
                  <a:srgbClr val="FFFFFF"/>
                </a:solidFill>
              </a:rPr>
              <a:t>... wstaw tu nowych współpracowników i tłumaczy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3200" b="0" i="0" u="none" strike="noStrike" cap="none" baseline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Znaczniki w danych do przesłania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4673900" y="7170530"/>
            <a:ext cx="6895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https://pl.wikipedia.org/wiki/XML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13932000" cy="1777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6600" b="1" i="0" u="none" strike="noStrike" cap="none" baseline="0" dirty="0">
                <a:solidFill>
                  <a:srgbClr val="FFD966"/>
                </a:solidFill>
                <a:sym typeface="Arial"/>
              </a:rPr>
              <a:t>“</a:t>
            </a:r>
            <a:r>
              <a:rPr lang="pl" sz="6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Elementy</a:t>
            </a:r>
            <a:r>
              <a:rPr lang="pl" sz="6600" b="1" i="0" u="none" strike="noStrike" cap="none" baseline="0" dirty="0">
                <a:solidFill>
                  <a:srgbClr val="FFD966"/>
                </a:solidFill>
                <a:sym typeface="Arial"/>
              </a:rPr>
              <a:t>” </a:t>
            </a:r>
            <a:r>
              <a:rPr lang="pl" sz="6600" b="0" i="0" u="none" strike="noStrike" cap="none" baseline="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XML (lub węzły)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Prosty element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Złożony element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7316786" y="2539899"/>
            <a:ext cx="7295999" cy="56631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&lt;osoby&gt;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&lt;osoba&gt;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</a:t>
            </a: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&lt;imię&gt;Chuck&lt;/imię&gt;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&lt;telefon&gt;303 4456&lt;/telefon&gt;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&lt;/osoba&gt;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&lt;osoba&gt;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&lt;imię&gt;Noah&lt;/imię&gt;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  &lt;telefon&gt;622 7421&lt;/telefon&gt;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&lt;/osoba&gt;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3600" b="0" i="0" u="none" strike="noStrike" cap="none" baseline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&lt;/osoby&gt;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pl" sz="7600" b="0" i="0" u="sng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tensible </a:t>
            </a:r>
            <a:r>
              <a:rPr lang="pl" sz="7600" b="0" i="0" u="sng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arkup </a:t>
            </a:r>
            <a:r>
              <a:rPr lang="pl" sz="7600" b="0" i="0" u="sng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anguage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1155700" y="2963022"/>
            <a:ext cx="13932000" cy="469465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Jego głównym celem jest pomaganie systemom informatycznym </a:t>
            </a: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wymieniać ustrukturyzowane dane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Został zaprojektowany jako uproszczenie Standard Generalized Markup Language (SGML), tak aby był bardziej czytelny dla ludzi</a:t>
            </a:r>
          </a:p>
        </p:txBody>
      </p:sp>
      <p:sp>
        <p:nvSpPr>
          <p:cNvPr id="5" name="Shape 265"/>
          <p:cNvSpPr txBox="1"/>
          <p:nvPr/>
        </p:nvSpPr>
        <p:spPr>
          <a:xfrm>
            <a:off x="4673900" y="7170530"/>
            <a:ext cx="6895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-PL" sz="3000" b="0" i="0" u="sng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https://pl.wikipedia.org/wiki/XML</a:t>
            </a:r>
            <a:endParaRPr lang="pl" sz="3000" b="0" i="0" u="sng" strike="noStrike" cap="none" baseline="0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1155700" y="762000"/>
            <a:ext cx="13571873" cy="17779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7600" b="0" i="0" u="none" strike="noStrike" cap="none" baseline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Podstawy XML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Znacznik (tag) otwierający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Znacznik zamykający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Zawartość tekstowa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Atrybut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pl" sz="36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Znacznik samozamykający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8332774" y="3136900"/>
            <a:ext cx="7239322" cy="463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pl" sz="4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&lt;osoba&gt;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pl" sz="4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&lt;imię&gt;</a:t>
            </a:r>
            <a:r>
              <a:rPr lang="pl" sz="4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Chuck</a:t>
            </a:r>
            <a:r>
              <a:rPr lang="pl" sz="4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&lt;/imię&gt;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</a:t>
            </a:r>
            <a:r>
              <a:rPr lang="pl" sz="4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&lt;telefon </a:t>
            </a:r>
            <a:r>
              <a:rPr lang="pl" sz="4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typ=</a:t>
            </a:r>
            <a:r>
              <a:rPr lang="pl" sz="4400" b="0" i="0" u="none" baseline="0" dirty="0">
                <a:solidFill>
                  <a:srgbClr val="FF7F00"/>
                </a:solidFill>
              </a:rPr>
              <a:t>"</a:t>
            </a:r>
            <a:r>
              <a:rPr lang="pl" sz="4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międzynar</a:t>
            </a:r>
            <a:r>
              <a:rPr lang="pl" sz="4400" b="0" i="0" u="none" baseline="0" dirty="0">
                <a:solidFill>
                  <a:srgbClr val="FF7F00"/>
                </a:solidFill>
              </a:rPr>
              <a:t>"</a:t>
            </a:r>
            <a:r>
              <a:rPr lang="pl" sz="4400" b="0" i="0" u="none" strike="noStrike" cap="none" baseline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 +1 734 303 4456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pl" sz="4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&lt;/telefon&gt;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pl" sz="4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</a:t>
            </a:r>
            <a:r>
              <a:rPr lang="pl" sz="4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&lt;email</a:t>
            </a:r>
            <a:r>
              <a:rPr lang="pl" sz="4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4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ukryty=</a:t>
            </a:r>
            <a:r>
              <a:rPr lang="pl" sz="4400" b="0" i="0" u="none" baseline="0" dirty="0">
                <a:solidFill>
                  <a:srgbClr val="FF7F00"/>
                </a:solidFill>
              </a:rPr>
              <a:t>"</a:t>
            </a:r>
            <a:r>
              <a:rPr lang="pl" sz="4400" b="0" i="0" u="none" strike="noStrike" cap="none" baseline="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</a:t>
            </a:r>
            <a:r>
              <a:rPr lang="pl" sz="4400" b="0" i="0" u="none" baseline="0" dirty="0">
                <a:solidFill>
                  <a:srgbClr val="FF7F00"/>
                </a:solidFill>
              </a:rPr>
              <a:t>"</a:t>
            </a:r>
            <a:r>
              <a:rPr lang="pl" sz="4400" b="0" i="0" u="none" strike="noStrike" cap="none" baseline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pl" sz="4400" b="0" i="0" u="none" strike="noStrike" cap="none" baseline="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pl" sz="4400" b="0" i="0" u="none" strike="noStrike" cap="none" baseline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&lt;/osoba&gt;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4034</Words>
  <Application>Microsoft Office PowerPoint</Application>
  <PresentationFormat>Custom</PresentationFormat>
  <Paragraphs>596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Arial Regular</vt:lpstr>
      <vt:lpstr>Cabin</vt:lpstr>
      <vt:lpstr>Courier</vt:lpstr>
      <vt:lpstr>Courier New</vt:lpstr>
      <vt:lpstr>Gill Sans</vt:lpstr>
      <vt:lpstr>Helvetica</vt:lpstr>
      <vt:lpstr>Title &amp; Subtitle</vt:lpstr>
      <vt:lpstr>Korzystanie z usług sieciowych</vt:lpstr>
      <vt:lpstr>Dane w Internecie</vt:lpstr>
      <vt:lpstr>Wysyłanie danych przez “sieć”</vt:lpstr>
      <vt:lpstr>Wybór wspólnego “formatu”</vt:lpstr>
      <vt:lpstr>Wybór wspólnego “formatu”</vt:lpstr>
      <vt:lpstr>XML</vt:lpstr>
      <vt:lpstr>“Elementy” XML (lub węzły)</vt:lpstr>
      <vt:lpstr>eXtensible Markup Language</vt:lpstr>
      <vt:lpstr>Podstawy XML</vt:lpstr>
      <vt:lpstr>Białe znaki</vt:lpstr>
      <vt:lpstr>Terminologia XML</vt:lpstr>
      <vt:lpstr>XML jako drzewo</vt:lpstr>
      <vt:lpstr>Tekst i atrybuty XML</vt:lpstr>
      <vt:lpstr>XML jako ścieżki</vt:lpstr>
      <vt:lpstr>Schemat XML</vt:lpstr>
      <vt:lpstr>Schemat XML</vt:lpstr>
      <vt:lpstr>PowerPoint Presentation</vt:lpstr>
      <vt:lpstr>PowerPoint Presentation</vt:lpstr>
      <vt:lpstr>Wiele języków w schemacie XML</vt:lpstr>
      <vt:lpstr>XSD XML Schema (W3C spec)</vt:lpstr>
      <vt:lpstr>Struktura XSD</vt:lpstr>
      <vt:lpstr>Ograniczenia XSD</vt:lpstr>
      <vt:lpstr>Typy danych XSD</vt:lpstr>
      <vt:lpstr>Format Daty/ Czasu ISO 8601 </vt:lpstr>
      <vt:lpstr>PowerPoint Presentation</vt:lpstr>
      <vt:lpstr>PowerPoint Presentation</vt:lpstr>
      <vt:lpstr>PowerPoint Presentation</vt:lpstr>
      <vt:lpstr>PowerPoint Presentation</vt:lpstr>
      <vt:lpstr>JavaScript Object Notation</vt:lpstr>
      <vt:lpstr>JavaScript Object Notation</vt:lpstr>
      <vt:lpstr>PowerPoint Presentation</vt:lpstr>
      <vt:lpstr>PowerPoint Presentation</vt:lpstr>
      <vt:lpstr>PowerPoint Presentation</vt:lpstr>
      <vt:lpstr>PowerPoint Presentation</vt:lpstr>
      <vt:lpstr> Architektura usługowa</vt:lpstr>
      <vt:lpstr>Architektura usługowa</vt:lpstr>
      <vt:lpstr>Wiele systemów</vt:lpstr>
      <vt:lpstr> Usługi sieciowe</vt:lpstr>
      <vt:lpstr>Interfejsy programowania aplikacji (API)</vt:lpstr>
      <vt:lpstr>PowerPoint Presentation</vt:lpstr>
      <vt:lpstr>PowerPoint Presentation</vt:lpstr>
      <vt:lpstr>PowerPoint Presentation</vt:lpstr>
      <vt:lpstr>Bezpieczeństwo i limity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Podsumowanie</vt:lpstr>
      <vt:lpstr>Podziękowania dla współpracowników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Web Services</dc:title>
  <cp:lastModifiedBy>Andrzej Wójtowicz</cp:lastModifiedBy>
  <cp:revision>45</cp:revision>
  <dcterms:modified xsi:type="dcterms:W3CDTF">2021-01-31T13:56:56Z</dcterms:modified>
</cp:coreProperties>
</file>