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5" r:id="rId5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9"/>
    <p:restoredTop sz="93487"/>
  </p:normalViewPr>
  <p:slideViewPr>
    <p:cSldViewPr snapToGrid="0" snapToObjects="1">
      <p:cViewPr varScale="1">
        <p:scale>
          <a:sx n="47" d="100"/>
          <a:sy n="47" d="100"/>
        </p:scale>
        <p:origin x="824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5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52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4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63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792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0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7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05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3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1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03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61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603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40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02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656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59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444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932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442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67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8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222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39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725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342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6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983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569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504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380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4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49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85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2997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061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737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4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6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50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02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4811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31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40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3476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312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064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114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6856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8440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5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84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6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53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Serializacj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erializa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_schem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books.org/wiki/XML_Schema" TargetMode="External"/><Relationship Id="rId5" Type="http://schemas.openxmlformats.org/officeDocument/2006/relationships/hyperlink" Target="https://en.wikibooks.org/wiki/XML_Schema" TargetMode="External"/><Relationship Id="rId4" Type="http://schemas.openxmlformats.org/officeDocument/2006/relationships/hyperlink" Target="http://en.wikipedia.org/wiki/Xml_schem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Xml_schema" TargetMode="External"/><Relationship Id="rId4" Type="http://schemas.openxmlformats.org/officeDocument/2006/relationships/hyperlink" Target="https://en.wikipedia.org/wiki/XML_schem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Xml_schema" TargetMode="External"/><Relationship Id="rId4" Type="http://schemas.openxmlformats.org/officeDocument/2006/relationships/hyperlink" Target="https://en.wikipedia.org/wiki/XML_schem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XML/Schem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XML_Schema_(W3C)" TargetMode="External"/><Relationship Id="rId5" Type="http://schemas.openxmlformats.org/officeDocument/2006/relationships/hyperlink" Target="https://en.wikipedia.org/wiki/XML_Schema_(W3C)" TargetMode="External"/><Relationship Id="rId4" Type="http://schemas.openxmlformats.org/officeDocument/2006/relationships/hyperlink" Target="http://www.w3.org/XML/Schem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schema_complex_indicator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Schema/schema_complex_indicators.as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schema_dtypes_numeric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Schema/schema_dtypes_numeric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ISO_860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Coordinated_Universal_Time" TargetMode="External"/><Relationship Id="rId5" Type="http://schemas.openxmlformats.org/officeDocument/2006/relationships/hyperlink" Target="https://pl.wikipedia.org/wiki/Uniwersalny_czas_koordynowany" TargetMode="External"/><Relationship Id="rId4" Type="http://schemas.openxmlformats.org/officeDocument/2006/relationships/hyperlink" Target="http://en.wikipedia.org/wiki/ISO_860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schema_example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://www.w3schools.com/Schema/schema_example.as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c8BAR7SHJ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youtube.com/watch?v=kc8BAR7SHJ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ice-oriented_architectur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Service-oriented_architecture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mj-kCFzF0ME" TargetMode="External"/><Relationship Id="rId4" Type="http://schemas.openxmlformats.org/officeDocument/2006/relationships/hyperlink" Target="https://www.youtube.com/watch?v=mj-kCFzF0M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Us%C5%82uga_sieciow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Web_service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AP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ominatim.org/release-docs/latest/api/Search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developers.google.com/maps/documentation/geocoding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rations.osmfoundation.org/policies/nominati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authentication/overview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itter-api/v1/data-dictionary/object-model/tweet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api-reference-index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authentication/oauth-1-0a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X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X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X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257300"/>
            <a:ext cx="13932000" cy="3551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Korzystanie z usług sieciowych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215825" y="5037000"/>
            <a:ext cx="13932000" cy="1562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13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2872858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1C23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Białe znaki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69661" y="2133600"/>
            <a:ext cx="5915025" cy="3973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&lt;telefon typ=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ukryty=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460974" y="5473700"/>
            <a:ext cx="9117495" cy="2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&lt;telefon typ=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&gt;+1 734 303 4456&lt;/telefon&gt;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ukryty=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9204325" y="2571750"/>
            <a:ext cx="6019799" cy="2642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Koniec linii nie ma znaczenia.  Białe znaki w elementach tekstowych są ignorowane.  Wcięcia stosujemy tylko, aby poprawić czytelność.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Terminologia XML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Tagi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oznaczają początek i koniec elementów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Atrybuty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pary klucz/wartość w znacznikach otwierających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Serializacja/ Deserializacja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konwersja danych z programu na wspólny format, który może być przechowywany albo przesyłany między systemami niezależnie od języków programowania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045750" y="7458765"/>
            <a:ext cx="8151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https://pl.wikipedia.org/wiki/Serializacja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jako drzewo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578100" y="3160711"/>
            <a:ext cx="2727325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&lt;b&gt;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10185400" y="2527300"/>
            <a:ext cx="5143499" cy="5524499"/>
            <a:chOff x="0" y="0"/>
            <a:chExt cx="5143499" cy="5524499"/>
          </a:xfrm>
        </p:grpSpPr>
        <p:cxnSp>
          <p:nvCxnSpPr>
            <p:cNvPr id="309" name="Shape 309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3" name="Shape 313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20" name="Shape 320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9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</p:grpSp>
      <p:sp>
        <p:nvSpPr>
          <p:cNvPr id="324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554450" y="7226300"/>
            <a:ext cx="135408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 i atrybuty XML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578100" y="3160711"/>
            <a:ext cx="367506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10615611" y="4581525"/>
            <a:ext cx="558799" cy="9382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13054011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>
            <a:off x="14895512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5" name="Shape 335"/>
          <p:cNvSpPr/>
          <p:nvPr/>
        </p:nvSpPr>
        <p:spPr>
          <a:xfrm>
            <a:off x="11976100" y="25273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36" name="Shape 336"/>
          <p:cNvSpPr/>
          <p:nvPr/>
        </p:nvSpPr>
        <p:spPr>
          <a:xfrm>
            <a:off x="101854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37" name="Shape 337"/>
          <p:cNvSpPr/>
          <p:nvPr/>
        </p:nvSpPr>
        <p:spPr>
          <a:xfrm>
            <a:off x="134620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10922000" y="5410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39" name="Shape 339"/>
          <p:cNvSpPr/>
          <p:nvPr/>
        </p:nvSpPr>
        <p:spPr>
          <a:xfrm>
            <a:off x="126238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</a:p>
        </p:txBody>
      </p:sp>
      <p:sp>
        <p:nvSpPr>
          <p:cNvPr id="340" name="Shape 340"/>
          <p:cNvSpPr/>
          <p:nvPr/>
        </p:nvSpPr>
        <p:spPr>
          <a:xfrm>
            <a:off x="144653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</a:p>
        </p:txBody>
      </p:sp>
      <p:sp>
        <p:nvSpPr>
          <p:cNvPr id="341" name="Shape 341"/>
          <p:cNvSpPr/>
          <p:nvPr/>
        </p:nvSpPr>
        <p:spPr>
          <a:xfrm>
            <a:off x="126238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42" name="Shape 342"/>
          <p:cNvSpPr/>
          <p:nvPr/>
        </p:nvSpPr>
        <p:spPr>
          <a:xfrm>
            <a:off x="144653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cxnSp>
        <p:nvCxnSpPr>
          <p:cNvPr id="343" name="Shape 343"/>
          <p:cNvCxnSpPr>
            <a:stCxn id="335" idx="3"/>
          </p:cNvCxnSpPr>
          <p:nvPr/>
        </p:nvCxnSpPr>
        <p:spPr>
          <a:xfrm flipH="1">
            <a:off x="10807699" y="3264428"/>
            <a:ext cx="1294872" cy="86465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12630150" y="3184525"/>
            <a:ext cx="1054100" cy="87947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 flipH="1">
            <a:off x="13179424" y="4611687"/>
            <a:ext cx="549275" cy="966787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14058900" y="4591050"/>
            <a:ext cx="768349" cy="85566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10029824" y="4706937"/>
            <a:ext cx="417511" cy="76993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9436100" y="5410200"/>
            <a:ext cx="863599" cy="863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8128000" y="4298950"/>
            <a:ext cx="1670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atryb.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277599" y="4305300"/>
            <a:ext cx="1562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węzeł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  <p:sp>
        <p:nvSpPr>
          <p:cNvPr id="27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28" name="Shape 325"/>
          <p:cNvSpPr txBox="1"/>
          <p:nvPr/>
        </p:nvSpPr>
        <p:spPr>
          <a:xfrm>
            <a:off x="4554450" y="7226300"/>
            <a:ext cx="135408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8320084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jako ścieżki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1943" y="2790616"/>
            <a:ext cx="2470149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  </a:t>
            </a:r>
          </a:p>
        </p:txBody>
      </p:sp>
      <p:grpSp>
        <p:nvGrpSpPr>
          <p:cNvPr id="359" name="Shape 359"/>
          <p:cNvGrpSpPr/>
          <p:nvPr/>
        </p:nvGrpSpPr>
        <p:grpSpPr>
          <a:xfrm>
            <a:off x="10058400" y="1635200"/>
            <a:ext cx="5143499" cy="5524499"/>
            <a:chOff x="0" y="0"/>
            <a:chExt cx="5143499" cy="5524499"/>
          </a:xfrm>
        </p:grpSpPr>
        <p:cxnSp>
          <p:nvCxnSpPr>
            <p:cNvPr id="360" name="Shape 360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1" name="Shape 361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2" name="Shape 362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3" name="Shape 363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9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71" name="Shape 371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3" name="Shape 373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75" name="Shape 375"/>
          <p:cNvSpPr txBox="1"/>
          <p:nvPr/>
        </p:nvSpPr>
        <p:spPr>
          <a:xfrm>
            <a:off x="5953543" y="3740562"/>
            <a:ext cx="2693569" cy="1684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/a/b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/a/c/d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/a/c/e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</a:t>
            </a:r>
          </a:p>
        </p:txBody>
      </p:sp>
      <p:sp>
        <p:nvSpPr>
          <p:cNvPr id="376" name="Shape 376"/>
          <p:cNvSpPr/>
          <p:nvPr/>
        </p:nvSpPr>
        <p:spPr>
          <a:xfrm>
            <a:off x="4022303" y="3947904"/>
            <a:ext cx="1270000" cy="1270000"/>
          </a:xfrm>
          <a:prstGeom prst="rightArrow">
            <a:avLst>
              <a:gd name="adj1" fmla="val 43456"/>
              <a:gd name="adj2" fmla="val 1896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26" name="Shape 325"/>
          <p:cNvSpPr txBox="1"/>
          <p:nvPr/>
        </p:nvSpPr>
        <p:spPr>
          <a:xfrm>
            <a:off x="4554450" y="7226300"/>
            <a:ext cx="127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Opis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umowy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 jest akceptowalne w XML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056250" y="6499455"/>
            <a:ext cx="857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https://en.wikipedia.org/wiki/XML_schema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3848100" y="7107030"/>
            <a:ext cx="8879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https://en.wikibooks.org/wiki/XML_Schema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Opis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prawidłowego formatu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dokumentów </a:t>
            </a:r>
            <a:r>
              <a:rPr lang="pl" sz="36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XML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w formie ograniczeń struktury i zawartości dokumentów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używany, by określić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umowę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między systemami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Mój system akceptuje tylko XML zgodny z tym konkretnym schematem.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Sprawdzanie zgodności dokumentu XML ze specyfikacją schematu nazywamy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4203700" y="8445798"/>
            <a:ext cx="8780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https://en.wikipedia.org/wiki/XML_schema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Walidator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366293" y="5759450"/>
            <a:ext cx="6126556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072966" y="2520950"/>
            <a:ext cx="479425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5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 XML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Shape 403"/>
          <p:cNvCxnSpPr/>
          <p:nvPr/>
        </p:nvCxnSpPr>
        <p:spPr>
          <a:xfrm flipH="1">
            <a:off x="7666037" y="4986337"/>
            <a:ext cx="3074988" cy="1156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Walidacja XML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Walidator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062024" y="1816100"/>
            <a:ext cx="6330900" cy="23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&lt;nazwisko&gt;Severance&lt;/nazwisko&gt;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&lt;wiek&gt;17&lt;/wiek&gt;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&lt;daturodzenia&gt;2001-04-17&lt;/daturodzenia&gt;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795325" y="5150990"/>
            <a:ext cx="8870399" cy="32603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name="nazwisko"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name="wiek"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name="dataurodzenia"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2403475" y="4465240"/>
            <a:ext cx="464509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2403475" y="1117600"/>
            <a:ext cx="402382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 XML</a:t>
            </a:r>
          </a:p>
        </p:txBody>
      </p:sp>
      <p:cxnSp>
        <p:nvCxnSpPr>
          <p:cNvPr id="414" name="Shape 414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Walidacja XML</a:t>
            </a:r>
          </a:p>
        </p:txBody>
      </p:sp>
      <p:cxnSp>
        <p:nvCxnSpPr>
          <p:cNvPr id="417" name="Shape 417"/>
          <p:cNvCxnSpPr/>
          <p:nvPr/>
        </p:nvCxnSpPr>
        <p:spPr>
          <a:xfrm flipH="1">
            <a:off x="7666037" y="4986337"/>
            <a:ext cx="3074989" cy="76510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1625600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języków w schemacie XML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rmAutofit fontScale="92500" lnSpcReduction="10000"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Type Definition (DTD)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http://en.wikipedia.org/wiki/Document_Type_Definition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Standard Generalized Markup Language (ISO 8879:1986 SGML)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http://en.wikipedia.org/wiki/SGML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  from W3C - (XSD)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http://en.wikipedia.org/wiki/XML_Schema_(W3C)</a:t>
            </a:r>
          </a:p>
        </p:txBody>
      </p:sp>
      <p:sp>
        <p:nvSpPr>
          <p:cNvPr id="424" name="Shape 424"/>
          <p:cNvSpPr/>
          <p:nvPr/>
        </p:nvSpPr>
        <p:spPr>
          <a:xfrm flipH="1">
            <a:off x="13309700" y="6705600"/>
            <a:ext cx="1269899" cy="1269899"/>
          </a:xfrm>
          <a:prstGeom prst="rightArrow">
            <a:avLst>
              <a:gd name="adj1" fmla="val 45342"/>
              <a:gd name="adj2" fmla="val 23151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4776762" y="8435759"/>
            <a:ext cx="71061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https://en.wikipedia.org/wiki/XML_schema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04605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w Internecie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Naturalnym kolejnym krokiem po zrozumieniu i stworzeniu dobrego wsparcia dla żądań i odpowiedzi HTTP jest wymiana danych między programami za pośrednictwem tego protokołu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Potrzeba standardu zapisu danych w ruchu sieciowym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Istnieją dwa powszechne formaty: XML i 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XML Schema (W3C spec)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1155700" y="2866820"/>
            <a:ext cx="13932000" cy="543907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Skupimy się w wersji World Wide Web Consortium (W3C)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jest nazywany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Schematem W3C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brzmi ogólnie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Bardziej powszechna nazwa to XSD, ponieważ nazwy plików kończą się .xsd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375325" y="6813273"/>
            <a:ext cx="682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https://www.w3.org/XML/Schema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2836300" y="7422873"/>
            <a:ext cx="10736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https://en.wikipedia.org/wiki/XML_Schema_(W3C)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761999"/>
            <a:ext cx="4542735" cy="22197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XSD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6449375" y="4628800"/>
            <a:ext cx="89756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name="nazwisko"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name="wiek"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name="dataurodzenia"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6530261" y="1371325"/>
            <a:ext cx="8141082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endParaRPr lang="pl" sz="3000" b="0" i="0" u="none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&lt;nazwisko&gt;Severance&lt;/nazwisko&gt;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&lt;wiek&gt;17&lt;/wiek&gt;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&lt;daturodzenia&gt;2001-04-17&lt;/daturodzenia&gt;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9687338" y="761999"/>
            <a:ext cx="5400361" cy="20086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Ograniczenia</a:t>
            </a:r>
            <a:br>
              <a:rPr lang="pl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164099" y="8414297"/>
            <a:ext cx="13923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https://www.w3schools.com/xml/schema_complex_indicators.asp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339725" y="1195819"/>
            <a:ext cx="10960099" cy="46086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name="osoba"&gt;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&lt;xs:complexType&gt;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&lt;xs:element name="imię_nazwisko" type="xs:string"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minOccurs="1" maxOccurs="1"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name="imię_dziecka" type="xs:string"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 minOccurs="0" maxOccurs="10"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&lt;/xs:complexType&gt;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&lt;/xs:element&gt;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509502" y="4784035"/>
            <a:ext cx="7505699" cy="3114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&lt;imię_nazwisko&gt;Tove Refsnes&lt;/imię_nazwisko&gt;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&lt;imię_dziecka&gt;Hege&lt;/imię_dziecka&gt;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&lt;imię_dziecka&gt;Stale&lt;/imię_dziecka&gt;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&lt;imię_dziecka&gt;Jim&lt;/imię_dziecka&gt;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&lt;imię_dziecka&gt;Borge&lt;/imię_dziecka&gt;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0610850" y="761999"/>
            <a:ext cx="4476849" cy="20663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 danych XSD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1488423" y="8426174"/>
            <a:ext cx="13382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https://www.w3schools.com/xml/schema_dtypes_numeric.asp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695325" y="1371600"/>
            <a:ext cx="101853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name="klient"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name="startdata" type="xs:dateTime"/&gt;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name="nagroda" type="xs:decimal"/&gt;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name="tygodnie" type="xs:integer"/&gt;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432550" y="4808537"/>
            <a:ext cx="8880475" cy="3324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&lt;klient&gt;John Smith&lt;/klient&gt;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&lt;start&gt;2002-09-24&lt;/start&gt;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&lt;startdata&gt;2002-05-30T09:30:10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&lt;/startdata&gt;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&lt;nagroda&gt;999.50&lt;/nagroda&gt;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&lt;tygodnie&gt;30&lt;/tygodnie&gt;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Shape 458"/>
          <p:cNvSpPr txBox="1"/>
          <p:nvPr/>
        </p:nvSpPr>
        <p:spPr>
          <a:xfrm>
            <a:off x="361950" y="5187275"/>
            <a:ext cx="491504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7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 jest często prezentowany w formacie UTC/GMT, ponieważ serwery mogą być rozsiane po całym świecie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 Daty/ Czasu ISO 8601 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808894" y="2825750"/>
            <a:ext cx="10905505" cy="11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2002-05-30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pl" sz="7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09:30:10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228725" y="5143500"/>
            <a:ext cx="3807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rok-miesiąc-dzień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351587" y="5257800"/>
            <a:ext cx="2293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9793275" y="5092700"/>
            <a:ext cx="52943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Strefa czasowa </a:t>
            </a:r>
            <a:r>
              <a:rPr lang="pl" sz="36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zazwyczaj określona jako UTC / GMT</a:t>
            </a:r>
            <a:r>
              <a:rPr lang="en-US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nie strefa lokalna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3695100" y="7193415"/>
            <a:ext cx="8387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https://pl.wikipedia.org/wiki/ISO_8601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2343325" y="7750865"/>
            <a:ext cx="11482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https://pl.wikipedia.org/wiki/Uniwersalny_czas_koordynowany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  <p:cxnSp>
        <p:nvCxnSpPr>
          <p:cNvPr id="470" name="Shape 470"/>
          <p:cNvCxnSpPr/>
          <p:nvPr/>
        </p:nvCxnSpPr>
        <p:spPr>
          <a:xfrm flipH="1">
            <a:off x="2874961" y="4135437"/>
            <a:ext cx="314324" cy="9524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flipH="1">
            <a:off x="7556461" y="4025900"/>
            <a:ext cx="4799" cy="1131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0995025" y="4002087"/>
            <a:ext cx="358799" cy="8888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64" y="728870"/>
            <a:ext cx="12555882" cy="757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8519" y="5033272"/>
            <a:ext cx="8615568" cy="34455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635000" y="4826000"/>
            <a:ext cx="1270000" cy="1270000"/>
          </a:xfrm>
          <a:prstGeom prst="rightArrow">
            <a:avLst>
              <a:gd name="adj1" fmla="val 12096"/>
              <a:gd name="adj2" fmla="val 260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2265502" y="8401019"/>
            <a:ext cx="122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https://www.w3schools.com/xml/schema_example.asp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0452" y="808383"/>
            <a:ext cx="7977809" cy="747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1549400" y="831850"/>
            <a:ext cx="10883710" cy="65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xml.etree.ElementTree as ET</a:t>
            </a:r>
            <a:endParaRPr lang="en-US" sz="30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&lt;imi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&gt;Chuck&lt;/imi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&lt;telefon typ="miedzynar"&gt;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&lt;email ukryty="tak"/&gt;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&lt;/osoba&gt;'''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tree = ET.fromstring(data)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</a:t>
            </a:r>
            <a:r>
              <a:rPr lang="en-US" sz="3000" b="0" i="0" u="none" strike="noStrike" cap="none" baseline="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Imię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:',tree.find(‘imi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').text)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print('Attr:',tree.find('email').get('ukryty'))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3290494" y="927928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xml1.py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1270000" y="781878"/>
            <a:ext cx="10972799" cy="7895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xml.etree.ElementTree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2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input = 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&lt;stuff&gt;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&lt;user x="2"&gt;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&lt;id&gt;001&lt;/id&gt;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&lt;user x="7"&gt;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&lt;id&gt;009&lt;/id&gt;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&lt;name&gt;Brent&lt;/name&gt;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&lt;/users&gt;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&lt;/stuff&gt;'''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2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stuff = ET.fromstring(input)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lst = stuff.findall('users/user')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print('Liczba użytkowników:', len(lst))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2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lst: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print('Name', item.find('name').text)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print('Id', item.find('id').text)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print('Attribute', item.get('x'))</a:t>
            </a:r>
            <a:endParaRPr lang="pl"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3282883" y="916561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xml2.py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 Object Notation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Wysyłanie danych przez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sieć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9" name="Shape 244"/>
          <p:cNvSpPr txBox="1">
            <a:spLocks noChangeArrowheads="1"/>
          </p:cNvSpPr>
          <p:nvPr/>
        </p:nvSpPr>
        <p:spPr bwMode="auto">
          <a:xfrm>
            <a:off x="849491" y="3112912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Tablica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PHP</a:t>
            </a:r>
          </a:p>
        </p:txBody>
      </p:sp>
      <p:pic>
        <p:nvPicPr>
          <p:cNvPr id="10" name="Shape 2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8" y="3327402"/>
            <a:ext cx="4476044" cy="36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224"/>
          <p:cNvSpPr txBox="1">
            <a:spLocks noChangeArrowheads="1"/>
          </p:cNvSpPr>
          <p:nvPr/>
        </p:nvSpPr>
        <p:spPr bwMode="auto">
          <a:xfrm>
            <a:off x="2438400" y="7368823"/>
            <a:ext cx="1286086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  <a:buFont typeface="Cabin" charset="0"/>
              <a:buNone/>
            </a:pP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Arial" charset="0"/>
              </a:rPr>
              <a:t>“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Wire Protocol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Arial" charset="0"/>
              </a:rPr>
              <a:t>”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 </a:t>
            </a:r>
            <a:r>
              <a:rPr lang="pl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 protokół komunikacyjny warstwy aplikacji</a:t>
            </a:r>
          </a:p>
        </p:txBody>
      </p:sp>
      <p:sp>
        <p:nvSpPr>
          <p:cNvPr id="12" name="Shape 244"/>
          <p:cNvSpPr txBox="1">
            <a:spLocks noChangeArrowheads="1"/>
          </p:cNvSpPr>
          <p:nvPr/>
        </p:nvSpPr>
        <p:spPr bwMode="auto">
          <a:xfrm>
            <a:off x="11912602" y="3090334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Obiekt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JavaScript</a:t>
            </a:r>
          </a:p>
        </p:txBody>
      </p:sp>
      <p:sp>
        <p:nvSpPr>
          <p:cNvPr id="13" name="Shape 244"/>
          <p:cNvSpPr txBox="1">
            <a:spLocks noChangeArrowheads="1"/>
          </p:cNvSpPr>
          <p:nvPr/>
        </p:nvSpPr>
        <p:spPr bwMode="auto">
          <a:xfrm>
            <a:off x="11912602" y="5421490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HashMap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Javy</a:t>
            </a:r>
          </a:p>
        </p:txBody>
      </p:sp>
      <p:sp>
        <p:nvSpPr>
          <p:cNvPr id="14" name="Shape 244"/>
          <p:cNvSpPr txBox="1">
            <a:spLocks noChangeArrowheads="1"/>
          </p:cNvSpPr>
          <p:nvPr/>
        </p:nvSpPr>
        <p:spPr bwMode="auto">
          <a:xfrm>
            <a:off x="900291" y="5503334"/>
            <a:ext cx="3174999" cy="181469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Słownik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Pythona</a:t>
            </a:r>
          </a:p>
        </p:txBody>
      </p:sp>
      <p:sp>
        <p:nvSpPr>
          <p:cNvPr id="15" name="Left-Right Arrow 1"/>
          <p:cNvSpPr>
            <a:spLocks noChangeArrowheads="1"/>
          </p:cNvSpPr>
          <p:nvPr/>
        </p:nvSpPr>
        <p:spPr bwMode="auto">
          <a:xfrm rot="1366424">
            <a:off x="4354690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6" name="Left-Right Arrow 16"/>
          <p:cNvSpPr>
            <a:spLocks noChangeArrowheads="1"/>
          </p:cNvSpPr>
          <p:nvPr/>
        </p:nvSpPr>
        <p:spPr bwMode="auto">
          <a:xfrm rot="-922861">
            <a:off x="4354690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7" name="Left-Right Arrow 17"/>
          <p:cNvSpPr>
            <a:spLocks noChangeArrowheads="1"/>
          </p:cNvSpPr>
          <p:nvPr/>
        </p:nvSpPr>
        <p:spPr bwMode="auto">
          <a:xfrm rot="-1027410">
            <a:off x="10377312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8" name="Left-Right Arrow 18"/>
          <p:cNvSpPr>
            <a:spLocks noChangeArrowheads="1"/>
          </p:cNvSpPr>
          <p:nvPr/>
        </p:nvSpPr>
        <p:spPr bwMode="auto">
          <a:xfrm rot="1462947">
            <a:off x="10377312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9" name="Shape 247"/>
          <p:cNvSpPr txBox="1">
            <a:spLocks noChangeArrowheads="1"/>
          </p:cNvSpPr>
          <p:nvPr/>
        </p:nvSpPr>
        <p:spPr bwMode="auto">
          <a:xfrm>
            <a:off x="6739467" y="4236156"/>
            <a:ext cx="3440290" cy="186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{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  "imię" :  "Chuck",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  "telefon" : "303-4456"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ava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cript 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bject 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otation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359361" cy="399595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Douglas Crockford 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odkrył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JSON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literałów obiektów JavaScript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2304796" y="7645599"/>
            <a:ext cx="11362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https://www.youtube.com/watch?v=kc8BAR7SHJI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55200" y="2489200"/>
            <a:ext cx="5310186" cy="47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t="14288" b="12351"/>
          <a:stretch/>
        </p:blipFill>
        <p:spPr>
          <a:xfrm>
            <a:off x="2133550" y="1362975"/>
            <a:ext cx="12009600" cy="660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0015" y="958665"/>
            <a:ext cx="9937631" cy="709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962026" y="838200"/>
            <a:ext cx="9907258" cy="7425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json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"imię" :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"telefon"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"typ" : "międzynar",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"numer" : "+1 734 303 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"email"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"ukryty" : "tak"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}'''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json.loads(data)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print('Imię:',info["imię"])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print('Ukryty:',info["email"]["ukryty"])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json1.py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0115550" y="3276600"/>
            <a:ext cx="5583236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przechowuje dane w postaci zagnieżdżonych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słowników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/>
        </p:nvSpPr>
        <p:spPr>
          <a:xfrm>
            <a:off x="962025" y="857250"/>
            <a:ext cx="8682307" cy="73033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json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6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"001",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"2",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"name"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 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"009",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"7",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"name" : "Brent"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6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json.loads(data)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print('Liczba użytkowników:', len(info))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6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info: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print('Name', item['name'])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print('Id', item['id'])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print('Attribute', item['x'])</a:t>
            </a:r>
          </a:p>
        </p:txBody>
      </p:sp>
      <p:sp>
        <p:nvSpPr>
          <p:cNvPr id="6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json2.py</a:t>
            </a:r>
          </a:p>
        </p:txBody>
      </p:sp>
      <p:sp>
        <p:nvSpPr>
          <p:cNvPr id="5" name="Shape 528">
            <a:extLst>
              <a:ext uri="{FF2B5EF4-FFF2-40B4-BE49-F238E27FC236}">
                <a16:creationId xmlns:a16="http://schemas.microsoft.com/office/drawing/2014/main" id="{10B5A98E-DD71-47AD-9222-977ADC81CD6A}"/>
              </a:ext>
            </a:extLst>
          </p:cNvPr>
          <p:cNvSpPr txBox="1"/>
          <p:nvPr/>
        </p:nvSpPr>
        <p:spPr>
          <a:xfrm>
            <a:off x="10115550" y="3276600"/>
            <a:ext cx="5583236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przechowuje dane w postaci zagnieżdżonych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słowników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br>
              <a:rPr lang="pl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641600" y="7496355"/>
            <a:ext cx="11565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https://en.wikipedia.org/wiki/Service-oriented_architecture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10231437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Większość złożonych aplikacji webowych używa usług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Korzystają z usług innych aplikacji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Obsługa kart kredytowych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Systemy rezerwacji hotelowych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publikają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zasady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których muszą przestrzegać korzystające z nich aplikacje 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9200" y="5143500"/>
            <a:ext cx="4203699" cy="317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6887" y="57245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38287" y="61563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0586" y="6562725"/>
            <a:ext cx="838199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12369800" y="2552700"/>
            <a:ext cx="2235199" cy="1270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Aplikacja</a:t>
            </a:r>
          </a:p>
        </p:txBody>
      </p:sp>
      <p:cxnSp>
        <p:nvCxnSpPr>
          <p:cNvPr id="554" name="Shape 554"/>
          <p:cNvCxnSpPr/>
          <p:nvPr/>
        </p:nvCxnSpPr>
        <p:spPr>
          <a:xfrm flipH="1">
            <a:off x="12657136" y="3935412"/>
            <a:ext cx="247649" cy="25241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>
            <a:off x="13488987" y="3970337"/>
            <a:ext cx="106362" cy="15843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6" name="Shape 556"/>
          <p:cNvCxnSpPr/>
          <p:nvPr/>
        </p:nvCxnSpPr>
        <p:spPr>
          <a:xfrm>
            <a:off x="14092237" y="4041775"/>
            <a:ext cx="390524" cy="200977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7" name="Shape 557"/>
          <p:cNvSpPr txBox="1"/>
          <p:nvPr/>
        </p:nvSpPr>
        <p:spPr>
          <a:xfrm>
            <a:off x="11634786" y="4356100"/>
            <a:ext cx="10223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1999911" y="7277100"/>
            <a:ext cx="15954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Usługa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13766800" y="6997700"/>
            <a:ext cx="15537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systemów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445500" cy="483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początku dwa systemy działają wspólnie i razem rozwiązują problem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czasem, gdy dane/ usługa staje się bardziej użyteczna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wiele aplikacji chce z niej korzystać</a:t>
            </a: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200" y="3187700"/>
            <a:ext cx="5411786" cy="42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174424" y="7614688"/>
            <a:ext cx="1017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https://www.youtube.com/watch?v=mj-kCFzF0ME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4913747" y="761311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5:15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pl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sieciowe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421475" y="7145285"/>
            <a:ext cx="941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https://pl.wikipedia.org/wiki/Usługa_sieciowa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350196" y="762000"/>
            <a:ext cx="15369702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Interfejsy programowania aplikacji (API)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5015275" y="7501387"/>
            <a:ext cx="6841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https://en.wikipedia.org/wiki/API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32423100" y="4254500"/>
            <a:ext cx="9223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536102" y="2539900"/>
            <a:ext cx="14833600" cy="4257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 są formą abstrakcji </a:t>
            </a:r>
            <a:r>
              <a:rPr lang="pl" sz="4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określają interfejs i metody kontroli określonych w nim obiektów. Oprogramowanie zapewniające funkcjonalności opisane w API to</a:t>
            </a:r>
            <a:r>
              <a:rPr lang="pl" sz="3900" b="0" i="1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implementacja</a:t>
            </a:r>
            <a:r>
              <a:rPr lang="pl" sz="3900" b="0" i="1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API.</a:t>
            </a:r>
            <a:b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API zazwyczaj jest zdefiniowane w ramach języka programowania użytego do stworzenia aplikacji.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wspólnego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formatu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Pythona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 Javy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186880" y="6340000"/>
            <a:ext cx="23933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580186" y="2952750"/>
            <a:ext cx="3067049" cy="528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865542" y="4168150"/>
            <a:ext cx="3174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Deserializacja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4870112" y="7613651"/>
            <a:ext cx="10191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37" name="Shape 237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1962274" y="8354683"/>
            <a:ext cx="1322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https://nominatim.org/release-docs/latest/api/Search/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6588-9B31-45E9-8F84-7B96D459A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057" y="379048"/>
            <a:ext cx="11257886" cy="76762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596899" y="793631"/>
            <a:ext cx="14333751" cy="74704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"type": "FeatureCollection",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"licence": "Data \u00a9 OpenStreetMap contributors, ODbL 1.0. https://osm.org/copyright",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"features":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"type": "Feature",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"properties":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"place_id": 255697953,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"osm_type": "relation",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"osm_id": 135130,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"display_name": "Ann Arbor, Washtenaw County, Michigan, United States",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"place_rank": 16,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"category": "boundary",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"type": "administrative",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"importance": 0.837069344370284,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"icon": "https://nominatim.openstreetmap.org/ui/mapicons//poi_boundary_administrative.p.20.png"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"bbox":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-83.799572,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42.222668,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-83.675807,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42.3238941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"geometry":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"type": "Point",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"coordinates":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-83.7312291,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42.2681569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pl" sz="1600" b="1" i="0" u="none" strike="noStrike" cap="none" baseline="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7824191" y="1635919"/>
            <a:ext cx="79473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https://nominatim.openstreetmap.org/search.php?q=Ann+Arbor%2C+MI&amp;format=geojson&amp;limit=1</a:t>
            </a:r>
            <a:endParaRPr lang="pl" sz="2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pl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596900" y="346327"/>
            <a:ext cx="15341724" cy="8542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urllib.request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json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ssl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serviceurl = 'https://nominatim.openstreetmap.org/search.php?'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Ignoruj błędy związane z certyfikatami SSL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 = ssl.create_default_context()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ctx.check_hostname = False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ctx.verify_mode = ssl.CERT_NONE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address = input('Podaj nazwę miejsca: ')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len(address) &lt; 1: break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 = dict()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parms['q'] = address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parms['format'] = 'geojson'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parms['limit'] = 1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url = serviceurl + urllib.parse.urlencode(parms)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print('Pobieranie', url)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uh = urllib.request.urlopen(url, context=ctx)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uh.read().decode()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print('Pobrano:', len(data))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try: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js = json.loads(data)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except: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js = None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not js or 'features' not in js or len(js['features']) == 0: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print('==== Błąd pobierania ====')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print(data)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continue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print(json.dumps(js, indent=4))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lng = js['features'][0]['geometry']['coordinates'][0]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lat = js['features'][0]['geometry']['coordinates'][1]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print('szer. geogr.', lat, 'dł. geogr.', lng)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location = js['features'][0]['properties']['display_name']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print(location)</a:t>
            </a:r>
            <a:endParaRPr lang="pl" sz="12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pl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0112991" y="1672017"/>
            <a:ext cx="6011458" cy="57999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miejsca: Ann Arbor, MI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Pobieranie https://nominatim.openstreetmap.org/search.php?q=Ann+Arbor%2C+MI&amp;format=geojson&amp;limit=1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Pobrano: 594</a:t>
            </a:r>
            <a:endParaRPr lang="en-US" sz="2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(...)</a:t>
            </a:r>
            <a:endParaRPr lang="en-US" sz="2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szer. geogr. 42.2681569 dł. geogr. -83.7312291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Ann Arbor, Washtenaw County, Michigan, United States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miejsca:</a:t>
            </a:r>
            <a:endParaRPr lang="pl" sz="2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Bezpieczeństwo i limity API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Zasoby, na których działają API, nie są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darmowe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dostarczanie przez API są zazwyczaj cenne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Dostawcy danych mogą ograniczać dzienną liczbę zapytań albo wymagać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klucza API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nawet wymagać opłat za korzystanie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miarę rozwoju usługi zasady mogą się zmienić...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4FED8FAC-6068-4D10-88E2-1DE89ED2A3E6}"/>
              </a:ext>
            </a:extLst>
          </p:cNvPr>
          <p:cNvSpPr txBox="1"/>
          <p:nvPr/>
        </p:nvSpPr>
        <p:spPr>
          <a:xfrm>
            <a:off x="1016292" y="8345439"/>
            <a:ext cx="1422341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https://operations.osmfoundation.org/policies/nominatim/</a:t>
            </a:r>
            <a:r>
              <a:rPr lang="en-US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 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0FE3-524D-42E8-99AF-69442C3F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39" y="387415"/>
            <a:ext cx="13496120" cy="776866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40D912E1-8C8C-467C-9222-1A65F50A43BC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https://developer.twitter.com/en/docs/authentication/overview</a:t>
            </a:r>
            <a:r>
              <a:rPr lang="en-US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 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A6916-F17A-4017-9242-DA8F70E9A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712" y="654184"/>
            <a:ext cx="13168576" cy="723513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12ED062D-E854-4E05-A38C-A79D3141CC6E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https://developer.twitter.com/en/docs/twitter-api/v1/data-dictionary/object-model/tweet</a:t>
            </a:r>
            <a:r>
              <a:rPr lang="en-US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 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4DF4E-2D8F-428C-9A3A-7513FC057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645" y="558016"/>
            <a:ext cx="13550710" cy="71545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D22FEDCE-D11C-4C3C-AAAA-0106F7BBE4F4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https://developer.twitter.com/en/docs/api-reference-index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AA9A5-2F39-4EB9-AEBD-2BDB1F4BA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81" y="425314"/>
            <a:ext cx="13987438" cy="744721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549275" y="269366"/>
            <a:ext cx="10716823" cy="84465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urllib.request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twurl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json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ssl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https://developer.twitter.com/en/apps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Utwórz aplikację i wstaw w hidden.py cztery ciągi znaków dotyczące OAuth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TWITTER_URL = 'https://api.twitter.com/1.1/friends/list.json'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Ignoruj błędy związane z certyfikatami SSL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 = ssl.create_default_context()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ctx.check_hostname = False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ctx.verify_mode = ssl.CERT_NONE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print('')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acct = input('Podaj nazwę konta na Twitterze: ')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(len(acct) &lt; 1): break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pl-PL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url = twurl.augment(TWITTER_URL,</a:t>
            </a:r>
          </a:p>
          <a:p>
            <a:pPr algn="l" rtl="0"/>
            <a:r>
              <a:rPr lang="pl-PL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                   {'screen_name': acct, 'count': '5'})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print('Pobieranie', url)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connection = urllib.request.urlopen(url, context=ctx)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connection.read().decode()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js = json.loads(data)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print(json.dumps(js, indent=2))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headers = dict(connection.getheaders())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print('Pozostało', headers['x-rate-limit-remaining'])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for u in js['users']: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print(u['screen_name'])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if 'status' not in u: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print('   * Nie odnaleziono klucza "status"')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continue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s = u['status']['text']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  ', s[:50])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549275" y="404049"/>
            <a:ext cx="11044627" cy="8412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Podaj nazwę konta na Twitterze: drchuck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Pobieranie https://api.twitter.com/1.1/friends 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Pozostało 14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"next_cursor": 1444171224491980205,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"users":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 662433,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"followers_count": 28725,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"text": "@jazzychad I just bought one .__.",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"created_at": "Fri Sep 20 08:36:34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"retweeted": false,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"location": "San Francisco, California",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"screen_name": "leahculver",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 "Leah 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 40426722,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"followers_count": 2635,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"text": "RT @WSJ: Big employers like Google ...",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"created_at": "Sat Sep 28 19:36:37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"location": "Victoria Canada",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"screen_name": "_valeriei",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 "Valerie Irvine",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"next_cursor_str": "1444171224491980205"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@jazzychad I just bought one .__.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_valeriei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RT @WSJ: Big employers like Google, AT&amp;amp;T are 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ericbollens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RT @lukew: sneak peek: my LONG take on the good &amp;a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halherzog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Learning Objects is 10. We had a cake with the LO,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scweeker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@DeviceLabDC love it! Now where so I get that "etc</a:t>
            </a:r>
          </a:p>
        </p:txBody>
      </p:sp>
      <p:sp>
        <p:nvSpPr>
          <p:cNvPr id="4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wspólnego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formatu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Pythona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Javy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478587" y="3600450"/>
            <a:ext cx="4100563" cy="398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"imię" : 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"telefon" :  "303-4456"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}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4321524" y="7588250"/>
            <a:ext cx="15323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</a:t>
            </a:r>
          </a:p>
        </p:txBody>
      </p:sp>
      <p:sp>
        <p:nvSpPr>
          <p:cNvPr id="250" name="Shape 250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33">
            <a:extLst>
              <a:ext uri="{FF2B5EF4-FFF2-40B4-BE49-F238E27FC236}">
                <a16:creationId xmlns:a16="http://schemas.microsoft.com/office/drawing/2014/main" id="{3AC15670-CB23-4A72-9C0F-2B58E0E6D1E4}"/>
              </a:ext>
            </a:extLst>
          </p:cNvPr>
          <p:cNvSpPr txBox="1"/>
          <p:nvPr/>
        </p:nvSpPr>
        <p:spPr>
          <a:xfrm>
            <a:off x="4186880" y="6340000"/>
            <a:ext cx="23933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</a:t>
            </a:r>
          </a:p>
        </p:txBody>
      </p:sp>
      <p:sp>
        <p:nvSpPr>
          <p:cNvPr id="14" name="Shape 235">
            <a:extLst>
              <a:ext uri="{FF2B5EF4-FFF2-40B4-BE49-F238E27FC236}">
                <a16:creationId xmlns:a16="http://schemas.microsoft.com/office/drawing/2014/main" id="{3AA172DB-0B15-4AAF-A022-E7598D3CB97F}"/>
              </a:ext>
            </a:extLst>
          </p:cNvPr>
          <p:cNvSpPr txBox="1"/>
          <p:nvPr/>
        </p:nvSpPr>
        <p:spPr>
          <a:xfrm>
            <a:off x="8865542" y="4168150"/>
            <a:ext cx="3174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Deserializacja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E32CCA-E670-4697-AD23-3674B675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37" y="1142032"/>
            <a:ext cx="14069326" cy="685993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C7869B-ABD3-40D5-B47F-8796DA92A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37" y="1142032"/>
            <a:ext cx="14069326" cy="6859936"/>
          </a:xfrm>
          <a:prstGeom prst="rect">
            <a:avLst/>
          </a:prstGeom>
        </p:spPr>
      </p:pic>
      <p:sp>
        <p:nvSpPr>
          <p:cNvPr id="660" name="Shape 660"/>
          <p:cNvSpPr txBox="1"/>
          <p:nvPr/>
        </p:nvSpPr>
        <p:spPr>
          <a:xfrm>
            <a:off x="1800225" y="4095750"/>
            <a:ext cx="14211300" cy="283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 oauth()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{ "consumer_key" : "h7Lu...Ng",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"consumer_secret" : "dNKenAC3New...mmn7Q",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"token_key" : "10185562-ein2...P4GEQQOSGI",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"token_secret" : "H0ycCFemmwyf1...qoIpBo" }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3839825" y="4095750"/>
            <a:ext cx="21717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hidden.py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03E5A166-3B21-425F-848B-60BE0025B2BD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https://developer.twitter.com/en/docs/authentication/oauth-1-0a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5D174-E7A7-4151-8B69-92BF43E2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907" y="762730"/>
            <a:ext cx="12486186" cy="723640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409575" y="882748"/>
            <a:ext cx="15135225" cy="40512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urllib.request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oauth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hidden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# https://developer.twitter.com/en/apps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# Utwórz aplikację i wstaw w hidden.py cztery ciągi znaków dotyczące OAuth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def augment(url, parameters):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secrets = hidden.oauth()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consumer = oauth.OAuthConsumer(secrets['consumer_key'],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           secrets['consumer_secret'])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token = oauth.OAuthToken(secrets['token_key'], secrets['token_secret'])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oauth_request = oauth.OAuthRequest.from_consumer_and_token(consumer,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token=token, http_method='GET', http_url=url,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parameters=parameters)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oauth_request.sign_request(oauth.OAuthSignatureMethod_HMAC_SHA1(),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       consumer, token)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return oauth_request.to_url()</a:t>
            </a:r>
            <a:endParaRPr lang="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13008649" y="936044"/>
            <a:ext cx="2536151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twurl.py</a:t>
            </a:r>
            <a:endParaRPr lang="pl" sz="3000" b="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863600" y="6640042"/>
            <a:ext cx="14517687" cy="23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https://api.twitter.com/1.1/statuses/user_timeline.json?count=2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&amp;oauth_version=1.0&amp;oauth_token=101...SGI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&amp;screen_name=drchuck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&amp;oauth_nonce=09239679&amp;oauth_timestamp=1380395644&amp;oauth_signature=rLK...BoD&amp;oauth_consumer_key=h7Lu...GNg&amp;oauth_signature_method=HMAC-SHA1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 pozwala na dzielenie aplikacji na części w różnych miejscach sieci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Interfejsy programowania aplikacji (API) to umowa zarządzająca interakcjami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sieciowe zapewniają infrastrukturę dla aplikacji współpracujących (API) przez sieć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SOAP i REST to dwa style usług sieciowych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i JSON to formaty serializacji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Znaczniki w danych do przesłania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https://pl.wikipedia.org/wiki/XML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6600" b="1" i="0" u="none" strike="noStrike" cap="none" baseline="0" dirty="0">
                <a:solidFill>
                  <a:srgbClr val="FFD966"/>
                </a:solidFill>
                <a:sym typeface="Arial"/>
              </a:rPr>
              <a:t>“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  <a:r>
              <a:rPr lang="pl" sz="6600" b="1" i="0" u="none" strike="noStrike" cap="none" baseline="0" dirty="0">
                <a:solidFill>
                  <a:srgbClr val="FFD966"/>
                </a:solidFill>
                <a:sym typeface="Arial"/>
              </a:rPr>
              <a:t>” 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(lub węzły)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Prosty element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Złożony element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16786" y="2539899"/>
            <a:ext cx="7295999" cy="56631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&lt;telefon&gt;303 4456&lt;/telefon&gt;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&lt;imię&gt;Noah&lt;/imię&gt;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&lt;telefon&gt;622 7421&lt;/telefon&gt;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&lt;/osoby&gt;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tensible 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arkup 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anguage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1155700" y="2963022"/>
            <a:ext cx="13932000" cy="469465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głównym celem jest pomaganie systemom informatycznym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wymieniać ustrukturyzowane dane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Został zaprojektowany jako uproszczenie Standard Generalized Markup Language (SGML), tak aby był bardziej czytelny dla ludzi</a:t>
            </a:r>
          </a:p>
        </p:txBody>
      </p:sp>
      <p:sp>
        <p:nvSpPr>
          <p:cNvPr id="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https://pl.wikipedia.org/wiki/XML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571873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Podstawy XML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(tag) otwierający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zamykający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Zawartość tekstowa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Atrybut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samozamykający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32774" y="3136900"/>
            <a:ext cx="7239322" cy="46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&lt;imię&gt;</a:t>
            </a: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  <a:r>
              <a:rPr lang="pl" sz="4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&lt;telefon 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typ=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4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4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&lt;email</a:t>
            </a: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ukryty=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4034</Words>
  <Application>Microsoft Office PowerPoint</Application>
  <PresentationFormat>Custom</PresentationFormat>
  <Paragraphs>596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Arial Regular</vt:lpstr>
      <vt:lpstr>Cabin</vt:lpstr>
      <vt:lpstr>Courier</vt:lpstr>
      <vt:lpstr>Courier New</vt:lpstr>
      <vt:lpstr>Gill Sans</vt:lpstr>
      <vt:lpstr>Helvetica</vt:lpstr>
      <vt:lpstr>Title &amp; Subtitle</vt:lpstr>
      <vt:lpstr>Korzystanie z usług sieciowych</vt:lpstr>
      <vt:lpstr>Dane w Internecie</vt:lpstr>
      <vt:lpstr>Wysyłanie danych przez “sieć”</vt:lpstr>
      <vt:lpstr>Wybór wspólnego “formatu”</vt:lpstr>
      <vt:lpstr>Wybór wspólnego “formatu”</vt:lpstr>
      <vt:lpstr>XML</vt:lpstr>
      <vt:lpstr>“Elementy” XML (lub węzły)</vt:lpstr>
      <vt:lpstr>eXtensible Markup Language</vt:lpstr>
      <vt:lpstr>Podstawy XML</vt:lpstr>
      <vt:lpstr>Białe znaki</vt:lpstr>
      <vt:lpstr>Terminologia XML</vt:lpstr>
      <vt:lpstr>XML jako drzewo</vt:lpstr>
      <vt:lpstr>Tekst i atrybuty XML</vt:lpstr>
      <vt:lpstr>XML jako ścieżki</vt:lpstr>
      <vt:lpstr>Schemat XML</vt:lpstr>
      <vt:lpstr>Schemat XML</vt:lpstr>
      <vt:lpstr>PowerPoint Presentation</vt:lpstr>
      <vt:lpstr>PowerPoint Presentation</vt:lpstr>
      <vt:lpstr>Wiele języków w schemacie XML</vt:lpstr>
      <vt:lpstr>XSD XML Schema (W3C spec)</vt:lpstr>
      <vt:lpstr>Struktura XSD</vt:lpstr>
      <vt:lpstr>Ograniczenia XSD</vt:lpstr>
      <vt:lpstr>Typy danych XSD</vt:lpstr>
      <vt:lpstr>Format Daty/ Czasu ISO 8601 </vt:lpstr>
      <vt:lpstr>PowerPoint Presentation</vt:lpstr>
      <vt:lpstr>PowerPoint Presentation</vt:lpstr>
      <vt:lpstr>PowerPoint Presentation</vt:lpstr>
      <vt:lpstr>PowerPoint Presentation</vt:lpstr>
      <vt:lpstr>JavaScript Object Notation</vt:lpstr>
      <vt:lpstr>JavaScript Object Notation</vt:lpstr>
      <vt:lpstr>PowerPoint Presentation</vt:lpstr>
      <vt:lpstr>PowerPoint Presentation</vt:lpstr>
      <vt:lpstr>PowerPoint Presentation</vt:lpstr>
      <vt:lpstr>PowerPoint Presentation</vt:lpstr>
      <vt:lpstr> Architektura usługowa</vt:lpstr>
      <vt:lpstr>Architektura usługowa</vt:lpstr>
      <vt:lpstr>Wiele systemów</vt:lpstr>
      <vt:lpstr> Usługi sieciowe</vt:lpstr>
      <vt:lpstr>Interfejsy programowania aplikacji (API)</vt:lpstr>
      <vt:lpstr>PowerPoint Presentation</vt:lpstr>
      <vt:lpstr>PowerPoint Presentation</vt:lpstr>
      <vt:lpstr>PowerPoint Presentation</vt:lpstr>
      <vt:lpstr>Bezpieczeństwo i limity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Korzystanie z usług sieciowych</dc:title>
  <cp:lastModifiedBy>Andrzej Wójtowicz</cp:lastModifiedBy>
  <cp:revision>46</cp:revision>
  <dcterms:modified xsi:type="dcterms:W3CDTF">2021-03-21T13:41:42Z</dcterms:modified>
</cp:coreProperties>
</file>