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302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308" r:id="rId18"/>
    <p:sldId id="275" r:id="rId19"/>
    <p:sldId id="276" r:id="rId20"/>
    <p:sldId id="305" r:id="rId21"/>
    <p:sldId id="309" r:id="rId22"/>
    <p:sldId id="310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11" r:id="rId35"/>
    <p:sldId id="312" r:id="rId36"/>
    <p:sldId id="291" r:id="rId37"/>
    <p:sldId id="313" r:id="rId38"/>
    <p:sldId id="293" r:id="rId39"/>
    <p:sldId id="294" r:id="rId40"/>
    <p:sldId id="295" r:id="rId41"/>
    <p:sldId id="296" r:id="rId42"/>
    <p:sldId id="306" r:id="rId43"/>
    <p:sldId id="307" r:id="rId44"/>
    <p:sldId id="299" r:id="rId45"/>
    <p:sldId id="300" r:id="rId46"/>
    <p:sldId id="315" r:id="rId47"/>
    <p:sldId id="304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0"/>
    <p:restoredTop sz="93870"/>
  </p:normalViewPr>
  <p:slideViewPr>
    <p:cSldViewPr snapToGrid="0" snapToObjects="1">
      <p:cViewPr varScale="1">
        <p:scale>
          <a:sx n="83" d="100"/>
          <a:sy n="83" d="100"/>
        </p:scale>
        <p:origin x="93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b="0" i="0" u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143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03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5521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8327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9326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Programowanie_obiektow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Programowanie_obiektow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l.wikipedia.org/wiki/Programowanie_obiektow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Konstruktor_(programowanie_obiektowe)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Konstruktor_(programowanie_obiektowe)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iblio.org/g2swap/byteofpython/read/inheritance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Programowanie_obiektow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ssie#/media/File:Lassie_and_Tommy_Rettig_1956.JPG" TargetMode="External"/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Obiekty w Pythonie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indent="0">
              <a:buClr>
                <a:srgbClr val="FFFB00"/>
              </a:buClr>
              <a:buSzPct val="25000"/>
            </a:pPr>
            <a:r>
              <a:rPr lang="pl" sz="2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1</a:t>
            </a:r>
            <a:r>
              <a:rPr lang="en-US" sz="2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pl" sz="20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Severance</a:t>
            </a:r>
            <a:endParaRPr lang="pl" sz="20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3081" y="3689514"/>
            <a:ext cx="8633012" cy="797468"/>
            <a:chOff x="212560" y="3293268"/>
            <a:chExt cx="14572387" cy="1346112"/>
          </a:xfrm>
        </p:grpSpPr>
        <p:sp>
          <p:nvSpPr>
            <p:cNvPr id="10" name="Shape 206"/>
            <p:cNvSpPr txBox="1"/>
            <p:nvPr/>
          </p:nvSpPr>
          <p:spPr>
            <a:xfrm>
              <a:off x="2676260" y="3612268"/>
              <a:ext cx="9985799" cy="1016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pl" sz="1800" b="0" i="0" u="none" strike="noStrike" cap="none" baseline="0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Python dla wszystkich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pl" sz="1800" b="0" i="0" u="sng" strike="noStrike" cap="none" baseline="0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  <a:hlinkClick r:id="rId3"/>
                </a:rPr>
                <a:t>www.py4e.</a:t>
              </a:r>
              <a:r>
                <a:rPr lang="en-US" sz="1800" b="0" i="0" u="sng" strike="noStrike" cap="none" baseline="0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  <a:hlinkClick r:id="rId3"/>
                </a:rPr>
                <a:t>pl</a:t>
              </a:r>
              <a:endParaRPr lang="pl" sz="18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endParaRPr>
            </a:p>
          </p:txBody>
        </p:sp>
        <p:pic>
          <p:nvPicPr>
            <p:cNvPr id="11" name="Shape 20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2816447" y="3971043"/>
              <a:ext cx="1968500" cy="668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0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12560" y="3293268"/>
              <a:ext cx="1346100" cy="1346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32" name="Shape 232"/>
          <p:cNvSpPr/>
          <p:nvPr/>
        </p:nvSpPr>
        <p:spPr>
          <a:xfrm>
            <a:off x="18388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Wejście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Obiekty to kawałki kodu i danych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Wejście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-42661" y="3121447"/>
            <a:ext cx="2598173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Obiekty ukrywają szczegóły </a:t>
            </a:r>
            <a:r>
              <a:rPr lang="pl" sz="1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1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pozwalają nam ignorować szczegóły należące do "reszty programu"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74" name="Shape 274"/>
          <p:cNvSpPr/>
          <p:nvPr/>
        </p:nvSpPr>
        <p:spPr>
          <a:xfrm>
            <a:off x="16289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Wejście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/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190608"/>
            <a:ext cx="2328820" cy="17120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Obiekty ukrywają szczegóły </a:t>
            </a:r>
            <a:r>
              <a:rPr lang="pl" sz="1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1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pozwalają "reszcie programu" ignorować szczegóły o "nas"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906510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sym typeface="Cabin"/>
              </a:rPr>
              <a:t>Definicje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72250" y="1428694"/>
            <a:ext cx="7836750" cy="296952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Klasa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szablon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Metoda lub wiadomość </a:t>
            </a:r>
            <a:r>
              <a:rPr lang="pl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zdefiniowana zdolność klasy </a:t>
            </a:r>
            <a:endParaRPr lang="pl" sz="2300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Pole lub atrybut </a:t>
            </a:r>
            <a:r>
              <a:rPr lang="pl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fragment danych w klasie</a:t>
            </a:r>
            <a:endParaRPr lang="pl" sz="23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Obiekt lub instancja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konkretna instancja klasy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100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4700" b="0" i="0" u="none" strike="noStrike" cap="none" baseline="0" dirty="0">
                <a:solidFill>
                  <a:schemeClr val="bg1"/>
                </a:solidFill>
                <a:sym typeface="Cabin"/>
              </a:rPr>
              <a:t>Terminologia: </a:t>
            </a:r>
            <a:r>
              <a:rPr lang="pl" sz="4700" b="0" i="0" u="none" strike="noStrike" cap="none" baseline="0" dirty="0">
                <a:solidFill>
                  <a:srgbClr val="FF9300"/>
                </a:solidFill>
                <a:sym typeface="Cabin"/>
              </a:rPr>
              <a:t>Klasa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693096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https://pl.wikipedia.org/wiki/Programowanie_obiektowe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172122" y="1665288"/>
            <a:ext cx="8487196" cy="25742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Określa abstrakcyjne cechy rzeczy (obiektu) włącznie z jego charakterystyką (atrybutami, </a:t>
            </a:r>
            <a:r>
              <a:rPr lang="pl" sz="2000" b="0" i="0" u="none" strike="noStrike" cap="none" baseline="0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polami</a:t>
            </a:r>
            <a:r>
              <a:rPr lang="pl" sz="20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czyli </a:t>
            </a:r>
            <a:r>
              <a:rPr lang="pl" sz="2000" b="0" i="0" u="none" strike="noStrike" cap="none" baseline="0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właściwościami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oraz jego zachowaniami (tym, co może zrobić, czyli </a:t>
            </a:r>
            <a:r>
              <a:rPr lang="pl" sz="2000" b="0" i="0" u="none" strike="noStrike" cap="none" baseline="0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metodami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operacjami lub możliwościami). Można powiedzieć, że </a:t>
            </a:r>
            <a:r>
              <a:rPr lang="pl" sz="2000" b="0" i="0" u="none" strike="noStrike" cap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klasa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</a:t>
            </a:r>
            <a:r>
              <a:rPr lang="pl" sz="2000" b="0" i="0" u="none" strike="noStrike" cap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projektem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lub fabryką opisującą naturę rzeczy. Na przykład, </a:t>
            </a:r>
            <a:r>
              <a:rPr lang="pl" sz="2000" b="0" i="0" u="none" strike="noStrike" cap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klasa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Pies zawierałaby cechy współdzielone przez wszystkie psy, takie jak rasa i kolor sierści (charakterystyka) oraz zdolność szczekania i warowania (zachowania).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36669" y="428625"/>
            <a:ext cx="661671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4700" b="0" i="0" u="none" strike="noStrike" cap="none" baseline="0" dirty="0">
                <a:solidFill>
                  <a:schemeClr val="bg1"/>
                </a:solidFill>
                <a:sym typeface="Cabin"/>
              </a:rPr>
              <a:t>Terminologia: </a:t>
            </a:r>
            <a:r>
              <a:rPr lang="pl" sz="4700" b="0" i="0" u="none" strike="noStrike" cap="none" baseline="0" dirty="0">
                <a:solidFill>
                  <a:srgbClr val="FF40FF"/>
                </a:solidFill>
                <a:sym typeface="Cabin"/>
              </a:rPr>
              <a:t>Instancja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https://pl.wikipedia.org/wiki/Programowanie_obiektowe</a:t>
            </a:r>
            <a:endParaRPr lang="pl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mieć </a:t>
            </a: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instancję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klasy lub konkretnego obiektu. </a:t>
            </a: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Instancja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obiekt tworzony podczas wykonania programu. W żargonie programistów obiekt Lassie jest </a:t>
            </a: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instancją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klasy Pies. Zbiór wartości atrybutów konkretnego </a:t>
            </a: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obiektu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nazywamy jego </a:t>
            </a:r>
            <a:r>
              <a:rPr lang="pl" sz="2300" b="0" i="0" u="none" strike="noStrike" cap="none" baseline="0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stanem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Na </a:t>
            </a: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składają się jego stan i zachowanie określone w klasie obiektu.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900" b="0" i="0" u="none" strike="noStrike" cap="none" baseline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Terminów obiekt i instancja często używa się wymiennie.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38646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4700" b="0" i="0" u="none" strike="noStrike" cap="none" baseline="0" dirty="0">
                <a:solidFill>
                  <a:schemeClr val="bg1"/>
                </a:solidFill>
                <a:sym typeface="Cabin"/>
              </a:rPr>
              <a:t>Terminologia: </a:t>
            </a:r>
            <a:r>
              <a:rPr lang="pl" sz="4700" b="0" i="0" u="none" strike="noStrike" cap="none" baseline="0" dirty="0">
                <a:solidFill>
                  <a:srgbClr val="00F900"/>
                </a:solidFill>
                <a:sym typeface="Cabin"/>
              </a:rPr>
              <a:t>Metoda</a:t>
            </a: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Zdolność obiektu. W językach programowania 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metody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czasowniki. Lassie to Pies, więc może szczekać (bark). Dlatego bark() to jedna z metod Lassie. Może też mieć inne 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metody</a:t>
            </a:r>
            <a:r>
              <a:rPr lang="pl" sz="20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przykład siad </a:t>
            </a:r>
            <a:r>
              <a:rPr lang="pl" sz="2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sit(), jeść </a:t>
            </a:r>
            <a:r>
              <a:rPr lang="pl" sz="2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eat(), iść </a:t>
            </a:r>
            <a:r>
              <a:rPr lang="pl" sz="2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walk() albo ratować Timmy’ego </a:t>
            </a:r>
            <a:r>
              <a:rPr lang="pl" sz="2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save_timmy(). W programie użycie 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metody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zazwyczaj ma wpływ tylko na jeden obiekt; wszystkie Psy potrafią szczekać, ale każdy pies może szczekać samodzielnie.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sz="2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https://pl.wikipedia.org/wiki/Programowanie_obiektowe</a:t>
            </a:r>
            <a:endParaRPr lang="pl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sz="4800" b="0" i="0" u="none" baseline="0">
                <a:solidFill>
                  <a:srgbClr val="FFC000"/>
                </a:solidFill>
              </a:rPr>
              <a:t>Niektóre obiekty w Pythonie</a:t>
            </a:r>
            <a:endParaRPr lang="pl" sz="4800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48" y="1567786"/>
            <a:ext cx="1678391" cy="2681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'abc'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pl" sz="1294" b="0" i="0" u="none" baseline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'str'&gt;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type(2.5)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pl" sz="1294" b="0" i="0" u="none" baseline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'float'&gt;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type(2)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pl" sz="1294" b="0" i="0" u="none" baseline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'int'&gt;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y = list()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pl" sz="1294" b="0" i="0" u="none" baseline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'list'&gt;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z = dict()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type(z)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pl" sz="1294" b="0" i="0" u="none" baseline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'dict'&gt;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7985" y="1384274"/>
            <a:ext cx="5235111" cy="327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pl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dir(x)</a:t>
            </a:r>
          </a:p>
          <a:p>
            <a:pPr algn="l" rtl="0"/>
            <a:r>
              <a:rPr lang="pl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(...),</a:t>
            </a:r>
            <a:r>
              <a:rPr lang="pl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" sz="1294" b="0" i="0" u="none" baseline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'capitalize', 'casefold', 'center', 'count', 'encode', 'endswith', 'expandtabs', 'find', 'format', … 'lower', 'lstrip', 'maketrans', 'partition', 'replace', 'rfind', 'rindex', 'rjust', 'rpartition', 'rsplit', 'rstrip', 'split', 'splitlines', 'startswith', 'strip', 'swapcase', 'title', 'translate', 'upper', 'zfill'</a:t>
            </a:r>
            <a:r>
              <a:rPr lang="pl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algn="l" rtl="0"/>
            <a:r>
              <a:rPr lang="pl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dir(y)</a:t>
            </a:r>
          </a:p>
          <a:p>
            <a:pPr algn="l" rtl="0"/>
            <a:r>
              <a:rPr lang="pl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(...),</a:t>
            </a:r>
            <a:r>
              <a:rPr lang="pl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" sz="1294" b="0" i="0" u="none" baseline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'append', 'clear', 'copy', 'count', 'extend', 'index', 'insert', 'pop', 'remove', 'reverse', 'sort']</a:t>
            </a:r>
          </a:p>
          <a:p>
            <a:pPr algn="l" rtl="0"/>
            <a:r>
              <a:rPr lang="pl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dir(z)</a:t>
            </a:r>
          </a:p>
          <a:p>
            <a:pPr algn="l" rtl="0"/>
            <a:r>
              <a:rPr lang="pl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(...),</a:t>
            </a:r>
            <a:r>
              <a:rPr lang="pl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" sz="1294" b="0" i="0" u="none" baseline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'clear', 'copy', 'fromkeys', 'get', 'items', 'keys', 'pop', 'popitem', 'setdefault', 'update', 'values']</a:t>
            </a:r>
          </a:p>
        </p:txBody>
      </p:sp>
    </p:spTree>
    <p:extLst>
      <p:ext uri="{BB962C8B-B14F-4D97-AF65-F5344CB8AC3E}">
        <p14:creationId xmlns:p14="http://schemas.microsoft.com/office/powerpoint/2010/main" val="12380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50082" y="864394"/>
            <a:ext cx="4593558" cy="1735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Przykładowa klasa</a:t>
            </a:r>
            <a:endParaRPr lang="pl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98" y="1423113"/>
            <a:ext cx="3533505" cy="235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630296" y="532603"/>
            <a:ext cx="3732084" cy="4136695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0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pl" sz="2000" b="0" i="0" u="none" strike="noStrike" cap="none" baseline="0" dirty="0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PartyAnimal:</a:t>
            </a:r>
            <a:endParaRPr lang="pl" sz="2000" u="none" strike="noStrike" cap="none" dirty="0">
              <a:solidFill>
                <a:srgbClr val="00FD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0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-US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-US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-US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print("Jak na razie",</a:t>
            </a:r>
            <a:r>
              <a:rPr lang="en-US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self.x)</a:t>
            </a:r>
            <a:endParaRPr lang="pl" sz="20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pl" sz="2000" b="0" i="0" u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000" b="0" i="0" u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000" b="0" i="0" u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000" b="0" i="0" u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387250" y="383020"/>
            <a:ext cx="241358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jest szablon do tworzenia obiektów PartyAnimal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532603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jest słowem zastrzeżonym</a:t>
            </a:r>
          </a:p>
        </p:txBody>
      </p:sp>
      <p:sp>
        <p:nvSpPr>
          <p:cNvPr id="343" name="Shape 343"/>
          <p:cNvSpPr/>
          <p:nvPr/>
        </p:nvSpPr>
        <p:spPr>
          <a:xfrm>
            <a:off x="6417284" y="1592035"/>
            <a:ext cx="2541815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Każdy obiekt PartyAnimal zawiera trochę danych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Każdy obiekt PartyAnimal zawiera trochę kodu</a:t>
            </a:r>
          </a:p>
        </p:txBody>
      </p:sp>
      <p:sp>
        <p:nvSpPr>
          <p:cNvPr id="345" name="Shape 345"/>
          <p:cNvSpPr/>
          <p:nvPr/>
        </p:nvSpPr>
        <p:spPr>
          <a:xfrm>
            <a:off x="6319313" y="2640076"/>
            <a:ext cx="2639786" cy="89493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Stwórz obiekt PartyAnimal i zapisz go w an</a:t>
            </a:r>
            <a:endParaRPr lang="pl"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Powiedz obiektowi, aby wykonał swój kod party()</a:t>
            </a:r>
            <a:endParaRPr lang="pl" sz="20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7" name="Shape 347"/>
          <p:cNvCxnSpPr>
            <a:cxnSpLocks/>
          </p:cNvCxnSpPr>
          <p:nvPr/>
        </p:nvCxnSpPr>
        <p:spPr>
          <a:xfrm>
            <a:off x="3972645" y="1236518"/>
            <a:ext cx="2597204" cy="591571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lg" len="lg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6388000" y="3693523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pl" sz="20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/>
          <p:cNvCxnSpPr>
            <a:endCxn id="349" idx="1"/>
          </p:cNvCxnSpPr>
          <p:nvPr/>
        </p:nvCxnSpPr>
        <p:spPr>
          <a:xfrm flipV="1">
            <a:off x="4279504" y="3879508"/>
            <a:ext cx="2108496" cy="27474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12" name="Shape 347"/>
          <p:cNvCxnSpPr>
            <a:cxnSpLocks/>
            <a:endCxn id="345" idx="1"/>
          </p:cNvCxnSpPr>
          <p:nvPr/>
        </p:nvCxnSpPr>
        <p:spPr>
          <a:xfrm flipV="1">
            <a:off x="5266978" y="3087545"/>
            <a:ext cx="1052335" cy="3526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stealth" w="lg" len="lg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0000"/>
                </a:solidFill>
                <a:sym typeface="Cabin"/>
              </a:rPr>
              <a:t>Uwaga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Ten wykład dotyczy definicji i mechaniki obiektów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Ten wykład mówi o wiele więcej o tym, "jak to działa" a nie, "jak tego użyć"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Nie będziesz mieć pełnego obrazu, dopóki nie przyjrzysz się temu w kontekście prawdziwych problemów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Więc uzbrój się w cierpliwość i na następne czterdzieści kilka slajdów zanurz się w nauce techniki</a:t>
            </a:r>
            <a:endParaRPr lang="pl" sz="23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48" y="480061"/>
            <a:ext cx="4299225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pl" sz="23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 party(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print("Jak na razie",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</a:t>
            </a:r>
            <a:r>
              <a:rPr lang="en-US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pl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  <a:endParaRPr lang="pl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5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pl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900" b="0" i="0" u="none" baseline="0">
                <a:latin typeface="Arial" charset="0"/>
                <a:ea typeface="Arial" charset="0"/>
                <a:cs typeface="Arial" charset="0"/>
                <a:sym typeface="Cabin"/>
              </a:rPr>
              <a:t> 0</a:t>
            </a:r>
            <a:endParaRPr lang="pl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400" b="0" i="0" u="none" baseline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4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baseline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pl" sz="23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pl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0" name="Shape 371">
            <a:extLst>
              <a:ext uri="{FF2B5EF4-FFF2-40B4-BE49-F238E27FC236}">
                <a16:creationId xmlns:a16="http://schemas.microsoft.com/office/drawing/2014/main" id="{CEE17DC0-BE9E-4E36-9C1D-7EF6FD60C15A}"/>
              </a:ext>
            </a:extLst>
          </p:cNvPr>
          <p:cNvSpPr/>
          <p:nvPr/>
        </p:nvSpPr>
        <p:spPr>
          <a:xfrm>
            <a:off x="718448" y="480061"/>
            <a:ext cx="4299225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pl" sz="23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 party(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print("Jak na razie",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</p:txBody>
      </p:sp>
      <p:sp>
        <p:nvSpPr>
          <p:cNvPr id="13" name="Shape 356">
            <a:extLst>
              <a:ext uri="{FF2B5EF4-FFF2-40B4-BE49-F238E27FC236}">
                <a16:creationId xmlns:a16="http://schemas.microsoft.com/office/drawing/2014/main" id="{1EB64BF1-CE9F-41FC-AF79-35E50FA7C60E}"/>
              </a:ext>
            </a:extLst>
          </p:cNvPr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</a:t>
            </a:r>
            <a:r>
              <a:rPr lang="en-US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pl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  <a:endParaRPr lang="pl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832557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5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pl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900" b="0" i="0" u="none" baseline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pl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400" b="0" i="0" u="none" baseline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4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baseline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pl" sz="23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pl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</a:t>
            </a:r>
            <a:r>
              <a:rPr lang="en-US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pl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 na razie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 na razie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 na razie 3</a:t>
            </a:r>
          </a:p>
        </p:txBody>
      </p:sp>
      <p:sp>
        <p:nvSpPr>
          <p:cNvPr id="9" name="Shape 349"/>
          <p:cNvSpPr/>
          <p:nvPr/>
        </p:nvSpPr>
        <p:spPr>
          <a:xfrm>
            <a:off x="4249970" y="4399078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pl" sz="2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0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pl" sz="2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pl" sz="2000" b="0" i="0" u="none" strike="noStrike" cap="none" baseline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pl" sz="2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13" name="Shape 371">
            <a:extLst>
              <a:ext uri="{FF2B5EF4-FFF2-40B4-BE49-F238E27FC236}">
                <a16:creationId xmlns:a16="http://schemas.microsoft.com/office/drawing/2014/main" id="{724023B0-E30C-43D0-B8B6-A714A89CB037}"/>
              </a:ext>
            </a:extLst>
          </p:cNvPr>
          <p:cNvSpPr/>
          <p:nvPr/>
        </p:nvSpPr>
        <p:spPr>
          <a:xfrm>
            <a:off x="718448" y="480061"/>
            <a:ext cx="4299225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pl" sz="23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 party(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print("Jak na razie",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</p:txBody>
      </p:sp>
    </p:spTree>
    <p:extLst>
      <p:ext uri="{BB962C8B-B14F-4D97-AF65-F5344CB8AC3E}">
        <p14:creationId xmlns:p14="http://schemas.microsoft.com/office/powerpoint/2010/main" val="888551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Zabawa z dir() i type()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0" y="428625"/>
            <a:ext cx="9144000" cy="100006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pl" sz="4100" b="0" i="0" u="none" strike="noStrike" cap="none" baseline="0" dirty="0">
                <a:solidFill>
                  <a:srgbClr val="FFD966"/>
                </a:solidFill>
                <a:sym typeface="Cabin"/>
              </a:rPr>
              <a:t>Sprawdzanie możliwości dla kujonów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377619" cy="320759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DE6A10"/>
                </a:solidFill>
                <a:sym typeface="Cabin"/>
              </a:rPr>
              <a:t>dir()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wyświetla listę możliwości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00FDFF"/>
                </a:solidFill>
                <a:sym typeface="Cabin"/>
              </a:rPr>
              <a:t>Zignoruj te z podkreślnikami, używa ich tylko Python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00F900"/>
                </a:solidFill>
                <a:sym typeface="Cabin"/>
              </a:rPr>
              <a:t>Cała reszta to działania, jakie może wykonać obiekt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Podobnie jak type() mówi nam *coś o* zmiennej</a:t>
            </a:r>
          </a:p>
        </p:txBody>
      </p:sp>
      <p:sp>
        <p:nvSpPr>
          <p:cNvPr id="401" name="Shape 401"/>
          <p:cNvSpPr/>
          <p:nvPr/>
        </p:nvSpPr>
        <p:spPr>
          <a:xfrm>
            <a:off x="5086830" y="1490114"/>
            <a:ext cx="3944834" cy="31819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16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pl" sz="16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type(y)</a:t>
            </a:r>
            <a:endParaRPr lang="pl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&lt;class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1600" b="0" i="0" u="none" strike="noStrike" cap="none" baseline="0" dirty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dir(y)</a:t>
            </a:r>
            <a:endParaRPr lang="pl" sz="1600" i="0" u="none" strike="noStrike" cap="none" dirty="0">
              <a:solidFill>
                <a:srgbClr val="DE6A1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algn="l" rtl="0">
              <a:buClr>
                <a:srgbClr val="FFFFFF"/>
              </a:buClr>
            </a:pPr>
            <a:r>
              <a:rPr lang="pl" sz="1600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1600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(...), </a:t>
            </a:r>
            <a:r>
              <a:rPr lang="pl" sz="1600" b="0" i="0" u="none" baseline="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'__add__', '__class__', '__contains__', '__delattr__', '__delitem__', '__delslice__', '__doc__', … '__setitem__', '__setslice__', '__str__', </a:t>
            </a:r>
            <a:r>
              <a:rPr lang="pl" sz="1600" b="0" i="0" u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'append', 'clear', 'copy', 'count', 'extend', 'index', 'insert', 'pop', 'remove', 'reverse', 'sort'</a:t>
            </a:r>
            <a:r>
              <a:rPr lang="pl" sz="1600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endParaRPr lang="pl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261491" y="489932"/>
            <a:ext cx="4761824" cy="35660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print("Jak na razie",</a:t>
            </a:r>
            <a:r>
              <a:rPr lang="en-US" sz="18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8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self.x)</a:t>
            </a:r>
            <a:endParaRPr lang="pl"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print("Type", type(an))</a:t>
            </a:r>
            <a:endParaRPr lang="pl" sz="18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print("Dir ", dir(an))</a:t>
            </a:r>
            <a:endParaRPr lang="en-US" sz="1800" b="0" i="0" u="none" strike="noStrike" cap="none" baseline="0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nb-NO" sz="18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print("Type", type(an.x))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nb-NO" sz="18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print("Type", type(an.party))</a:t>
            </a:r>
            <a:endParaRPr lang="pl" sz="1800" i="0" u="none" strike="noStrike" cap="none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449054" y="2721517"/>
            <a:ext cx="4464049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$ </a:t>
            </a:r>
            <a:r>
              <a:rPr lang="pl" sz="16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python party3.py</a:t>
            </a:r>
            <a:endParaRPr lang="pl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 algn="l" rtl="0">
              <a:buClr>
                <a:srgbClr val="00F900"/>
              </a:buClr>
              <a:buSzPct val="25000"/>
            </a:pPr>
            <a:r>
              <a:rPr lang="pl" sz="1600" b="0" i="0" u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Type &lt;class '__main__.PartyAnimal'&gt;</a:t>
            </a:r>
            <a:endParaRPr lang="pl" sz="1600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 algn="l" rtl="0">
              <a:buClr>
                <a:srgbClr val="00F900"/>
              </a:buClr>
              <a:buSzPct val="25000"/>
            </a:pPr>
            <a:r>
              <a:rPr lang="pl" sz="1600" b="0" i="0" u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  ['__class__', </a:t>
            </a:r>
            <a:r>
              <a:rPr lang="pl" sz="1600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... 'party', 'x']</a:t>
            </a:r>
            <a:endParaRPr lang="en-US" sz="1600" b="0" i="0" u="none" strike="noStrike" cap="none" baseline="0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 algn="l" rtl="0">
              <a:buClr>
                <a:srgbClr val="00F900"/>
              </a:buClr>
              <a:buSzPct val="25000"/>
            </a:pPr>
            <a:r>
              <a:rPr lang="en-US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Type &lt;class 'int'&gt;</a:t>
            </a:r>
          </a:p>
          <a:p>
            <a:pPr lvl="0" algn="l" rtl="0">
              <a:buClr>
                <a:srgbClr val="00F900"/>
              </a:buClr>
              <a:buSzPct val="25000"/>
            </a:pPr>
            <a:r>
              <a:rPr lang="en-US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Type &lt;class 'method'&gt;</a:t>
            </a:r>
            <a:endParaRPr lang="pl" sz="1600" i="0" u="none" strike="noStrike" cap="none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5023315" y="903515"/>
            <a:ext cx="3485984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22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użyć </a:t>
            </a:r>
            <a:r>
              <a:rPr lang="pl" sz="22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pl" sz="22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(), żeby sprawdzić wszystkie "możliwości" naszej nowo utworzonej klasy.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172122" y="428625"/>
            <a:ext cx="8499591" cy="100006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pl" sz="4600" b="0" i="0" u="none" strike="noStrike" cap="none" baseline="0" dirty="0">
                <a:solidFill>
                  <a:srgbClr val="FFD966"/>
                </a:solidFill>
                <a:sym typeface="Cabin"/>
              </a:rPr>
              <a:t>Sprawdź dir() z ciągiem znaków</a:t>
            </a:r>
          </a:p>
        </p:txBody>
      </p:sp>
      <p:sp>
        <p:nvSpPr>
          <p:cNvPr id="407" name="Shape 407"/>
          <p:cNvSpPr/>
          <p:nvPr/>
        </p:nvSpPr>
        <p:spPr>
          <a:xfrm>
            <a:off x="472287" y="1400219"/>
            <a:ext cx="7913429" cy="345986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pl" sz="1600" b="0" i="0" u="none" strike="noStrike" cap="none" baseline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x = 'Hej tam'</a:t>
            </a:r>
            <a:endParaRPr lang="pl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1600" b="0" i="0" u="none" strike="noStrike" cap="none" baseline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dir(x)</a:t>
            </a:r>
            <a:endParaRPr lang="pl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['__add__', '__class__', '__contains__', '__delattr__', '__doc__', '__eq__', '__ge__', '__getattribute__', '__getitem__', '__getnewargs__', '__getslice__', '__gt__', '__hash__', '__init__', '__le__', '__len__', '__lt__', '__repr__', '__rmod__', '__rmul__', '__setattr__', '__str__', 'capitalize', 'center', 'count', 'decode', 'encode', 'endswith', 'expandtabs', 'find', 'index', 'isalnum', 'isalpha', 'isdigit', 'islower', 'isspace', 'istitle', 'isupper', 'join', 'ljust', 'lower', 'lstrip', 'partition', 'replace', 'rfind', 'rindex', 'rjust', 'rpartition', 'rsplit', 'rstrip', 'split', 'splitlines', 'startswith', 'strip', 'swapcase', 'title', 'translate', 'upper', 'zfill']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Cykl życia obiektu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https://pl.wikipedia.org/wiki/Konstruktor_(programowanie_obiektowe)</a:t>
            </a:r>
            <a:endParaRPr lang="pl" sz="2000" b="0" i="0" u="none" strike="noStrike" cap="none" baseline="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sym typeface="Cabin"/>
              </a:rPr>
              <a:t>Cykl życia obiektu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fontScale="92500"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sym typeface="Cabin"/>
              </a:rPr>
              <a:t>Obiekty są tworzone, używane i porzucane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sym typeface="Cabin"/>
              </a:rPr>
              <a:t>Mamy specjalne bloki kodu (metody), które wywołujemy: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w momencie tworzenia (konstruktor)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w momencie niszczenia (destruktor)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sym typeface="Cabin"/>
              </a:rPr>
              <a:t>Konstruktory są używane bardzo często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sym typeface="Cabin"/>
              </a:rPr>
              <a:t>Destruktorów używa się rzadko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sym typeface="Cabin"/>
              </a:rPr>
              <a:t>Konstruktor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50081" y="1648019"/>
            <a:ext cx="7836750" cy="30240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Głównym celem konstruktora jest poprawne ustawienie wartości początkowych niektórych zmiennych w chwili tworzenia obiektu.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4" y="497376"/>
            <a:ext cx="5871106" cy="4147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7029" y="4759748"/>
            <a:ext cx="4301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pl" b="0" i="0" u="none" baseline="0">
                <a:solidFill>
                  <a:srgbClr val="FFFF00"/>
                </a:solidFill>
              </a:rPr>
              <a:t>https://docs.python.org/3/tutorial/datastructures.html</a:t>
            </a:r>
            <a:endParaRPr lang="pl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713014" y="452582"/>
            <a:ext cx="4289292" cy="4355016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algn="l" rtl="0"/>
            <a:r>
              <a:rPr lang="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PartyAnimal:</a:t>
            </a:r>
          </a:p>
          <a:p>
            <a:pPr algn="l" rtl="0"/>
            <a:r>
              <a:rPr lang="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x = 0</a:t>
            </a:r>
          </a:p>
          <a:p>
            <a:endParaRPr lang="pl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def __init__(self):</a:t>
            </a:r>
          </a:p>
          <a:p>
            <a:pPr algn="l" rtl="0"/>
            <a:r>
              <a:rPr lang="pl" b="0" i="0" u="none" baseline="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print('Jestem tworzony')</a:t>
            </a:r>
          </a:p>
          <a:p>
            <a:endParaRPr lang="pl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def party(self) :</a:t>
            </a:r>
          </a:p>
          <a:p>
            <a:pPr algn="l" rtl="0"/>
            <a:r>
              <a:rPr lang="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self.x = self.x + 1</a:t>
            </a:r>
          </a:p>
          <a:p>
            <a:pPr algn="l" rtl="0"/>
            <a:r>
              <a:rPr lang="pl" b="0" i="0" u="none" baseline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print('Jak na razie',</a:t>
            </a:r>
            <a:r>
              <a:rPr lang="en-US" b="0" i="0" u="none" baseline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" b="0" i="0" u="none" baseline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self.x)</a:t>
            </a:r>
          </a:p>
          <a:p>
            <a:endParaRPr lang="pl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def __del__(self):</a:t>
            </a:r>
          </a:p>
          <a:p>
            <a:pPr algn="l" rtl="0"/>
            <a:r>
              <a:rPr lang="pl" b="0" i="0" u="none" baseline="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print('Jestem niszczony', self.x)</a:t>
            </a:r>
          </a:p>
          <a:p>
            <a:endParaRPr lang="pl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PartyAnimal()</a:t>
            </a:r>
          </a:p>
          <a:p>
            <a:pPr algn="l" rtl="0"/>
            <a:r>
              <a:rPr lang="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an.party()</a:t>
            </a:r>
          </a:p>
          <a:p>
            <a:pPr algn="l" rtl="0"/>
            <a:r>
              <a:rPr lang="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an.party()</a:t>
            </a:r>
          </a:p>
          <a:p>
            <a:pPr algn="l" rtl="0"/>
            <a:r>
              <a:rPr lang="pl" b="0" i="0" u="none" baseline="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pPr algn="l" rtl="0"/>
            <a:r>
              <a:rPr lang="pl" b="0" i="0" u="none" baseline="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zawiera',</a:t>
            </a:r>
            <a:r>
              <a:rPr lang="en-US" b="0" i="0" u="none" baseline="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" b="0" i="0" u="none" baseline="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an)</a:t>
            </a:r>
            <a:endParaRPr lang="pl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497780" y="797344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</a:t>
            </a:r>
            <a:r>
              <a:rPr lang="en-US" sz="1600" b="0" i="0" u="none" strike="noStrike" cap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3</a:t>
            </a:r>
            <a:r>
              <a:rPr lang="pl" sz="1600" b="0" i="0" u="none" strike="noStrike" cap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party4.py </a:t>
            </a:r>
            <a:endParaRPr lang="pl" sz="1600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  <a:p>
            <a:pPr algn="l" rtl="0"/>
            <a:r>
              <a:rPr lang="pl" sz="1600" b="0" i="0" u="none" baseline="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Jestem tworzony</a:t>
            </a:r>
          </a:p>
          <a:p>
            <a:pPr algn="l" rtl="0"/>
            <a:r>
              <a:rPr lang="pl" sz="1600" b="0" i="0" u="none" baseline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Jak na razie 1</a:t>
            </a:r>
          </a:p>
          <a:p>
            <a:pPr algn="l" rtl="0"/>
            <a:r>
              <a:rPr lang="pl" sz="1600" b="0" i="0" u="none" baseline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Jak na razie 2</a:t>
            </a:r>
          </a:p>
          <a:p>
            <a:pPr algn="l" rtl="0"/>
            <a:r>
              <a:rPr lang="pl" sz="1600" b="0" i="0" u="none" baseline="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Jestem niszczony 2</a:t>
            </a:r>
          </a:p>
          <a:p>
            <a:pPr algn="l" rtl="0"/>
            <a:r>
              <a:rPr lang="pl" sz="1600" b="0" i="0" u="none" baseline="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zawiera 42</a:t>
            </a:r>
            <a:endParaRPr lang="pl" sz="1600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580261" cy="14118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Konstruktor i destruktor są opcjonalne. Konstruktora zazwyczaj używa się do ustawienia wartości zmiennych. Destruktora używa się rzadko.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0632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sym typeface="Cabin"/>
              </a:rPr>
              <a:t>Konstruktor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50081" y="1665288"/>
            <a:ext cx="7836750" cy="300678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W </a:t>
            </a:r>
            <a:r>
              <a:rPr lang="pl" sz="2300" b="0" i="0" u="none" strike="noStrike" cap="none" baseline="0" dirty="0">
                <a:solidFill>
                  <a:srgbClr val="00FDFF"/>
                </a:solidFill>
                <a:sym typeface="Cabin"/>
              </a:rPr>
              <a:t>programowaniu obiektowym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300" b="0" i="0" u="none" strike="noStrike" cap="none" baseline="0" dirty="0">
                <a:solidFill>
                  <a:srgbClr val="FFFF00"/>
                </a:solidFill>
                <a:sym typeface="Cabin"/>
              </a:rPr>
              <a:t>konstuktor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to specjalny blok kodu w klasie, wywoływany przy </a:t>
            </a:r>
            <a:r>
              <a:rPr lang="pl" sz="2300" b="0" i="0" u="none" strike="noStrike" cap="none" baseline="0" dirty="0">
                <a:solidFill>
                  <a:srgbClr val="00FDFF"/>
                </a:solidFill>
                <a:sym typeface="Cabin"/>
              </a:rPr>
              <a:t>tworzeniu obiektu</a:t>
            </a:r>
          </a:p>
        </p:txBody>
      </p:sp>
      <p:sp>
        <p:nvSpPr>
          <p:cNvPr id="447" name="Shape 447"/>
          <p:cNvSpPr/>
          <p:nvPr/>
        </p:nvSpPr>
        <p:spPr>
          <a:xfrm>
            <a:off x="642992" y="4109363"/>
            <a:ext cx="7850928" cy="3086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https://pl.wikipedia.org/wiki/Konstruktor_(programowanie_obiektowe)</a:t>
            </a:r>
            <a:endParaRPr lang="pl" sz="2000" b="0" i="0" u="none" strike="noStrike" cap="none" baseline="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9793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FFFF"/>
                </a:solidFill>
                <a:sym typeface="Cabin"/>
              </a:rPr>
              <a:t>Wiele </a:t>
            </a:r>
            <a:r>
              <a:rPr lang="pl" sz="4700" b="0" i="0" u="none" strike="noStrike" cap="none" baseline="0">
                <a:solidFill>
                  <a:srgbClr val="FF9300"/>
                </a:solidFill>
                <a:sym typeface="Cabin"/>
              </a:rPr>
              <a:t>instancji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Możemy tworzyć </a:t>
            </a: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wiele obiektów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klasa jest szablonem dla obiektu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Możemy zapisać  </a:t>
            </a: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każdy obiekt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w jego własnej zmiennej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Nazywamy to wieloma </a:t>
            </a: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instancjami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tej samej klasy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Każda </a:t>
            </a: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instancja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ma swoją własną kopię </a:t>
            </a:r>
            <a:r>
              <a:rPr lang="pl" sz="2300" b="0" i="0" u="none" strike="noStrike" cap="none" baseline="0" dirty="0">
                <a:solidFill>
                  <a:srgbClr val="FFFB00"/>
                </a:solidFill>
                <a:sym typeface="Cabin"/>
              </a:rPr>
              <a:t>zmiennych instancji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5709257" y="171450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Konstruktory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mogą mieć dodatkowe 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parametry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Można ich użyć do ustawienia </a:t>
            </a:r>
            <a:r>
              <a:rPr lang="pl" sz="2000" b="0" i="0" u="none" strike="noStrike" cap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zmiennych 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dla konkretnej instancji klasy (czyli konkretnego obiektu).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248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  <a:endParaRPr lang="pl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hape 464"/>
          <p:cNvSpPr/>
          <p:nvPr/>
        </p:nvSpPr>
        <p:spPr>
          <a:xfrm>
            <a:off x="553999" y="171450"/>
            <a:ext cx="6094227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-PL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 __init__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 '- utworzenie')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 '- zliczenie imprezek -', self.x)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PartyAnimal(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PartyAnimal(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algn="l" rtl="0">
              <a:buClr>
                <a:srgbClr val="FFFFFF"/>
              </a:buClr>
              <a:buSzPct val="25000"/>
            </a:pPr>
            <a:r>
              <a:rPr lang="pl-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6352410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-PL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 __init__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 '- utworzenie')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 '- zliczenie imprezek -', self.x)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PartyAnimal(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PartyAnimal(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algn="l" rtl="0">
              <a:buClr>
                <a:srgbClr val="FFFFFF"/>
              </a:buClr>
              <a:buSzPct val="25000"/>
            </a:pPr>
            <a:r>
              <a:rPr lang="pl-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</a:p>
        </p:txBody>
      </p:sp>
    </p:spTree>
    <p:extLst>
      <p:ext uri="{BB962C8B-B14F-4D97-AF65-F5344CB8AC3E}">
        <p14:creationId xmlns:p14="http://schemas.microsoft.com/office/powerpoint/2010/main" val="152641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6891830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 __init__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-US" b="0" i="0" u="none" strike="noStrike" cap="none" baseline="0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b="0" i="0" u="none" strike="noStrike" cap="none" baseline="0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pl" b="0" i="0" u="none" strike="noStrike" cap="none" baseline="0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'- utworzenie'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'- zliczenie imprezek -'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self.x)</a:t>
            </a:r>
            <a:endParaRPr lang="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PartyAnimal(</a:t>
            </a:r>
            <a:r>
              <a:rPr lang="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PartyAnimal(</a:t>
            </a:r>
            <a:r>
              <a:rPr lang="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algn="l" rtl="0">
              <a:buClr>
                <a:srgbClr val="FFFFFF"/>
              </a:buClr>
              <a:buSzPct val="25000"/>
            </a:pPr>
            <a:r>
              <a:rPr lang="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  <a:endParaRPr lang="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pl" sz="2700" b="0" i="0" u="none" baseline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pl" sz="2700" b="0" i="0" u="none" strike="noStrike" cap="none" baseline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pl" sz="2900" b="0" i="0" u="none" strike="noStrike" cap="none" baseline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x: 0</a:t>
              </a:r>
              <a:endParaRPr lang="pl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pl" sz="2500" b="0" i="0" u="none" strike="noStrike" cap="none" baseline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name:</a:t>
              </a:r>
              <a:endParaRPr lang="pl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816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614780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-PL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 __init__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 '- utworzenie')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 '- zliczenie imprezek -', self.x)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PartyAnimal(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PartyAnimal(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algn="l" rtl="0">
              <a:buClr>
                <a:srgbClr val="FFFFFF"/>
              </a:buClr>
              <a:buSzPct val="25000"/>
            </a:pPr>
            <a:r>
              <a:rPr lang="pl-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pl" sz="2700" b="0" i="0" u="none" baseline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pl" sz="2700" b="0" i="0" u="none" strike="noStrike" cap="none" baseline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pl" sz="2900" b="0" i="0" u="none" strike="noStrike" cap="none" baseline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x: 0</a:t>
              </a:r>
              <a:endParaRPr lang="pl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pl" sz="2500" b="0" i="0" u="none" strike="noStrike" cap="none" baseline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name: Sally </a:t>
              </a:r>
              <a:endParaRPr lang="pl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6324599" y="2899954"/>
            <a:ext cx="2668930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pl" sz="2700" b="0" i="0" u="none" baseline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pl" sz="2700" b="0" i="0" u="none" strike="noStrike" cap="none" baseline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pl" sz="2900" b="0" i="0" u="none" strike="noStrike" cap="none" baseline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x: 0</a:t>
              </a:r>
              <a:endParaRPr lang="pl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pl" sz="2500" b="0" i="0" u="none" strike="noStrike" cap="none" baseline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name:  Jim</a:t>
              </a:r>
              <a:endParaRPr lang="pl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Mamy dwie niezależne instancje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6298622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-PL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 __init__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 '- utworzenie')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 '- zliczenie imprezek -', self.x)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PartyAnimal(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PartyAnimal(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algn="l" rtl="0">
              <a:buClr>
                <a:srgbClr val="FFFFFF"/>
              </a:buClr>
              <a:buSzPct val="25000"/>
            </a:pPr>
            <a:r>
              <a:rPr lang="pl-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</a:p>
        </p:txBody>
      </p:sp>
      <p:sp>
        <p:nvSpPr>
          <p:cNvPr id="2" name="Rectangle 1"/>
          <p:cNvSpPr/>
          <p:nvPr/>
        </p:nvSpPr>
        <p:spPr>
          <a:xfrm>
            <a:off x="5630445" y="855280"/>
            <a:ext cx="3406702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rtl="0">
              <a:buClr>
                <a:srgbClr val="FFFFFF"/>
              </a:buClr>
              <a:buSzPct val="25000"/>
            </a:pPr>
            <a:r>
              <a:rPr lang="pl-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- utworzenie</a:t>
            </a:r>
          </a:p>
          <a:p>
            <a:pPr lvl="0" algn="l" rtl="0">
              <a:buClr>
                <a:srgbClr val="FFFFFF"/>
              </a:buClr>
              <a:buSzPct val="25000"/>
            </a:pPr>
            <a:r>
              <a:rPr lang="pl-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- utworzenie</a:t>
            </a:r>
          </a:p>
          <a:p>
            <a:pPr lvl="0" algn="l" rtl="0">
              <a:buClr>
                <a:srgbClr val="FFFFFF"/>
              </a:buClr>
              <a:buSzPct val="25000"/>
            </a:pPr>
            <a:r>
              <a:rPr lang="pl-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- zliczenie imprezek - 1</a:t>
            </a:r>
          </a:p>
          <a:p>
            <a:pPr lvl="0" algn="l" rtl="0">
              <a:buClr>
                <a:srgbClr val="FFFFFF"/>
              </a:buClr>
              <a:buSzPct val="25000"/>
            </a:pPr>
            <a:r>
              <a:rPr lang="pl-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- zliczenie imprezek - 1</a:t>
            </a:r>
          </a:p>
          <a:p>
            <a:pPr lvl="0" algn="l" rtl="0">
              <a:buClr>
                <a:srgbClr val="FFFFFF"/>
              </a:buClr>
              <a:buSzPct val="25000"/>
            </a:pPr>
            <a:r>
              <a:rPr lang="pl-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- zliczenie imprezek - 2</a:t>
            </a:r>
            <a:endParaRPr lang="pl" b="0" i="0" u="none" baseline="0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4127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Dziedziczenie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sz="2000" b="0" i="0" u="sng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https://www.ibiblio.org/g2swap/byteofpython/read/inheritance.html</a:t>
            </a:r>
            <a:endParaRPr lang="pl" sz="2000" u="sng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sym typeface="Cabin"/>
              </a:rPr>
              <a:t>Dziedziczenie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Tworząc nową klasę, możemy ponownie wykorzystać istniejącą klasę, </a:t>
            </a: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dziedzicząc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wszystkie jej możliwości, a następnie dodając kilka nowych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To inna forma zapisania i ponownego użycia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Napisz raz </a:t>
            </a:r>
            <a:r>
              <a:rPr lang="pl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wykorzystaj wiele razy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Nowa klasa (potomna) ma wszystkie możliwości starej klasy (źródłowej) </a:t>
            </a:r>
            <a:r>
              <a:rPr lang="pl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a może mieć nawet więcej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8" y="503064"/>
            <a:ext cx="5578764" cy="4163905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250067" y="4747491"/>
            <a:ext cx="8893932" cy="396008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https://docs.python.org/3/library/sqlite3.html</a:t>
            </a:r>
            <a:endParaRPr lang="pl" sz="1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ym typeface="Cabin"/>
              </a:rPr>
              <a:t>Terminologia: </a:t>
            </a:r>
            <a:r>
              <a:rPr lang="pl" sz="4000" b="0" i="0" u="none" strike="noStrike" cap="none" baseline="0">
                <a:solidFill>
                  <a:srgbClr val="FF9300"/>
                </a:solidFill>
                <a:sym typeface="Cabin"/>
              </a:rPr>
              <a:t>Dziedziczenie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https://pl.wikipedia.org/wiki/Programowanie_obiektowe</a:t>
            </a:r>
            <a:endParaRPr lang="pl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‘Klasy pochodne’ są bardziej wyspecjalizowane od bazowych, po których </a:t>
            </a:r>
            <a:r>
              <a:rPr lang="pl" sz="2300" b="0" i="0" u="none" strike="noStrike" cap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dziedziczą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atrybuty i zachowania. Mogą też otrzymywać własne.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61781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446524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 __init__(self, nam):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self.name = nam</a:t>
            </a:r>
            <a:endParaRPr lang="pl" sz="12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print(self.name,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-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utworzenie")</a:t>
            </a:r>
            <a:endParaRPr lang="pl" sz="12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2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print(self.name,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- </a:t>
            </a:r>
            <a:r>
              <a:rPr lang="en-US" sz="1200" b="0" i="0" u="none" strike="noStrike" cap="none" baseline="0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zliczenie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200" b="0" i="0" u="none" strike="noStrike" cap="none" baseline="0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imprezek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-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",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self.x)</a:t>
            </a:r>
            <a:endParaRPr lang="pl" sz="12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2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FootballFan(PartyAnimal):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 = self.points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print(self.name,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"punkty",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self.points)</a:t>
            </a:r>
            <a:endParaRPr lang="pl" sz="12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PartyAnimal("Sally")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1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FootballFan("Jim")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684222" y="2860496"/>
            <a:ext cx="3327299" cy="1474836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pl" sz="1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klasa rozszerzająca </a:t>
            </a:r>
            <a:r>
              <a:rPr lang="pl" sz="18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pl" sz="1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18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pl" sz="18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18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 wszystkie możliwości PartyAnimal</a:t>
            </a:r>
            <a:r>
              <a:rPr lang="pl" sz="1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18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dodatkowo własne.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26"/>
          <p:cNvSpPr/>
          <p:nvPr/>
        </p:nvSpPr>
        <p:spPr>
          <a:xfrm>
            <a:off x="6477000" y="2978430"/>
            <a:ext cx="2100942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pl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27"/>
          <p:cNvSpPr/>
          <p:nvPr/>
        </p:nvSpPr>
        <p:spPr>
          <a:xfrm>
            <a:off x="6609428" y="3168514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x:</a:t>
            </a:r>
            <a:endParaRPr lang="pl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6609428" y="3815125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5315" y="2789694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pl" sz="3200" b="0" i="0" u="none" baseline="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endParaRPr lang="pl" sz="3200" dirty="0">
              <a:solidFill>
                <a:srgbClr val="00FA00"/>
              </a:solidFill>
            </a:endParaRPr>
          </a:p>
        </p:txBody>
      </p:sp>
      <p:sp>
        <p:nvSpPr>
          <p:cNvPr id="8" name="Shape 518">
            <a:extLst>
              <a:ext uri="{FF2B5EF4-FFF2-40B4-BE49-F238E27FC236}">
                <a16:creationId xmlns:a16="http://schemas.microsoft.com/office/drawing/2014/main" id="{1D694B56-36CA-4718-ADE9-01DDFE66F6F2}"/>
              </a:ext>
            </a:extLst>
          </p:cNvPr>
          <p:cNvSpPr/>
          <p:nvPr/>
        </p:nvSpPr>
        <p:spPr>
          <a:xfrm>
            <a:off x="237698" y="154250"/>
            <a:ext cx="5446524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 __init__(self, nam):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self.name = nam</a:t>
            </a:r>
            <a:endParaRPr lang="pl" sz="12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print(self.name,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-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utworzenie")</a:t>
            </a:r>
            <a:endParaRPr lang="pl" sz="12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2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print(self.name,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- </a:t>
            </a:r>
            <a:r>
              <a:rPr lang="en-US" sz="1200" b="0" i="0" u="none" strike="noStrike" cap="none" baseline="0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zliczenie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200" b="0" i="0" u="none" strike="noStrike" cap="none" baseline="0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imprezek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-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",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self.x)</a:t>
            </a:r>
            <a:endParaRPr lang="pl" sz="12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2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FootballFan(PartyAnimal):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 = self.points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print(self.name,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"punkty",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self.points)</a:t>
            </a:r>
            <a:endParaRPr lang="pl" sz="12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9" name="Shape 519">
            <a:extLst>
              <a:ext uri="{FF2B5EF4-FFF2-40B4-BE49-F238E27FC236}">
                <a16:creationId xmlns:a16="http://schemas.microsoft.com/office/drawing/2014/main" id="{42FFA08B-04C8-46DB-B1D0-EBBBAEDF99FD}"/>
              </a:ext>
            </a:extLst>
          </p:cNvPr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PartyAnimal("Sally")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1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FootballFan("Jim")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j.touchdown()</a:t>
            </a: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35"/>
          <p:cNvSpPr/>
          <p:nvPr/>
        </p:nvSpPr>
        <p:spPr>
          <a:xfrm>
            <a:off x="6638111" y="2870854"/>
            <a:ext cx="2122713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7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pl" sz="27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36"/>
          <p:cNvSpPr/>
          <p:nvPr/>
        </p:nvSpPr>
        <p:spPr>
          <a:xfrm>
            <a:off x="6792311" y="3050181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9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x:</a:t>
            </a:r>
            <a:r>
              <a:rPr lang="en-US" sz="29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pl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6792311" y="3696792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6792311" y="4353201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5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5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points</a:t>
            </a:r>
            <a:r>
              <a:rPr lang="pl" sz="25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pl" sz="25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8198" y="2660603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pl" sz="3200" b="0" i="0" u="none" baseline="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pl" sz="3200" dirty="0">
              <a:solidFill>
                <a:srgbClr val="00FA00"/>
              </a:solidFill>
            </a:endParaRPr>
          </a:p>
        </p:txBody>
      </p:sp>
      <p:sp>
        <p:nvSpPr>
          <p:cNvPr id="10" name="Shape 518">
            <a:extLst>
              <a:ext uri="{FF2B5EF4-FFF2-40B4-BE49-F238E27FC236}">
                <a16:creationId xmlns:a16="http://schemas.microsoft.com/office/drawing/2014/main" id="{D4B2C54C-62AC-4C2D-B463-009F074FCA9C}"/>
              </a:ext>
            </a:extLst>
          </p:cNvPr>
          <p:cNvSpPr/>
          <p:nvPr/>
        </p:nvSpPr>
        <p:spPr>
          <a:xfrm>
            <a:off x="237698" y="154250"/>
            <a:ext cx="5446524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 __init__(self, nam):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self.name = nam</a:t>
            </a:r>
            <a:endParaRPr lang="pl" sz="12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print(self.name,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-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utworzenie")</a:t>
            </a:r>
            <a:endParaRPr lang="pl" sz="12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2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print(self.name,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- </a:t>
            </a:r>
            <a:r>
              <a:rPr lang="en-US" sz="1200" b="0" i="0" u="none" strike="noStrike" cap="none" baseline="0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zliczenie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200" b="0" i="0" u="none" strike="noStrike" cap="none" baseline="0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imprezek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-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",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self.x)</a:t>
            </a:r>
            <a:endParaRPr lang="pl" sz="12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2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FootballFan(PartyAnimal):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 = self.points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print(self.name,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"punkty",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self.points)</a:t>
            </a:r>
            <a:endParaRPr lang="pl" sz="12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11" name="Shape 519">
            <a:extLst>
              <a:ext uri="{FF2B5EF4-FFF2-40B4-BE49-F238E27FC236}">
                <a16:creationId xmlns:a16="http://schemas.microsoft.com/office/drawing/2014/main" id="{8D0B46C9-66ED-47DA-8349-7E97F4162244}"/>
              </a:ext>
            </a:extLst>
          </p:cNvPr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PartyAnimal("Sally")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1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FootballFan("Jim")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j.touchdown()</a:t>
            </a: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52173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sym typeface="Cabin"/>
              </a:rPr>
              <a:t>Definicje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50081" y="1621924"/>
            <a:ext cx="7836750" cy="291158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488950" indent="-457200" algn="l" rtl="0">
              <a:spcBef>
                <a:spcPts val="0"/>
              </a:spcBef>
              <a:buSzPct val="100000"/>
            </a:pPr>
            <a:r>
              <a:rPr lang="pl" sz="2000" b="0" i="0" u="none" strike="noStrike" cap="none" baseline="0" dirty="0">
                <a:solidFill>
                  <a:srgbClr val="FF9300"/>
                </a:solidFill>
                <a:sym typeface="Cabin"/>
              </a:rPr>
              <a:t>Klasa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000" b="0" i="0" u="none" baseline="0" dirty="0">
                <a:solidFill>
                  <a:srgbClr val="FFFFFF"/>
                </a:solidFill>
                <a:sym typeface="Cabin"/>
              </a:rPr>
              <a:t>– szablon</a:t>
            </a:r>
            <a:endParaRPr lang="pl" sz="2000" dirty="0">
              <a:solidFill>
                <a:srgbClr val="FFFFFF"/>
              </a:solidFill>
              <a:sym typeface="Cabin"/>
            </a:endParaRPr>
          </a:p>
          <a:p>
            <a:pPr marL="488950" indent="-457200" algn="l" rtl="0">
              <a:spcBef>
                <a:spcPts val="1400"/>
              </a:spcBef>
              <a:buSzPct val="100000"/>
            </a:pPr>
            <a:r>
              <a:rPr lang="pl" sz="2000" b="0" i="0" u="none" baseline="0" dirty="0">
                <a:solidFill>
                  <a:srgbClr val="FF9300"/>
                </a:solidFill>
                <a:sym typeface="Cabin"/>
              </a:rPr>
              <a:t>Atrybut </a:t>
            </a:r>
            <a:r>
              <a:rPr lang="pl" sz="2000" b="0" i="0" u="none" baseline="0" dirty="0">
                <a:solidFill>
                  <a:srgbClr val="FFFFFF"/>
                </a:solidFill>
                <a:sym typeface="Cabin"/>
              </a:rPr>
              <a:t>– zmienna wewnątrz klasy</a:t>
            </a:r>
            <a:endParaRPr lang="pl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 algn="l" rtl="0">
              <a:spcBef>
                <a:spcPts val="1400"/>
              </a:spcBef>
              <a:buSzPct val="100000"/>
            </a:pPr>
            <a:r>
              <a:rPr lang="pl" sz="2000" b="0" i="0" u="none" strike="noStrike" cap="none" baseline="0" dirty="0">
                <a:solidFill>
                  <a:srgbClr val="FF9300"/>
                </a:solidFill>
                <a:sym typeface="Cabin"/>
              </a:rPr>
              <a:t>Metoda </a:t>
            </a:r>
            <a:r>
              <a:rPr lang="pl" sz="20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funkcja wewnątrz klasy</a:t>
            </a:r>
            <a:endParaRPr lang="pl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 algn="l" rtl="0">
              <a:spcBef>
                <a:spcPts val="1400"/>
              </a:spcBef>
              <a:buSzPct val="100000"/>
            </a:pPr>
            <a:r>
              <a:rPr lang="pl" sz="2000" b="0" i="0" u="none" strike="noStrike" cap="none" baseline="0" dirty="0">
                <a:solidFill>
                  <a:srgbClr val="FF9300"/>
                </a:solidFill>
                <a:sym typeface="Cabin"/>
              </a:rPr>
              <a:t>Obiekt </a:t>
            </a:r>
            <a:r>
              <a:rPr lang="pl" sz="20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konkretna instancja klasy</a:t>
            </a:r>
            <a:endParaRPr lang="pl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 algn="l" rtl="0">
              <a:spcBef>
                <a:spcPts val="1400"/>
              </a:spcBef>
              <a:buSzPct val="100000"/>
            </a:pPr>
            <a:r>
              <a:rPr lang="pl" sz="2000" b="0" i="0" u="none" strike="noStrike" cap="none" baseline="0" dirty="0">
                <a:solidFill>
                  <a:srgbClr val="FF9300"/>
                </a:solidFill>
                <a:sym typeface="Cabin"/>
              </a:rPr>
              <a:t>Konstruktor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0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000" dirty="0">
                <a:solidFill>
                  <a:srgbClr val="FFFFFF"/>
                </a:solidFill>
                <a:sym typeface="Cabin"/>
              </a:rPr>
              <a:t>k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od wykonywany przy tworzeniu obiektu</a:t>
            </a:r>
            <a:endParaRPr lang="pl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 algn="l" rtl="0">
              <a:spcBef>
                <a:spcPts val="1400"/>
              </a:spcBef>
              <a:buSzPct val="100000"/>
            </a:pPr>
            <a:r>
              <a:rPr lang="pl" sz="2000" b="0" i="0" u="none" strike="noStrike" cap="none" baseline="0" dirty="0">
                <a:solidFill>
                  <a:srgbClr val="FF9300"/>
                </a:solidFill>
                <a:sym typeface="Cabin"/>
              </a:rPr>
              <a:t>Dziedziczenie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0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000" dirty="0">
                <a:solidFill>
                  <a:srgbClr val="FFFFFF"/>
                </a:solidFill>
                <a:sym typeface="Cabin"/>
              </a:rPr>
              <a:t>m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ożliwość rozszerzenia klasy, aby stworzyć nową</a:t>
            </a:r>
            <a:endParaRPr lang="pl" sz="2000" u="none" strike="noStrike" cap="none" dirty="0">
              <a:solidFill>
                <a:srgbClr val="FFFFFF"/>
              </a:solidFill>
              <a:sym typeface="Cabi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1260"/>
            <a:ext cx="2831128" cy="188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600" b="0" i="0" u="none" strike="noStrike" cap="none" baseline="0">
                <a:solidFill>
                  <a:srgbClr val="FFD966"/>
                </a:solidFill>
                <a:sym typeface="Cabin"/>
              </a:rPr>
              <a:t>Podsumowanie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482380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200" b="0" i="0" u="none" strike="noStrike" cap="none" baseline="0">
                <a:solidFill>
                  <a:srgbClr val="FFFFFF"/>
                </a:solidFill>
                <a:sym typeface="Cabin"/>
              </a:rPr>
              <a:t>Programowanie obiektowe to bardzo ustrukturyzowane podejście do ponownego użycia kodu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200" b="0" i="0" u="none" strike="noStrike" cap="none" baseline="0">
                <a:solidFill>
                  <a:srgbClr val="FFFFFF"/>
                </a:solidFill>
                <a:sym typeface="Cabin"/>
              </a:rPr>
              <a:t>Możemy grupować dane i funkcjonalności i tworzyć wiele niezależnych instancji klas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822769" y="532210"/>
            <a:ext cx="7013925" cy="456307"/>
          </a:xfrm>
          <a:prstGeom prst="rect">
            <a:avLst/>
          </a:prstGeom>
        </p:spPr>
        <p:txBody>
          <a:bodyPr lIns="51427" tIns="51427" rIns="51427" bIns="51427" anchor="ctr" anchorCtr="0">
            <a:noAutofit/>
          </a:bodyPr>
          <a:lstStyle/>
          <a:p>
            <a:r>
              <a:rPr lang="pl" sz="2025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9" y="472219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572456"/>
            <a:ext cx="1107337" cy="3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4896225" y="1247091"/>
            <a:ext cx="3823706" cy="3167747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r>
              <a:rPr lang="pl" sz="1013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678431" y="1291569"/>
            <a:ext cx="3823706" cy="3112552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r>
              <a:rPr lang="pl" sz="1013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013" dirty="0">
                <a:solidFill>
                  <a:srgbClr val="FFFFFF"/>
                </a:solidFill>
              </a:rPr>
            </a:br>
            <a:r>
              <a:rPr lang="pl" sz="1013" dirty="0">
                <a:solidFill>
                  <a:srgbClr val="FFFFFF"/>
                </a:solidFill>
              </a:rPr>
              <a:t>(</a:t>
            </a:r>
            <a:r>
              <a:rPr lang="pl" sz="1013" u="sng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013" dirty="0">
                <a:solidFill>
                  <a:srgbClr val="FFFFFF"/>
                </a:solidFill>
              </a:rPr>
              <a:t>)</a:t>
            </a:r>
            <a:r>
              <a:rPr lang="pl" sz="1013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013" dirty="0">
                <a:solidFill>
                  <a:srgbClr val="FFFF00"/>
                </a:solidFill>
              </a:rPr>
              <a:t> </a:t>
            </a:r>
            <a:r>
              <a:rPr lang="pl" sz="1013" u="sng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013" dirty="0">
                <a:solidFill>
                  <a:srgbClr val="FFFF00"/>
                </a:solidFill>
              </a:rPr>
              <a:t> </a:t>
            </a:r>
            <a:r>
              <a:rPr lang="pl" sz="1013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endParaRPr sz="1013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05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050" b="0" i="0" u="none" baseline="0" dirty="0">
                <a:solidFill>
                  <a:srgbClr val="FFFFFF"/>
                </a:solidFill>
              </a:rPr>
            </a:br>
            <a:r>
              <a:rPr lang="pl" sz="105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05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05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05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050" dirty="0">
                <a:solidFill>
                  <a:srgbClr val="FFFFFF"/>
                </a:solidFill>
              </a:rPr>
            </a:br>
            <a:r>
              <a:rPr lang="pl-PL" sz="1050" dirty="0">
                <a:solidFill>
                  <a:srgbClr val="FFFFFF"/>
                </a:solidFill>
              </a:rPr>
              <a:t>i Informatyki Uniwersytetu im. </a:t>
            </a:r>
            <a:r>
              <a:rPr lang="pl-PL" sz="1050">
                <a:solidFill>
                  <a:srgbClr val="FFFFFF"/>
                </a:solidFill>
              </a:rPr>
              <a:t>Adama Mickiewicza w Poznaniu</a:t>
            </a:r>
            <a:endParaRPr lang="pl" sz="1013" dirty="0">
              <a:solidFill>
                <a:srgbClr val="FFFFFF"/>
              </a:solidFill>
            </a:endParaRPr>
          </a:p>
          <a:p>
            <a:endParaRPr sz="1013" dirty="0">
              <a:solidFill>
                <a:srgbClr val="FFFFFF"/>
              </a:solidFill>
            </a:endParaRPr>
          </a:p>
          <a:p>
            <a:r>
              <a:rPr lang="pl" sz="1013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endParaRPr lang="pl" sz="1013" dirty="0">
              <a:solidFill>
                <a:srgbClr val="FFFFFF"/>
              </a:solidFill>
            </a:endParaRPr>
          </a:p>
          <a:p>
            <a:r>
              <a:rPr lang="pl" sz="1013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49313" y="480290"/>
            <a:ext cx="7445375" cy="535709"/>
          </a:xfrm>
        </p:spPr>
        <p:txBody>
          <a:bodyPr/>
          <a:lstStyle/>
          <a:p>
            <a:pPr rtl="0"/>
            <a:r>
              <a:rPr lang="pl" sz="2800" b="0" i="0" u="none" baseline="0">
                <a:solidFill>
                  <a:srgbClr val="00FF00"/>
                </a:solidFill>
              </a:rPr>
              <a:t>Dodatkowe informacje o źródłach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 algn="l" rtl="0">
              <a:buFontTx/>
              <a:buChar char="•"/>
            </a:pPr>
            <a:r>
              <a:rPr lang="pl" sz="1100" b="0" i="0" u="none" baseline="0">
                <a:solidFill>
                  <a:schemeClr val="bg1"/>
                </a:solidFill>
              </a:rPr>
              <a:t>"Snowman Cookie Cutter" autorstwa Didriks na licencji CC </a:t>
            </a:r>
            <a:r>
              <a:rPr lang="pl" sz="1100" b="0" i="0" u="none" baseline="0"/>
              <a:t>BY</a:t>
            </a:r>
            <a:br>
              <a:rPr lang="pl" sz="1100"/>
            </a:br>
            <a:r>
              <a:rPr lang="pl" sz="1100" b="0" i="0" u="none" baseline="0">
                <a:hlinkClick r:id="rId2"/>
              </a:rPr>
              <a:t>https://www.flickr.com/photos/dinnerseries/23570475099</a:t>
            </a:r>
            <a:endParaRPr lang="pl" altLang="en-US" sz="1100" dirty="0"/>
          </a:p>
          <a:p>
            <a:pPr algn="l" rtl="0">
              <a:buFontTx/>
              <a:buChar char="•"/>
            </a:pPr>
            <a:r>
              <a:rPr lang="pl" sz="1100" b="0" i="0" u="none" baseline="0" dirty="0">
                <a:solidFill>
                  <a:schemeClr val="bg1"/>
                </a:solidFill>
              </a:rPr>
              <a:t>Zdjęcie z programu telewizyjnego </a:t>
            </a:r>
            <a:r>
              <a:rPr lang="pl" sz="1100" b="0" i="1" u="none" baseline="0" dirty="0">
                <a:solidFill>
                  <a:schemeClr val="bg1"/>
                </a:solidFill>
              </a:rPr>
              <a:t>Lassie</a:t>
            </a:r>
            <a:r>
              <a:rPr lang="pl" sz="1100" b="0" i="0" u="none" baseline="0" dirty="0">
                <a:solidFill>
                  <a:schemeClr val="bg1"/>
                </a:solidFill>
              </a:rPr>
              <a:t>. Lassie watches as Jeff (Tommy Rettig) works on his bike jest w </a:t>
            </a:r>
            <a:r>
              <a:rPr lang="pl" sz="1100" b="0" i="0" u="none" baseline="0" dirty="0"/>
              <a:t>Domenie publicznej</a:t>
            </a:r>
            <a:br>
              <a:rPr lang="pl" sz="1100" dirty="0"/>
            </a:br>
            <a:r>
              <a:rPr lang="pl" sz="1100" b="0" i="0" u="none" baseline="0" dirty="0">
                <a:hlinkClick r:id="rId3"/>
              </a:rPr>
              <a:t>https://en.wikipedia.org/wiki/Lassie#/media/File:Lassie_and_Tommy_Rettig_1956.JPG</a:t>
            </a:r>
            <a:endParaRPr lang="pl" altLang="en-US" sz="1100" dirty="0"/>
          </a:p>
          <a:p>
            <a:pPr algn="l" rtl="0">
              <a:buFontTx/>
              <a:buChar char="•"/>
            </a:pPr>
            <a:endParaRPr lang="pl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Zacznijmy od programów</a:t>
            </a:r>
            <a:endParaRPr lang="pl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675899" y="2053215"/>
            <a:ext cx="4251103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l" rtl="0">
              <a:buClr>
                <a:srgbClr val="00FF00"/>
              </a:buClr>
              <a:buSzPct val="25000"/>
            </a:pPr>
            <a:r>
              <a:rPr lang="pl" sz="1575" b="0" i="0" u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pl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1575" b="0" i="0" u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input(</a:t>
            </a:r>
            <a:r>
              <a:rPr lang="pl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'Europejskie piętro?</a:t>
            </a:r>
            <a:r>
              <a:rPr lang="en-US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1575" b="0" i="0" u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algn="l" rtl="0">
              <a:buClr>
                <a:srgbClr val="00FF00"/>
              </a:buClr>
              <a:buSzPct val="25000"/>
            </a:pPr>
            <a:r>
              <a:rPr lang="pl" sz="1575" b="0" i="0" u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pl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1575" b="0" i="0" u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int(</a:t>
            </a:r>
            <a:r>
              <a:rPr lang="pl" sz="1575" b="0" i="0" u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pl" sz="1575" b="0" i="0" u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pl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575" b="0" i="0" u="none" baseline="0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pl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1</a:t>
            </a:r>
          </a:p>
          <a:p>
            <a:pPr algn="l" rtl="0">
              <a:buClr>
                <a:srgbClr val="FFFF00"/>
              </a:buClr>
              <a:buSzPct val="25000"/>
            </a:pPr>
            <a:r>
              <a:rPr lang="pl" sz="1575" b="0" i="0" u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'Amerykańskie piętro</a:t>
            </a:r>
            <a:r>
              <a:rPr lang="en-US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  <a:r>
              <a:rPr lang="pl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</a:t>
            </a:r>
            <a:r>
              <a:rPr lang="pl" sz="1575" b="0" i="0" u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pl" sz="1575" b="0" i="0" u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463088" y="1789762"/>
            <a:ext cx="3005013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l" rtl="0">
              <a:buClr>
                <a:schemeClr val="lt1"/>
              </a:buClr>
              <a:buSzPct val="25000"/>
            </a:pPr>
            <a:r>
              <a:rPr lang="pl" sz="2138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Europejskie piętro? </a:t>
            </a:r>
            <a:r>
              <a:rPr lang="pl" sz="2138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138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Amerykańskie piętro</a:t>
            </a:r>
            <a:r>
              <a:rPr lang="en-US" sz="2138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2138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99" y="671512"/>
            <a:ext cx="1785881" cy="11930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</a:t>
            </a:r>
          </a:p>
        </p:txBody>
      </p:sp>
      <p:sp>
        <p:nvSpPr>
          <p:cNvPr id="8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Wejście</a:t>
            </a:r>
          </a:p>
        </p:txBody>
      </p:sp>
      <p:sp>
        <p:nvSpPr>
          <p:cNvPr id="9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</a:t>
            </a:r>
          </a:p>
        </p:txBody>
      </p:sp>
      <p:cxnSp>
        <p:nvCxnSpPr>
          <p:cNvPr id="10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sym typeface="Cabin"/>
              </a:rPr>
              <a:t>Obiektowość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50081" y="1569438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Programy złożone są z wielu współpracujących obiektów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Zamiast być "całym programem", każdy obiekt jest małą "wyspą" w programie i współdziała z innymi obiektami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Program jest złożony z wielu obiektów pracujących razem </a:t>
            </a:r>
            <a:r>
              <a:rPr lang="pl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obiekty wykorzystują możliwości innych obiektów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7325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sym typeface="Cabin"/>
              </a:rPr>
              <a:t>Obiekt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200" b="0" i="0" u="none" strike="noStrike" cap="none" baseline="0" dirty="0">
                <a:solidFill>
                  <a:srgbClr val="00FA00"/>
                </a:solidFill>
                <a:sym typeface="Cabin"/>
              </a:rPr>
              <a:t>Obiekt to niezależny fragment Kodu i Danych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200" b="0" i="0" u="none" strike="noStrike" cap="none" baseline="0" dirty="0">
                <a:solidFill>
                  <a:srgbClr val="FFFFFF"/>
                </a:solidFill>
                <a:sym typeface="Cabin"/>
              </a:rPr>
              <a:t>Kluczowym aspektem podejścia obiektowego jest dzielenie problemu na mniejsze, zrozumiałe części (dziel i rządź)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200" b="0" i="0" u="none" strike="noStrike" cap="none" baseline="0" dirty="0">
                <a:solidFill>
                  <a:srgbClr val="FFFFFF"/>
                </a:solidFill>
                <a:sym typeface="Cabin"/>
              </a:rPr>
              <a:t>Obiekty mają granice, dzięki którym możemy ignorować niepotrzebne szczegóły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200" b="0" i="0" u="none" strike="noStrike" cap="none" baseline="0" dirty="0">
                <a:solidFill>
                  <a:srgbClr val="FFFFFF"/>
                </a:solidFill>
                <a:sym typeface="Cabin"/>
              </a:rPr>
              <a:t>Od początku korzystaliśmy z obiektów: Obiekty ciągów, Obiekty liczb całkowitych, Obiekty słowników, Obiekty 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</a:t>
            </a:r>
          </a:p>
        </p:txBody>
      </p:sp>
      <p:sp>
        <p:nvSpPr>
          <p:cNvPr id="213" name="Shape 213"/>
          <p:cNvSpPr/>
          <p:nvPr/>
        </p:nvSpPr>
        <p:spPr>
          <a:xfrm>
            <a:off x="183885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Wejście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Ciąg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Słownik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Obiekty są tworzone i używane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3202</Words>
  <Application>Microsoft Office PowerPoint</Application>
  <PresentationFormat>On-screen Show (16:9)</PresentationFormat>
  <Paragraphs>463</Paragraphs>
  <Slides>47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Arial Regular</vt:lpstr>
      <vt:lpstr>Cabin</vt:lpstr>
      <vt:lpstr>Courier</vt:lpstr>
      <vt:lpstr>Gill Sans</vt:lpstr>
      <vt:lpstr>Title &amp; Subtitle</vt:lpstr>
      <vt:lpstr>Obiekty w Pythonie</vt:lpstr>
      <vt:lpstr>Uwaga</vt:lpstr>
      <vt:lpstr>PowerPoint Presentation</vt:lpstr>
      <vt:lpstr>PowerPoint Presentation</vt:lpstr>
      <vt:lpstr>Zacznijmy od programów</vt:lpstr>
      <vt:lpstr>PowerPoint Presentation</vt:lpstr>
      <vt:lpstr>Obiektowość</vt:lpstr>
      <vt:lpstr>Obiekt</vt:lpstr>
      <vt:lpstr>PowerPoint Presentation</vt:lpstr>
      <vt:lpstr>PowerPoint Presentation</vt:lpstr>
      <vt:lpstr>PowerPoint Presentation</vt:lpstr>
      <vt:lpstr>PowerPoint Presentation</vt:lpstr>
      <vt:lpstr>Definicje</vt:lpstr>
      <vt:lpstr>Terminologia: Klasa</vt:lpstr>
      <vt:lpstr>Terminologia: Instancja</vt:lpstr>
      <vt:lpstr>Terminologia: Metoda</vt:lpstr>
      <vt:lpstr>Niektóre obiekty w Pythonie</vt:lpstr>
      <vt:lpstr>Przykładowa klasa</vt:lpstr>
      <vt:lpstr>PowerPoint Presentation</vt:lpstr>
      <vt:lpstr>PowerPoint Presentation</vt:lpstr>
      <vt:lpstr>PowerPoint Presentation</vt:lpstr>
      <vt:lpstr>PowerPoint Presentation</vt:lpstr>
      <vt:lpstr>Zabawa z dir() i type()</vt:lpstr>
      <vt:lpstr>Sprawdzanie możliwości dla kujonów</vt:lpstr>
      <vt:lpstr>PowerPoint Presentation</vt:lpstr>
      <vt:lpstr>Sprawdź dir() z ciągiem znaków</vt:lpstr>
      <vt:lpstr>Cykl życia obiektu</vt:lpstr>
      <vt:lpstr>Cykl życia obiektu</vt:lpstr>
      <vt:lpstr>Konstruktor</vt:lpstr>
      <vt:lpstr>PowerPoint Presentation</vt:lpstr>
      <vt:lpstr>Konstruktor</vt:lpstr>
      <vt:lpstr>Wiele instancji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Dziedziczenie</vt:lpstr>
      <vt:lpstr>Dziedziczenie</vt:lpstr>
      <vt:lpstr>Terminologia: Dziedziczenie</vt:lpstr>
      <vt:lpstr>PowerPoint Presentation</vt:lpstr>
      <vt:lpstr>PowerPoint Presentation</vt:lpstr>
      <vt:lpstr>PowerPoint Presentation</vt:lpstr>
      <vt:lpstr>Definicje</vt:lpstr>
      <vt:lpstr>Podsumowanie</vt:lpstr>
      <vt:lpstr>Podziękowania dla współpracowników</vt:lpstr>
      <vt:lpstr>Dodatkowe informacje o źródłach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Obiekty w Pythonie</dc:title>
  <cp:lastModifiedBy>Andrzej Wójtowicz</cp:lastModifiedBy>
  <cp:revision>91</cp:revision>
  <dcterms:modified xsi:type="dcterms:W3CDTF">2021-03-21T13:41:52Z</dcterms:modified>
</cp:coreProperties>
</file>