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315"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40FF"/>
    <a:srgbClr val="00FF00"/>
    <a:srgbClr val="FFD966"/>
    <a:srgbClr val="FF00FF"/>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47" d="100"/>
          <a:sy n="47" d="100"/>
        </p:scale>
        <p:origin x="784" y="5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r>
              <a:rPr lang="pl" b="0" i="0" u="none" baseline="0">
                <a:solidFill>
                  <a:schemeClr val="dk2"/>
                </a:solidFill>
              </a:rPr>
              <a:t>Notka od Chucka  Używając tych materiałów masz prawo usunąć logo UM i zastąpić je własnym ale zostaw proszę logo CC-BY na pierwszej stronie oraz całą ostatnią stronę.</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213195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y4e.p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www.youtube.com/watch?v=EHJ9uYx5L58" TargetMode="External"/><Relationship Id="rId4" Type="http://schemas.openxmlformats.org/officeDocument/2006/relationships/hyperlink" Target="https://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www.flickr.com/photos/71502646@N00/2526007974/"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open.umich.edu/" TargetMode="External"/><Relationship Id="rId5" Type="http://schemas.openxmlformats.org/officeDocument/2006/relationships/hyperlink" Target="http://www.dr-chuck.com/"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en.wikipedia.org/wiki/Associative_array" TargetMode="External"/><Relationship Id="rId5" Type="http://schemas.openxmlformats.org/officeDocument/2006/relationships/hyperlink" Target="https://pl.wikipedia.org/wiki/Tablica_asocjacyjna"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 w Pythonie</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pl" sz="4800" b="0" i="0" u="none" strike="noStrike" cap="none" baseline="0">
                <a:solidFill>
                  <a:schemeClr val="lt1"/>
                </a:solidFill>
                <a:latin typeface="Arial" charset="0"/>
                <a:ea typeface="Arial" charset="0"/>
                <a:cs typeface="Arial" charset="0"/>
                <a:sym typeface="Cabin"/>
              </a:rPr>
              <a:t>Rozdział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baseline="0" dirty="0">
                <a:solidFill>
                  <a:srgbClr val="FFFF00"/>
                </a:solidFill>
                <a:latin typeface="Arial" charset="0"/>
                <a:ea typeface="Arial" charset="0"/>
                <a:cs typeface="Arial" charset="0"/>
                <a:sym typeface="Cabin"/>
              </a:rPr>
              <a:t>Python dla wszystkich</a:t>
            </a:r>
          </a:p>
          <a:p>
            <a:pPr marL="0" marR="0" lvl="0" indent="0" algn="ctr" rtl="0">
              <a:lnSpc>
                <a:spcPct val="100000"/>
              </a:lnSpc>
              <a:spcBef>
                <a:spcPts val="0"/>
              </a:spcBef>
              <a:spcAft>
                <a:spcPts val="0"/>
              </a:spcAft>
              <a:buClr>
                <a:srgbClr val="FFFF00"/>
              </a:buClr>
              <a:buSzPct val="25000"/>
              <a:buFont typeface="Cabin"/>
              <a:buNone/>
            </a:pPr>
            <a:r>
              <a:rPr lang="pl" sz="3200" b="0" i="0" u="sng" strike="noStrike" cap="none" baseline="0" dirty="0">
                <a:solidFill>
                  <a:srgbClr val="FFFF00"/>
                </a:solidFill>
                <a:latin typeface="Arial" charset="0"/>
                <a:ea typeface="Arial" charset="0"/>
                <a:cs typeface="Arial" charset="0"/>
                <a:sym typeface="Cabin"/>
                <a:hlinkClick r:id="rId3"/>
              </a:rPr>
              <a:t>www.py4e.</a:t>
            </a:r>
            <a:r>
              <a:rPr lang="en-US" sz="3200" b="0" i="0" u="sng" strike="noStrike" cap="none" baseline="0">
                <a:solidFill>
                  <a:srgbClr val="FFFF00"/>
                </a:solidFill>
                <a:latin typeface="Arial" charset="0"/>
                <a:ea typeface="Arial" charset="0"/>
                <a:cs typeface="Arial" charset="0"/>
                <a:sym typeface="Cabin"/>
                <a:hlinkClick r:id="rId3"/>
              </a:rPr>
              <a:t>pl</a:t>
            </a:r>
            <a:endParaRPr lang="pl" sz="3200" u="sng" strike="noStrike" cap="none" dirty="0">
              <a:solidFill>
                <a:srgbClr val="FFFF00"/>
              </a:solidFill>
              <a:latin typeface="Arial" charset="0"/>
              <a:ea typeface="Arial" charset="0"/>
              <a:cs typeface="Arial" charset="0"/>
              <a:sym typeface="Cabin"/>
              <a:hlinkClick r:id="rId4"/>
            </a:endParaRPr>
          </a:p>
        </p:txBody>
      </p:sp>
      <p:pic>
        <p:nvPicPr>
          <p:cNvPr id="206" name="Shape 206"/>
          <p:cNvPicPr preferRelativeResize="0"/>
          <p:nvPr/>
        </p:nvPicPr>
        <p:blipFill rotWithShape="1">
          <a:blip r:embed="rId5">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6">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Literały (stałe) słownikowe</a:t>
            </a:r>
          </a:p>
        </p:txBody>
      </p:sp>
      <p:sp>
        <p:nvSpPr>
          <p:cNvPr id="296" name="Shape 296"/>
          <p:cNvSpPr txBox="1">
            <a:spLocks noGrp="1"/>
          </p:cNvSpPr>
          <p:nvPr>
            <p:ph type="body" idx="1"/>
          </p:nvPr>
        </p:nvSpPr>
        <p:spPr>
          <a:xfrm>
            <a:off x="1155700" y="2881793"/>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Literały słownikowe zapisywane w nawiasach klamrowych składają się z listy będącej parą </a:t>
            </a:r>
            <a:r>
              <a:rPr lang="pl" b="0" i="0" u="none" strike="noStrike" cap="none" baseline="0" dirty="0">
                <a:solidFill>
                  <a:srgbClr val="00FF00"/>
                </a:solidFill>
                <a:latin typeface="Arial" charset="0"/>
                <a:ea typeface="Arial" charset="0"/>
                <a:cs typeface="Arial" charset="0"/>
                <a:sym typeface="Cabin"/>
              </a:rPr>
              <a:t>klucz</a:t>
            </a:r>
            <a:r>
              <a:rPr lang="pl" b="0" i="0" u="none" strike="noStrike" cap="none" baseline="0" dirty="0">
                <a:solidFill>
                  <a:schemeClr val="lt1"/>
                </a:solidFill>
                <a:latin typeface="Arial" charset="0"/>
                <a:ea typeface="Arial" charset="0"/>
                <a:cs typeface="Arial" charset="0"/>
                <a:sym typeface="Cabin"/>
              </a:rPr>
              <a:t> : </a:t>
            </a:r>
            <a:r>
              <a:rPr lang="pl" b="0" i="0" u="none" strike="noStrike" cap="none" baseline="0" dirty="0">
                <a:solidFill>
                  <a:srgbClr val="FF00FF"/>
                </a:solidFill>
                <a:latin typeface="Arial" charset="0"/>
                <a:ea typeface="Arial" charset="0"/>
                <a:cs typeface="Arial" charset="0"/>
                <a:sym typeface="Cabin"/>
              </a:rPr>
              <a:t>wartość</a:t>
            </a:r>
          </a:p>
          <a:p>
            <a:pPr marL="457200" marR="0" lvl="0" indent="-457200" algn="l" rtl="0">
              <a:lnSpc>
                <a:spcPct val="150000"/>
              </a:lnSpc>
              <a:spcBef>
                <a:spcPts val="350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Możesz stworzyć </a:t>
            </a:r>
            <a:r>
              <a:rPr lang="pl" b="0" i="0" u="none" strike="noStrike" cap="none" baseline="0" dirty="0">
                <a:solidFill>
                  <a:srgbClr val="FF7F00"/>
                </a:solidFill>
                <a:latin typeface="Arial" charset="0"/>
                <a:ea typeface="Arial" charset="0"/>
                <a:cs typeface="Arial" charset="0"/>
                <a:sym typeface="Cabin"/>
              </a:rPr>
              <a:t>pusty słownik</a:t>
            </a:r>
            <a:r>
              <a:rPr lang="pl" b="0" i="0" u="none" strike="noStrike" cap="none" baseline="0" dirty="0">
                <a:solidFill>
                  <a:schemeClr val="lt1"/>
                </a:solidFill>
                <a:latin typeface="Arial" charset="0"/>
                <a:ea typeface="Arial" charset="0"/>
                <a:cs typeface="Arial" charset="0"/>
                <a:sym typeface="Cabin"/>
              </a:rPr>
              <a:t> za pomocą pustych nawiasów klamrowych</a:t>
            </a:r>
          </a:p>
        </p:txBody>
      </p:sp>
      <p:sp>
        <p:nvSpPr>
          <p:cNvPr id="297" name="Shape 297"/>
          <p:cNvSpPr txBox="1"/>
          <p:nvPr/>
        </p:nvSpPr>
        <p:spPr>
          <a:xfrm>
            <a:off x="1994000" y="5043211"/>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jjj = { '</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42</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jjj</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42</a:t>
            </a:r>
            <a:r>
              <a:rPr lang="en-US"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ooo = </a:t>
            </a:r>
            <a:r>
              <a:rPr lang="pl" sz="3000" b="0" i="0" u="none" strike="noStrike" cap="none" baseline="0" dirty="0">
                <a:solidFill>
                  <a:srgbClr val="FF7F00"/>
                </a:solidFill>
                <a:latin typeface="Courier"/>
                <a:ea typeface="Courier"/>
                <a:cs typeface="Courier"/>
                <a:sym typeface="Courier New"/>
              </a:rPr>
              <a:t>{</a:t>
            </a:r>
            <a:r>
              <a:rPr lang="pl" sz="3000" b="0" i="0" u="none" strike="noStrike" cap="none" baseline="0" dirty="0">
                <a:solidFill>
                  <a:srgbClr val="0000FF"/>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a:t>
            </a:r>
            <a:endParaRPr lang="pl"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ooo</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dirty="0">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16" name="Shape 352">
            <a:extLst>
              <a:ext uri="{FF2B5EF4-FFF2-40B4-BE49-F238E27FC236}">
                <a16:creationId xmlns:a16="http://schemas.microsoft.com/office/drawing/2014/main" id="{FD927E1B-1E28-456F-9BF3-B828980D1D37}"/>
              </a:ext>
            </a:extLst>
          </p:cNvPr>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
        <p:nvSpPr>
          <p:cNvPr id="17" name="Shape 339">
            <a:extLst>
              <a:ext uri="{FF2B5EF4-FFF2-40B4-BE49-F238E27FC236}">
                <a16:creationId xmlns:a16="http://schemas.microsoft.com/office/drawing/2014/main" id="{E1EA4CD8-E219-444D-8EAB-C2105567F184}"/>
              </a:ext>
            </a:extLst>
          </p:cNvPr>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dirty="0">
                <a:solidFill>
                  <a:srgbClr val="FF00FF"/>
                </a:solidFill>
                <a:latin typeface="Arial" charset="0"/>
                <a:ea typeface="Arial" charset="0"/>
                <a:cs typeface="Arial" charset="0"/>
                <a:sym typeface="Cabin"/>
              </a:rPr>
              <a:t>marquard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200" b="0" i="0" u="none" strike="noStrike" cap="none" baseline="0">
                <a:solidFill>
                  <a:srgbClr val="FFD966"/>
                </a:solidFill>
                <a:latin typeface="Arial" charset="0"/>
                <a:ea typeface="Arial" charset="0"/>
                <a:cs typeface="Arial" charset="0"/>
                <a:sym typeface="Cabin"/>
              </a:rPr>
              <a:t>Wiele liczników w słowniku</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pl" sz="3600" b="0" i="0" u="none" strike="noStrike" cap="none" baseline="0" dirty="0">
                <a:solidFill>
                  <a:schemeClr val="lt1"/>
                </a:solidFill>
                <a:latin typeface="Arial" charset="0"/>
                <a:ea typeface="Arial" charset="0"/>
                <a:cs typeface="Arial" charset="0"/>
                <a:sym typeface="Cabin"/>
              </a:rPr>
              <a:t>Typowym zastosowaniem słowników jest </a:t>
            </a:r>
            <a:r>
              <a:rPr lang="pl" sz="3600" b="0" i="0" u="none" strike="noStrike" cap="none" baseline="0" dirty="0">
                <a:solidFill>
                  <a:srgbClr val="FFFF00"/>
                </a:solidFill>
                <a:latin typeface="Arial" charset="0"/>
                <a:ea typeface="Arial" charset="0"/>
                <a:cs typeface="Arial" charset="0"/>
                <a:sym typeface="Cabin"/>
              </a:rPr>
              <a:t>zliczanie</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jak często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widzimy</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jakąś wartość</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287000" y="2781300"/>
            <a:ext cx="13922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Klucz</a:t>
            </a:r>
          </a:p>
        </p:txBody>
      </p:sp>
      <p:sp>
        <p:nvSpPr>
          <p:cNvPr id="372" name="Shape 372"/>
          <p:cNvSpPr txBox="1"/>
          <p:nvPr/>
        </p:nvSpPr>
        <p:spPr>
          <a:xfrm>
            <a:off x="12971233" y="2781300"/>
            <a:ext cx="207667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600" b="0" i="0" u="none" strike="noStrike" cap="none" baseline="0" dirty="0">
                <a:solidFill>
                  <a:srgbClr val="FF00FF"/>
                </a:solidFill>
                <a:latin typeface="Arial" charset="0"/>
                <a:ea typeface="Arial" charset="0"/>
                <a:cs typeface="Arial" charset="0"/>
                <a:sym typeface="Cabin"/>
              </a:rPr>
              <a:t>Wartość</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dict</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ccc</a:t>
            </a:r>
            <a:r>
              <a:rPr lang="pl" sz="3000" b="0" i="0" u="none" baseline="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2</a:t>
            </a:r>
            <a:r>
              <a:rPr lang="pl" sz="3000" b="0" i="0" u="none" strike="noStrike" cap="none" baseline="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Traceback w słownikach</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Odwołanie do klucza, którego nie ma w słowniku, powoduje </a:t>
            </a:r>
            <a:r>
              <a:rPr lang="pl" sz="3600" b="0" i="0" u="none" strike="noStrike" cap="none" baseline="0" dirty="0">
                <a:solidFill>
                  <a:srgbClr val="FF66FF"/>
                </a:solidFill>
                <a:latin typeface="Arial" charset="0"/>
                <a:ea typeface="Arial" charset="0"/>
                <a:cs typeface="Arial" charset="0"/>
                <a:sym typeface="Cabin"/>
              </a:rPr>
              <a:t>błąd</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wykorzystać operator </a:t>
            </a:r>
            <a:r>
              <a:rPr lang="pl" sz="3600" b="0" i="0" u="none" strike="noStrike" cap="none" baseline="0" dirty="0">
                <a:solidFill>
                  <a:srgbClr val="00FF00"/>
                </a:solidFill>
                <a:latin typeface="Arial" charset="0"/>
                <a:ea typeface="Arial" charset="0"/>
                <a:cs typeface="Arial" charset="0"/>
                <a:sym typeface="Cabin"/>
              </a:rPr>
              <a:t>in</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żeby sprawdzić, czy klucz jest w słowniku</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ccc = </a:t>
            </a:r>
            <a:r>
              <a:rPr lang="pl" sz="3000" b="0" i="0" u="none" strike="noStrike" cap="none" baseline="0">
                <a:solidFill>
                  <a:srgbClr val="00FFFF"/>
                </a:solidFill>
                <a:latin typeface="Courier"/>
                <a:ea typeface="Courier"/>
                <a:cs typeface="Courier"/>
                <a:sym typeface="Courier New"/>
              </a:rPr>
              <a:t>dict()</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a:t>
            </a:r>
            <a:r>
              <a:rPr lang="pl" sz="3000" b="0" i="0" u="none" strike="noStrike" cap="none" baseline="0">
                <a:solidFill>
                  <a:srgbClr val="FF0000"/>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FF66FF"/>
                </a:solidFill>
                <a:latin typeface="Courier"/>
                <a:ea typeface="Courier"/>
                <a:cs typeface="Courier"/>
                <a:sym typeface="Courier New"/>
              </a:rPr>
              <a:t>ccc['csev']</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pl" sz="3000" b="0" i="0" u="none" strike="noStrike" cap="none" baseline="0">
                <a:solidFill>
                  <a:srgbClr val="FF66FF"/>
                </a:solidFill>
                <a:latin typeface="Courier"/>
                <a:ea typeface="Courier"/>
                <a:cs typeface="Courier"/>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'csev' </a:t>
            </a:r>
            <a:r>
              <a:rPr lang="pl" sz="3000" b="0" i="0" u="none" strike="noStrike" cap="none" baseline="0">
                <a:solidFill>
                  <a:srgbClr val="FFFF00"/>
                </a:solidFill>
                <a:latin typeface="Courier"/>
                <a:ea typeface="Courier"/>
                <a:cs typeface="Courier"/>
                <a:sym typeface="Courier New"/>
              </a:rPr>
              <a:t>in</a:t>
            </a:r>
            <a:r>
              <a:rPr lang="pl" sz="3000" b="0" i="0" u="none" strike="noStrike" cap="none" baseline="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Pierwsze spotkanie z nową nazwą</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b="0" i="0" u="none" strike="noStrike" cap="none" baseline="0" dirty="0">
                <a:solidFill>
                  <a:schemeClr val="lt1"/>
                </a:solidFill>
                <a:latin typeface="Arial" charset="0"/>
                <a:ea typeface="Arial" charset="0"/>
                <a:cs typeface="Arial" charset="0"/>
                <a:sym typeface="Cabin"/>
              </a:rPr>
              <a:t>Gdy napotkamy nową nazwę, musimy dodać nowy element do </a:t>
            </a:r>
            <a:r>
              <a:rPr lang="pl" b="0" i="0" u="none" strike="noStrike" cap="none" baseline="0" dirty="0">
                <a:solidFill>
                  <a:srgbClr val="FF00FF"/>
                </a:solidFill>
                <a:latin typeface="Arial" charset="0"/>
                <a:ea typeface="Arial" charset="0"/>
                <a:cs typeface="Arial" charset="0"/>
                <a:sym typeface="Cabin"/>
              </a:rPr>
              <a:t>słownika</a:t>
            </a:r>
            <a:r>
              <a:rPr lang="pl" b="0" i="0" u="none" strike="noStrike" cap="none" baseline="0" dirty="0">
                <a:solidFill>
                  <a:schemeClr val="bg1"/>
                </a:solidFill>
                <a:latin typeface="Arial" charset="0"/>
                <a:ea typeface="Arial" charset="0"/>
                <a:cs typeface="Arial" charset="0"/>
                <a:sym typeface="Cabin"/>
              </a:rPr>
              <a:t>,</a:t>
            </a:r>
            <a:r>
              <a:rPr lang="pl" b="0" i="0" u="none" strike="noStrike" cap="none" baseline="0" dirty="0">
                <a:solidFill>
                  <a:schemeClr val="lt1"/>
                </a:solidFill>
                <a:latin typeface="Arial" charset="0"/>
                <a:ea typeface="Arial" charset="0"/>
                <a:cs typeface="Arial" charset="0"/>
                <a:sym typeface="Cabin"/>
              </a:rPr>
              <a:t> a jeśli spotkaliśmy tę </a:t>
            </a:r>
            <a:r>
              <a:rPr lang="pl" b="0" i="0" u="none" strike="noStrike" cap="none" baseline="0" dirty="0">
                <a:solidFill>
                  <a:srgbClr val="00FF00"/>
                </a:solidFill>
                <a:latin typeface="Arial" charset="0"/>
                <a:ea typeface="Arial" charset="0"/>
                <a:cs typeface="Arial" charset="0"/>
                <a:sym typeface="Cabin"/>
              </a:rPr>
              <a:t>nazwę</a:t>
            </a:r>
            <a:r>
              <a:rPr lang="pl" b="0" i="0" u="none" strike="noStrike" cap="none" baseline="0" dirty="0">
                <a:solidFill>
                  <a:schemeClr val="lt1"/>
                </a:solidFill>
                <a:latin typeface="Arial" charset="0"/>
                <a:ea typeface="Arial" charset="0"/>
                <a:cs typeface="Arial" charset="0"/>
                <a:sym typeface="Cabin"/>
              </a:rPr>
              <a:t> już raz czy dwa, to po prostu zwiększamy o jeden licznik w </a:t>
            </a:r>
            <a:r>
              <a:rPr lang="pl" b="0" i="0" u="none" strike="noStrike" cap="none" baseline="0" dirty="0">
                <a:solidFill>
                  <a:srgbClr val="FF00FF"/>
                </a:solidFill>
                <a:latin typeface="Arial" charset="0"/>
                <a:ea typeface="Arial" charset="0"/>
                <a:cs typeface="Arial" charset="0"/>
                <a:sym typeface="Cabin"/>
              </a:rPr>
              <a:t>słowniku</a:t>
            </a:r>
            <a:r>
              <a:rPr lang="pl" b="0" i="0" u="none" strike="noStrike" cap="none" baseline="0" dirty="0">
                <a:solidFill>
                  <a:schemeClr val="lt1"/>
                </a:solidFill>
                <a:latin typeface="Arial" charset="0"/>
                <a:ea typeface="Arial" charset="0"/>
                <a:cs typeface="Arial" charset="0"/>
                <a:sym typeface="Cabin"/>
              </a:rPr>
              <a:t> przypisany do tej </a:t>
            </a:r>
            <a:r>
              <a:rPr lang="pl" b="0" i="0" u="none" strike="noStrike" cap="none" baseline="0" dirty="0">
                <a:solidFill>
                  <a:srgbClr val="00FF00"/>
                </a:solidFill>
                <a:latin typeface="Arial" charset="0"/>
                <a:ea typeface="Arial" charset="0"/>
                <a:cs typeface="Arial" charset="0"/>
                <a:sym typeface="Cabin"/>
              </a:rPr>
              <a:t>nazwy</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chemeClr val="lt1"/>
                </a:solidFill>
                <a:latin typeface="Courier"/>
                <a:ea typeface="Courier"/>
                <a:cs typeface="Courier"/>
                <a:sym typeface="Courier New"/>
              </a:rPr>
              <a:t> = </a:t>
            </a:r>
            <a:r>
              <a:rPr lang="pl" sz="2600" b="0" i="0" u="none" strike="noStrike" cap="none" baseline="0" dirty="0">
                <a:solidFill>
                  <a:srgbClr val="FF00FF"/>
                </a:solidFill>
                <a:latin typeface="Courier"/>
                <a:ea typeface="Courier"/>
                <a:cs typeface="Courier"/>
                <a:sym typeface="Courier New"/>
              </a:rPr>
              <a:t>dict</a:t>
            </a:r>
            <a:r>
              <a:rPr lang="pl" sz="26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dirty="0">
                <a:solidFill>
                  <a:srgbClr val="00FF00"/>
                </a:solidFill>
                <a:latin typeface="Courier"/>
                <a:ea typeface="Courier"/>
                <a:cs typeface="Courier"/>
                <a:sym typeface="Courier New"/>
              </a:rPr>
              <a:t>names</a:t>
            </a:r>
            <a:r>
              <a:rPr lang="pl" sz="2600" b="0" i="0" u="none" strike="noStrike" cap="none" baseline="0" dirty="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dirty="0">
                <a:solidFill>
                  <a:srgbClr val="FFFF00"/>
                </a:solidFill>
                <a:latin typeface="Courier"/>
                <a:ea typeface="Courier"/>
                <a:cs typeface="Courier"/>
                <a:sym typeface="Courier New"/>
              </a:rPr>
              <a:t>for</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in</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names</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 if </a:t>
            </a:r>
            <a:r>
              <a:rPr lang="pl" sz="2600" b="0" i="0" u="none" strike="noStrike" cap="none" baseline="0" dirty="0">
                <a:solidFill>
                  <a:srgbClr val="00FF00"/>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not in</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en-US"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else</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dirty="0">
                <a:solidFill>
                  <a:srgbClr val="FFFF00"/>
                </a:solidFill>
                <a:latin typeface="Courier"/>
                <a:ea typeface="Courier"/>
                <a:cs typeface="Courier"/>
                <a:sym typeface="Courier New"/>
              </a:rPr>
              <a:t>print(</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FFFF00"/>
                </a:solidFill>
                <a:latin typeface="Courier"/>
                <a:ea typeface="Courier"/>
                <a:cs typeface="Courier"/>
                <a:sym typeface="Courier New"/>
              </a:rPr>
              <a:t>)</a:t>
            </a:r>
            <a:endParaRPr lang="pl"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Metoda</a:t>
            </a:r>
            <a:r>
              <a:rPr lang="pl" sz="7600" b="0" i="0" u="none" strike="noStrike" cap="none" baseline="0" dirty="0">
                <a:solidFill>
                  <a:srgbClr val="FFFF00"/>
                </a:solidFill>
                <a:latin typeface="Arial" charset="0"/>
                <a:ea typeface="Arial" charset="0"/>
                <a:cs typeface="Arial" charset="0"/>
                <a:sym typeface="Cabin"/>
              </a:rPr>
              <a:t> </a:t>
            </a:r>
            <a:r>
              <a:rPr lang="pl" sz="7600" b="0" i="0" u="none" strike="noStrike" cap="none" baseline="0" dirty="0">
                <a:solidFill>
                  <a:srgbClr val="FF00FF"/>
                </a:solidFill>
                <a:latin typeface="Arial" charset="0"/>
                <a:ea typeface="Arial" charset="0"/>
                <a:cs typeface="Arial" charset="0"/>
                <a:sym typeface="Cabin"/>
              </a:rPr>
              <a:t>get</a:t>
            </a:r>
            <a:r>
              <a:rPr lang="en-US" sz="7600" b="0" i="0" u="none" strike="noStrike" cap="none" baseline="0" dirty="0">
                <a:solidFill>
                  <a:srgbClr val="FF00FF"/>
                </a:solidFill>
                <a:latin typeface="Arial" charset="0"/>
                <a:ea typeface="Arial" charset="0"/>
                <a:cs typeface="Arial" charset="0"/>
                <a:sym typeface="Cabin"/>
              </a:rPr>
              <a:t>()</a:t>
            </a:r>
            <a:r>
              <a:rPr lang="pl" sz="7600" b="0" i="0" u="none" strike="noStrike" cap="none" baseline="0" dirty="0">
                <a:solidFill>
                  <a:srgbClr val="FFFF00"/>
                </a:solidFill>
                <a:latin typeface="Arial" charset="0"/>
                <a:ea typeface="Arial" charset="0"/>
                <a:cs typeface="Arial" charset="0"/>
                <a:sym typeface="Cabin"/>
              </a:rPr>
              <a:t> </a:t>
            </a:r>
            <a:r>
              <a:rPr lang="pl" sz="7600" b="0" i="0" u="none" strike="noStrike" cap="none" baseline="0" dirty="0">
                <a:solidFill>
                  <a:srgbClr val="FFD966"/>
                </a:solidFill>
                <a:latin typeface="Arial" charset="0"/>
                <a:ea typeface="Arial" charset="0"/>
                <a:cs typeface="Arial" charset="0"/>
                <a:sym typeface="Cabin"/>
              </a:rPr>
              <a:t>w słownikach</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Schemat sprawdzania, czy </a:t>
            </a:r>
            <a:r>
              <a:rPr lang="pl" sz="3600" b="0" i="0" u="none" strike="noStrike" cap="none" baseline="0" dirty="0">
                <a:solidFill>
                  <a:srgbClr val="00FFFF"/>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jest już w słowniku, i przypisywanie domyślnej wartości, jeśli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jest tak powszechny, że istnieje </a:t>
            </a:r>
            <a:r>
              <a:rPr lang="pl" sz="3600" b="0" i="0" u="none" strike="noStrike" cap="none" baseline="0" dirty="0">
                <a:solidFill>
                  <a:srgbClr val="FF00FF"/>
                </a:solidFill>
                <a:latin typeface="Arial" charset="0"/>
                <a:ea typeface="Arial" charset="0"/>
                <a:cs typeface="Arial" charset="0"/>
                <a:sym typeface="Cabin"/>
              </a:rPr>
              <a:t>metoda</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get</a:t>
            </a:r>
            <a:r>
              <a:rPr lang="pl" sz="3600" b="0" i="0" u="none" strike="noStrike" cap="none" baseline="0" dirty="0">
                <a:solidFill>
                  <a:srgbClr val="FF40FF"/>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która robi to za nas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1" i="0" u="none" strike="noStrike" cap="none" baseline="0" dirty="0">
                <a:solidFill>
                  <a:schemeClr val="lt1"/>
                </a:solidFill>
                <a:latin typeface="Courier"/>
                <a:ea typeface="Courier"/>
                <a:cs typeface="Courier"/>
                <a:sym typeface="Courier New"/>
              </a:rPr>
              <a:t>   </a:t>
            </a:r>
            <a:r>
              <a:rPr lang="pl" sz="3000" b="1"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if </a:t>
            </a:r>
            <a:r>
              <a:rPr lang="pl" sz="3000" b="0" i="0" u="none" strike="noStrike" cap="none" baseline="0" dirty="0">
                <a:solidFill>
                  <a:srgbClr val="00FF00"/>
                </a:solidFill>
                <a:latin typeface="Courier"/>
                <a:ea typeface="Courier"/>
                <a:cs typeface="Courier"/>
                <a:sym typeface="Courier New"/>
              </a:rPr>
              <a:t>name</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in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x =</a:t>
            </a:r>
            <a:r>
              <a:rPr lang="pl" sz="3000" b="0" i="0" u="none" strike="noStrike" cap="none" baseline="0" dirty="0">
                <a:solidFill>
                  <a:srgbClr val="00FF00"/>
                </a:solidFill>
                <a:latin typeface="Courier"/>
                <a:ea typeface="Courier"/>
                <a:cs typeface="Courier"/>
                <a:sym typeface="Courier New"/>
              </a:rPr>
              <a:t> counts</a:t>
            </a:r>
            <a:r>
              <a:rPr lang="pl" sz="3000" b="0" i="0" u="none" strike="noStrike" cap="none" baseline="0"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else</a:t>
            </a:r>
            <a:r>
              <a:rPr lang="pl" sz="30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x =</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000" b="0" i="0" u="none" strike="noStrike" cap="none" baseline="0">
                <a:solidFill>
                  <a:srgbClr val="FFFF00"/>
                </a:solidFill>
                <a:latin typeface="Courier"/>
                <a:ea typeface="Courier"/>
                <a:cs typeface="Courier"/>
                <a:sym typeface="Courier New"/>
              </a:rPr>
              <a:t>x = </a:t>
            </a: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rgbClr val="FF00FF"/>
                </a:solidFill>
                <a:latin typeface="Courier"/>
                <a:ea typeface="Courier"/>
                <a:cs typeface="Courier"/>
                <a:sym typeface="Courier New"/>
              </a:rPr>
              <a:t>.get</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00FFFF"/>
                </a:solidFill>
                <a:latin typeface="Courier"/>
                <a:ea typeface="Courier"/>
                <a:cs typeface="Courier"/>
                <a:sym typeface="Courier New"/>
              </a:rPr>
              <a:t>name</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0</a:t>
            </a:r>
            <a:r>
              <a:rPr lang="pl" sz="3000" b="0" i="0" u="none" strike="noStrike" cap="none" baseline="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Domyślna wartość, jeśli klucz nie istnieje (i nie pojawia się Traceback)</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Możemy skorzystać z </a:t>
            </a:r>
            <a:r>
              <a:rPr lang="pl" sz="3600" b="0" i="0" u="none" strike="noStrike" cap="none" baseline="0" dirty="0">
                <a:solidFill>
                  <a:srgbClr val="FF00FF"/>
                </a:solidFill>
                <a:latin typeface="Arial" charset="0"/>
                <a:ea typeface="Arial" charset="0"/>
                <a:cs typeface="Arial" charset="0"/>
                <a:sym typeface="Cabin"/>
              </a:rPr>
              <a:t>ge</a:t>
            </a:r>
            <a:r>
              <a:rPr lang="pl" sz="3600" b="0" i="0" u="none" strike="noStrike" cap="none" baseline="0" dirty="0">
                <a:solidFill>
                  <a:srgbClr val="FF40FF"/>
                </a:solidFill>
                <a:latin typeface="Arial" charset="0"/>
                <a:ea typeface="Arial" charset="0"/>
                <a:cs typeface="Arial" charset="0"/>
                <a:sym typeface="Cabin"/>
              </a:rPr>
              <a:t>t() </a:t>
            </a:r>
            <a:r>
              <a:rPr lang="pl" sz="3600" b="0" i="0" u="none" strike="noStrike" cap="none" baseline="0" dirty="0">
                <a:solidFill>
                  <a:schemeClr val="lt1"/>
                </a:solidFill>
                <a:latin typeface="Arial" charset="0"/>
                <a:ea typeface="Arial" charset="0"/>
                <a:cs typeface="Arial" charset="0"/>
                <a:sym typeface="Cabin"/>
              </a:rPr>
              <a:t>i podać wartość </a:t>
            </a:r>
            <a:r>
              <a:rPr lang="pl" sz="3600" b="0" i="0" u="none" strike="noStrike" cap="none" baseline="0" dirty="0">
                <a:solidFill>
                  <a:srgbClr val="FF7F00"/>
                </a:solidFill>
                <a:latin typeface="Arial" charset="0"/>
                <a:ea typeface="Arial" charset="0"/>
                <a:cs typeface="Arial" charset="0"/>
                <a:sym typeface="Cabin"/>
              </a:rPr>
              <a:t>domyślną zero</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w słowniku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a potem po prostu dodać jeden</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5744820" y="7640632"/>
            <a:ext cx="23947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Domyślnie</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PL" sz="3000" b="0" i="0" u="sng" strike="noStrike" cap="none" baseline="0" dirty="0">
                <a:solidFill>
                  <a:srgbClr val="FFFF00"/>
                </a:solidFill>
                <a:latin typeface="Arial" charset="0"/>
                <a:ea typeface="Arial" charset="0"/>
                <a:cs typeface="Arial" charset="0"/>
                <a:sym typeface="Cabin"/>
                <a:hlinkClick r:id="rId4"/>
              </a:rPr>
              <a:t>https://www.youtube.com/watch?v=EHJ9uYx5L58</a:t>
            </a:r>
            <a:endParaRPr lang="pl" sz="3000" b="0" i="0" u="sng" strike="noStrike" cap="none" baseline="0" dirty="0">
              <a:solidFill>
                <a:srgbClr val="FFFF00"/>
              </a:solidFill>
              <a:latin typeface="Arial" charset="0"/>
              <a:ea typeface="Arial" charset="0"/>
              <a:cs typeface="Arial" charset="0"/>
              <a:sym typeface="Cabin"/>
              <a:hlinkClick r:id="rId5"/>
            </a:endParaRP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to jest </a:t>
            </a:r>
            <a:r>
              <a:rPr lang="pl" sz="8000" b="0" i="0" u="none" strike="noStrike" cap="none" baseline="0" dirty="0">
                <a:solidFill>
                  <a:srgbClr val="FFD966"/>
                </a:solidFill>
                <a:latin typeface="Arial"/>
                <a:ea typeface="Arial"/>
                <a:cs typeface="Arial"/>
                <a:sym typeface="Arial"/>
              </a:rPr>
              <a:t>“</a:t>
            </a:r>
            <a:r>
              <a:rPr lang="pl" sz="8000" b="0" i="0" u="none" strike="noStrike" cap="none" baseline="0" dirty="0">
                <a:solidFill>
                  <a:srgbClr val="FFD966"/>
                </a:solidFill>
                <a:latin typeface="Arial" charset="0"/>
                <a:ea typeface="Arial" charset="0"/>
                <a:cs typeface="Arial" charset="0"/>
                <a:sym typeface="Cabin"/>
              </a:rPr>
              <a:t>kolekcja</a:t>
            </a:r>
            <a:r>
              <a:rPr lang="pl" sz="80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Kolekcja to coś fajnego, bo możemy </a:t>
            </a:r>
            <a:r>
              <a:rPr lang="pl" sz="3600" b="0" i="0" u="none" baseline="0" dirty="0">
                <a:solidFill>
                  <a:schemeClr val="lt1"/>
                </a:solidFill>
                <a:latin typeface="Arial" charset="0"/>
                <a:ea typeface="Arial" charset="0"/>
                <a:cs typeface="Arial" charset="0"/>
                <a:sym typeface="Cabin"/>
              </a:rPr>
              <a:t>do niej</a:t>
            </a:r>
            <a:r>
              <a:rPr lang="pl" sz="3600" b="0" i="0" u="none" strike="noStrike" cap="none" baseline="0" dirty="0">
                <a:solidFill>
                  <a:schemeClr val="lt1"/>
                </a:solidFill>
                <a:latin typeface="Arial" charset="0"/>
                <a:ea typeface="Arial" charset="0"/>
                <a:cs typeface="Arial" charset="0"/>
                <a:sym typeface="Cabin"/>
              </a:rPr>
              <a:t> zapakować więcej niż jedną wartość, jak do walizki</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wiele wartości w pojedynczej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zmiennej</a:t>
            </a:r>
            <a:r>
              <a:rPr lang="pl" sz="3600" b="0" i="0" u="none" strike="noStrike" cap="none" baseline="0"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tak zrobić, bo mamy więcej niż jedno miejsce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wewnątrz</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zmiennej</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też sposób na odnajdywanie w zmiennej tych miejsc</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pPr algn="l" rtl="0"/>
            <a:r>
              <a:rPr lang="pl" sz="7600" b="0" i="0" u="none" baseline="0">
                <a:solidFill>
                  <a:srgbClr val="FFD966"/>
                </a:solidFill>
                <a:latin typeface="Arial" charset="0"/>
                <a:ea typeface="Arial" charset="0"/>
                <a:cs typeface="Arial" charset="0"/>
                <a:sym typeface="Cabin"/>
              </a:rPr>
              <a:t>Zliczanie słów w tekście</a:t>
            </a:r>
            <a:endParaRPr lang="pl">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Arial" charset="0"/>
                <a:ea typeface="Arial" charset="0"/>
                <a:cs typeface="Arial" charset="0"/>
                <a:sym typeface="Cabin"/>
              </a:rPr>
              <a:t>Pisanie programów (lub programowanie) jest bardzo twórczą i satysfakcjonującą aktywnością.  Możesz pisać programy z wielu powodów: od zarabiania na życie, przez rozwiązywanie trudnych zagadnień analizy danych, po zabawę i pomaganie komuś w rozwiązaniu jakiegoś problemu.  Poniższa książka zakłada, że każdy powinien wiedzieć, jak się programuje, więc gdy już dowiesz się, jak programować, to zorientujesz się, co chcesz zrobić ze swoją nową umiejętnością.</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2800" b="0" i="0" u="none" strike="noStrike" cap="none" baseline="0" dirty="0">
                <a:solidFill>
                  <a:srgbClr val="FFFF00"/>
                </a:solidFill>
                <a:latin typeface="Arial" charset="0"/>
                <a:ea typeface="Arial" charset="0"/>
                <a:cs typeface="Arial" charset="0"/>
                <a:sym typeface="Cabin"/>
              </a:rPr>
              <a:t>W codziennym życiu jesteśmy otoczeni przez komputery, począwszy od laptopów po smartfony.  Możemy myśleć o tych komputerach jak o naszych </a:t>
            </a:r>
            <a:r>
              <a:rPr lang="pl" sz="2800" b="0" i="0" u="none" baseline="0" dirty="0">
                <a:solidFill>
                  <a:srgbClr val="FFFF00"/>
                </a:solidFill>
                <a:latin typeface="Arial" charset="0"/>
                <a:ea typeface="Arial" charset="0"/>
                <a:cs typeface="Arial" charset="0"/>
                <a:sym typeface="Cabin"/>
              </a:rPr>
              <a:t>"</a:t>
            </a:r>
            <a:r>
              <a:rPr lang="pl" sz="2800" b="0" i="0" u="none" strike="noStrike" cap="none" baseline="0" dirty="0">
                <a:solidFill>
                  <a:srgbClr val="FFFF00"/>
                </a:solidFill>
                <a:latin typeface="Arial" charset="0"/>
                <a:ea typeface="Arial" charset="0"/>
                <a:cs typeface="Arial" charset="0"/>
                <a:sym typeface="Cabin"/>
              </a:rPr>
              <a:t>osobistych asystentach", którzy w naszym imieniu mogą zająć się wieloma sprawami. Sprzęt we współczesnych komputerach jest zasadniczo zbudowany tak, aby nieustannie zadawać nam pytanie "Co mam teraz zrobić?".</a:t>
            </a:r>
            <a:endParaRPr lang="pl"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pl" sz="2800" b="0" i="0" u="none" strike="noStrike" cap="none" baseline="0" dirty="0">
                <a:solidFill>
                  <a:srgbClr val="00FFFF"/>
                </a:solidFill>
                <a:latin typeface="Arial" charset="0"/>
                <a:ea typeface="Arial" charset="0"/>
                <a:cs typeface="Arial" charset="0"/>
                <a:sym typeface="Cabin"/>
              </a:rPr>
              <a:t>Nasze komputery są szybkie i mają ogromne zasoby pamięci – ten fakt byłby dla nas bardzo pomocny, gdybyśmy tylko znali język do porozumiewania się i wyjaśniania komputerowi, co chcemy, aby dla nas "teraz zrobił". Gdybyśmy znali taki język, to moglibyśmy powiedzieć komputerowi, by wykonał za nas pewne powtarzające się czynności. Co ciekawe, to, co komputery potrafią najlepiej, to często rzeczy, które my – ludzie – uważamy za nudne i nużące.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Schemat zliczania</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00FFFF"/>
                </a:solidFill>
                <a:latin typeface="Courier"/>
                <a:ea typeface="Courier"/>
                <a:cs typeface="Courier"/>
                <a:sym typeface="Courier New"/>
              </a:rPr>
              <a:t>dict</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'Wpisz linię tekstu:</a:t>
            </a:r>
            <a:r>
              <a:rPr lang="pl" sz="3000" b="0" i="0" u="none" baseline="0" dirty="0">
                <a:solidFill>
                  <a:schemeClr val="lt1"/>
                </a:solidFill>
                <a:latin typeface="Courier"/>
                <a:ea typeface="Courier"/>
                <a:cs typeface="Courier"/>
                <a:sym typeface="Courier New"/>
              </a:rPr>
              <a:t>'</a:t>
            </a:r>
            <a:r>
              <a:rPr lang="pl" sz="3000" b="0" i="0" u="none" baseline="0" dirty="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line = </a:t>
            </a:r>
            <a:r>
              <a:rPr lang="pl" sz="3000" b="0" i="0" u="none" strike="noStrike" cap="none" baseline="0" dirty="0">
                <a:solidFill>
                  <a:srgbClr val="FF00FF"/>
                </a:solidFill>
                <a:latin typeface="Courier"/>
                <a:ea typeface="Courier"/>
                <a:cs typeface="Courier"/>
                <a:sym typeface="Courier New"/>
              </a:rPr>
              <a:t>input</a:t>
            </a:r>
            <a:r>
              <a:rPr lang="pl" sz="30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words = line.</a:t>
            </a:r>
            <a:r>
              <a:rPr lang="pl" sz="3000" b="0" i="0" u="none" strike="noStrike" cap="none" baseline="0" dirty="0">
                <a:solidFill>
                  <a:srgbClr val="FF00FF"/>
                </a:solidFill>
                <a:latin typeface="Courier"/>
                <a:ea typeface="Courier"/>
                <a:cs typeface="Courier"/>
                <a:sym typeface="Courier New"/>
              </a:rPr>
              <a:t>split</a:t>
            </a:r>
            <a:r>
              <a:rPr lang="pl" sz="30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a:t>
            </a:r>
            <a:r>
              <a:rPr lang="en-US" sz="3000" b="0" i="0" u="none" strike="noStrike" cap="none" baseline="0" dirty="0" err="1">
                <a:solidFill>
                  <a:schemeClr val="lt1"/>
                </a:solidFill>
                <a:latin typeface="Courier"/>
                <a:ea typeface="Courier"/>
                <a:cs typeface="Courier"/>
                <a:sym typeface="Courier New"/>
              </a:rPr>
              <a:t>Słowa</a:t>
            </a:r>
            <a:r>
              <a:rPr lang="pl" sz="3000" b="0" i="0" u="none" strike="noStrike" cap="none" baseline="0" dirty="0">
                <a:solidFill>
                  <a:schemeClr val="lt1"/>
                </a:solidFill>
                <a:latin typeface="Courier"/>
                <a:ea typeface="Courier"/>
                <a:cs typeface="Courier"/>
                <a:sym typeface="Courier New"/>
              </a:rPr>
              <a:t>:', words</a:t>
            </a:r>
            <a:r>
              <a:rPr lang="pl" sz="3000" b="0" i="0" u="none" baseline="0" dirty="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'Zliczam...</a:t>
            </a:r>
            <a:r>
              <a:rPr lang="pl" sz="3000" b="0" i="0" u="none" baseline="0" dirty="0">
                <a:solidFill>
                  <a:schemeClr val="lt1"/>
                </a:solidFill>
                <a:latin typeface="Courier"/>
                <a:ea typeface="Courier"/>
                <a:cs typeface="Courier"/>
                <a:sym typeface="Courier New"/>
              </a:rPr>
              <a:t>'</a:t>
            </a:r>
            <a:r>
              <a:rPr lang="pl" sz="3000" b="0" i="0" u="none" baseline="0" dirty="0">
                <a:solidFill>
                  <a:srgbClr val="FFFF00"/>
                </a:solidFill>
                <a:latin typeface="Courier"/>
                <a:ea typeface="Courier"/>
                <a:cs typeface="Courier"/>
                <a:sym typeface="Courier New"/>
              </a:rPr>
              <a:t>)</a:t>
            </a:r>
            <a:endParaRPr lang="pl"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dirty="0">
                <a:solidFill>
                  <a:srgbClr val="FFFF00"/>
                </a:solidFill>
                <a:latin typeface="Courier"/>
                <a:ea typeface="Courier"/>
                <a:cs typeface="Courier"/>
                <a:sym typeface="Courier New"/>
              </a:rPr>
              <a:t>for</a:t>
            </a:r>
            <a:r>
              <a:rPr lang="pl" sz="3000" b="0" i="0" u="none" strike="noStrike" cap="none" baseline="0" dirty="0">
                <a:solidFill>
                  <a:schemeClr val="lt1"/>
                </a:solidFill>
                <a:latin typeface="Courier"/>
                <a:ea typeface="Courier"/>
                <a:cs typeface="Courier"/>
                <a:sym typeface="Courier New"/>
              </a:rPr>
              <a:t> word </a:t>
            </a:r>
            <a:r>
              <a:rPr lang="pl" sz="3000" b="0" i="0" u="none" strike="noStrike" cap="none" baseline="0" dirty="0">
                <a:solidFill>
                  <a:srgbClr val="FFFF00"/>
                </a:solidFill>
                <a:latin typeface="Courier"/>
                <a:ea typeface="Courier"/>
                <a:cs typeface="Courier"/>
                <a:sym typeface="Courier New"/>
              </a:rPr>
              <a:t>in</a:t>
            </a:r>
            <a:r>
              <a:rPr lang="pl" sz="3000" b="0" i="0" u="none" strike="noStrike" cap="none" baseline="0"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[word] =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rgbClr val="FF00FF"/>
                </a:solidFill>
                <a:latin typeface="Courier"/>
                <a:ea typeface="Courier"/>
                <a:cs typeface="Courier"/>
                <a:sym typeface="Courier New"/>
              </a:rPr>
              <a:t>get</a:t>
            </a:r>
            <a:r>
              <a:rPr lang="pl" sz="3000" b="0" i="0" u="none" strike="noStrike" cap="none" baseline="0" dirty="0">
                <a:solidFill>
                  <a:schemeClr val="lt1"/>
                </a:solidFill>
                <a:latin typeface="Courier"/>
                <a:ea typeface="Courier"/>
                <a:cs typeface="Courier"/>
                <a:sym typeface="Courier New"/>
              </a:rPr>
              <a:t>(word,</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chemeClr val="lt1"/>
                </a:solidFill>
                <a:latin typeface="Courier"/>
                <a:ea typeface="Courier"/>
                <a:cs typeface="Courier"/>
                <a:sym typeface="Courier New"/>
              </a:rPr>
              <a:t>0) + 1</a:t>
            </a: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'Liczba</a:t>
            </a:r>
            <a:r>
              <a:rPr lang="en-US"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baseline="0" dirty="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pl" sz="3200" b="0" i="0" u="none" strike="noStrike" cap="none" baseline="0" dirty="0">
                <a:solidFill>
                  <a:schemeClr val="lt1"/>
                </a:solidFill>
                <a:latin typeface="Arial" charset="0"/>
                <a:ea typeface="Arial" charset="0"/>
                <a:cs typeface="Arial" charset="0"/>
                <a:sym typeface="Cabin"/>
              </a:rPr>
              <a:t>Ogólnie schemat zliczania słów w linii polega na tym, żeby </a:t>
            </a:r>
            <a:r>
              <a:rPr lang="pl" sz="3200" b="0" i="0" u="none" strike="noStrike" cap="none" baseline="0" dirty="0">
                <a:solidFill>
                  <a:srgbClr val="FF00FF"/>
                </a:solidFill>
                <a:latin typeface="Arial" charset="0"/>
                <a:ea typeface="Arial" charset="0"/>
                <a:cs typeface="Arial" charset="0"/>
                <a:sym typeface="Cabin"/>
              </a:rPr>
              <a:t>podzielić</a:t>
            </a:r>
            <a:r>
              <a:rPr lang="pl" sz="3200" b="0" i="0" u="none" strike="noStrike" cap="none" baseline="0" dirty="0">
                <a:solidFill>
                  <a:schemeClr val="lt1"/>
                </a:solidFill>
                <a:latin typeface="Arial" charset="0"/>
                <a:ea typeface="Arial" charset="0"/>
                <a:cs typeface="Arial" charset="0"/>
                <a:sym typeface="Cabin"/>
              </a:rPr>
              <a:t> linię na słowa, następnie przejść przez słowa pętlą i użyć </a:t>
            </a:r>
            <a:r>
              <a:rPr lang="pl" sz="3200" b="0" i="0" u="none" strike="noStrike" cap="none" baseline="0" dirty="0">
                <a:solidFill>
                  <a:srgbClr val="00FF00"/>
                </a:solidFill>
                <a:latin typeface="Arial" charset="0"/>
                <a:ea typeface="Arial" charset="0"/>
                <a:cs typeface="Arial" charset="0"/>
                <a:sym typeface="Cabin"/>
              </a:rPr>
              <a:t>słownika</a:t>
            </a:r>
            <a:r>
              <a:rPr lang="pl" sz="3200" b="0" i="0" u="none" strike="noStrike" cap="none" baseline="0" dirty="0">
                <a:solidFill>
                  <a:schemeClr val="bg1"/>
                </a:solidFill>
                <a:latin typeface="Arial" charset="0"/>
                <a:ea typeface="Arial" charset="0"/>
                <a:cs typeface="Arial" charset="0"/>
                <a:sym typeface="Cabin"/>
              </a:rPr>
              <a:t>,</a:t>
            </a:r>
            <a:r>
              <a:rPr lang="pl" sz="3200" b="0" i="0" u="none" strike="noStrike" cap="none" baseline="0" dirty="0">
                <a:solidFill>
                  <a:schemeClr val="lt1"/>
                </a:solidFill>
                <a:latin typeface="Arial" charset="0"/>
                <a:ea typeface="Arial" charset="0"/>
                <a:cs typeface="Arial" charset="0"/>
                <a:sym typeface="Cabin"/>
              </a:rPr>
              <a:t> aby śledzić, ile razy pojawiło się każde słowo.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dirty="0">
                <a:solidFill>
                  <a:srgbClr val="FFFF00"/>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python</a:t>
            </a:r>
            <a:r>
              <a:rPr lang="en-US" sz="2600" b="0" i="0" u="none" strike="noStrike" cap="none" baseline="0" dirty="0">
                <a:solidFill>
                  <a:srgbClr val="FFFF00"/>
                </a:solidFill>
                <a:latin typeface="Courier"/>
                <a:ea typeface="Courier"/>
                <a:cs typeface="Courier"/>
                <a:sym typeface="Courier New"/>
              </a:rPr>
              <a:t>3</a:t>
            </a:r>
            <a:r>
              <a:rPr lang="pl" sz="2600" b="0" i="0" u="none" strike="noStrike" cap="none" baseline="0" dirty="0">
                <a:solidFill>
                  <a:srgbClr val="FFFF00"/>
                </a:solidFill>
                <a:latin typeface="Courier"/>
                <a:ea typeface="Courier"/>
                <a:cs typeface="Courier"/>
                <a:sym typeface="Courier New"/>
              </a:rPr>
              <a:t> wordcount.py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chemeClr val="lt1"/>
                </a:solidFill>
                <a:latin typeface="Courier"/>
                <a:ea typeface="Courier"/>
                <a:cs typeface="Courier"/>
                <a:sym typeface="Courier New"/>
              </a:rPr>
              <a:t>Wpisz linię tekstu:</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clown ran after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ran into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tent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tent fell down on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clown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dirty="0" err="1">
                <a:solidFill>
                  <a:schemeClr val="lt1"/>
                </a:solidFill>
                <a:latin typeface="Courier"/>
                <a:ea typeface="Courier"/>
                <a:cs typeface="Courier"/>
                <a:sym typeface="Courier New"/>
              </a:rPr>
              <a:t>Słowa</a:t>
            </a:r>
            <a:r>
              <a:rPr lang="pl" sz="2600" b="0" i="0" u="none" strike="noStrike" cap="none" baseline="0" dirty="0">
                <a:solidFill>
                  <a:schemeClr val="lt1"/>
                </a:solidFill>
                <a:latin typeface="Courier"/>
                <a:ea typeface="Courier"/>
                <a:cs typeface="Courier"/>
                <a:sym typeface="Courier New"/>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600" b="0" i="0" u="none" strike="noStrike" cap="none" baseline="0" dirty="0">
                <a:solidFill>
                  <a:schemeClr val="lt1"/>
                </a:solidFill>
                <a:latin typeface="Courier"/>
                <a:ea typeface="Courier"/>
                <a:cs typeface="Courier"/>
                <a:sym typeface="Courier New"/>
              </a:rPr>
              <a:t>Zliczam</a:t>
            </a:r>
            <a:r>
              <a:rPr lang="en-US" sz="2600" strike="noStrike" cap="none" dirty="0">
                <a:solidFill>
                  <a:schemeClr val="lt1"/>
                </a:solidFill>
                <a:latin typeface="Courier"/>
                <a:ea typeface="Courier"/>
                <a:cs typeface="Courier"/>
                <a:sym typeface="Courier New"/>
              </a:rPr>
              <a:t>...</a:t>
            </a:r>
            <a:endParaRPr lang="pl" sz="2600" b="0" i="0" u="none" baseline="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600" b="0" i="0" u="none" strike="noStrike" cap="none" baseline="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dirty="0" err="1">
                <a:solidFill>
                  <a:schemeClr val="lt1"/>
                </a:solidFill>
                <a:latin typeface="Courier"/>
                <a:ea typeface="Courier"/>
                <a:cs typeface="Courier"/>
                <a:sym typeface="Courier New"/>
              </a:rPr>
              <a:t>Liczba</a:t>
            </a:r>
            <a:r>
              <a:rPr lang="en-US" sz="2600" b="0" i="0" u="none" strike="noStrike" cap="none" baseline="0" dirty="0">
                <a:solidFill>
                  <a:schemeClr val="lt1"/>
                </a:solidFill>
                <a:latin typeface="Courier"/>
                <a:ea typeface="Courier"/>
                <a:cs typeface="Courier"/>
                <a:sym typeface="Courier New"/>
              </a:rPr>
              <a:t>:</a:t>
            </a:r>
            <a:r>
              <a:rPr lang="pl" sz="2600" b="0" i="0" u="none" strike="noStrike" cap="none" baseline="0" dirty="0">
                <a:solidFill>
                  <a:schemeClr val="lt1"/>
                </a:solidFill>
                <a:latin typeface="Courier"/>
                <a:ea typeface="Courier"/>
                <a:cs typeface="Courier"/>
                <a:sym typeface="Courier New"/>
              </a:rPr>
              <a:t> </a:t>
            </a:r>
            <a:r>
              <a:rPr lang="pl-PL" sz="2600" b="0" i="0" u="none" strike="noStrike" cap="none" baseline="0" dirty="0">
                <a:solidFill>
                  <a:schemeClr val="lt1"/>
                </a:solidFill>
                <a:latin typeface="Courier"/>
                <a:ea typeface="Courier"/>
                <a:cs typeface="Courier"/>
                <a:sym typeface="Courier New"/>
              </a:rPr>
              <a:t>{</a:t>
            </a:r>
            <a:r>
              <a:rPr lang="pl-PL" sz="2600" b="0" i="0" u="none" strike="noStrike" cap="none" baseline="0" dirty="0">
                <a:solidFill>
                  <a:srgbClr val="00FF00"/>
                </a:solidFill>
                <a:latin typeface="Courier"/>
                <a:ea typeface="Courier"/>
                <a:cs typeface="Courier"/>
                <a:sym typeface="Courier New"/>
              </a:rPr>
              <a:t>'the': 7</a:t>
            </a:r>
            <a:r>
              <a:rPr lang="pl-PL" sz="2600" b="0" i="0" u="none" strike="noStrike" cap="none" baseline="0" dirty="0">
                <a:solidFill>
                  <a:schemeClr val="lt1"/>
                </a:solidFill>
                <a:latin typeface="Courier"/>
                <a:ea typeface="Courier"/>
                <a:cs typeface="Courier"/>
                <a:sym typeface="Courier New"/>
              </a:rPr>
              <a:t>, 'clown': 2, 'ran': 2, 'after': 1, 'car': 3, 'and': 3, 'into': 1, 'tent': 2, 'fell': 1, 'down': 1, 'on': 1}</a:t>
            </a:r>
            <a:endParaRPr lang="pl" sz="2600" b="0" i="0" u="none" strike="noStrike" cap="none" baseline="0" dirty="0">
              <a:solidFill>
                <a:schemeClr val="lt1"/>
              </a:solidFill>
              <a:latin typeface="Courier"/>
              <a:ea typeface="Courier"/>
              <a:cs typeface="Courier"/>
              <a:sym typeface="Courier New"/>
            </a:endParaRP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PL" sz="1800" b="0" i="0" u="sng" strike="noStrike" cap="none" baseline="0" dirty="0">
                <a:solidFill>
                  <a:srgbClr val="FFFF00"/>
                </a:solidFill>
                <a:latin typeface="Arial" charset="0"/>
                <a:ea typeface="Arial" charset="0"/>
                <a:cs typeface="Arial" charset="0"/>
                <a:sym typeface="Cabin"/>
                <a:hlinkClick r:id="rId3"/>
              </a:rPr>
              <a:t>https://www.flickr.com/photos/71502646@N00/2526007974/</a:t>
            </a:r>
            <a:endParaRPr lang="pl" sz="1800" b="0" i="0" u="sng" strike="noStrike" cap="none" baseline="0" dirty="0">
              <a:solidFill>
                <a:srgbClr val="FFFF00"/>
              </a:solidFill>
              <a:latin typeface="Arial" charset="0"/>
              <a:ea typeface="Arial" charset="0"/>
              <a:cs typeface="Arial" charset="0"/>
              <a:sym typeface="Cabin"/>
              <a:hlinkClick r:id="rId4"/>
            </a:endParaRPr>
          </a:p>
        </p:txBody>
      </p:sp>
      <p:pic>
        <p:nvPicPr>
          <p:cNvPr id="444" name="Shape 444"/>
          <p:cNvPicPr preferRelativeResize="0"/>
          <p:nvPr/>
        </p:nvPicPr>
        <p:blipFill rotWithShape="1">
          <a:blip r:embed="rId5">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counts = </a:t>
            </a:r>
            <a:r>
              <a:rPr lang="pl" sz="2400" b="0" i="0" u="none" strike="noStrike" cap="none" baseline="0" dirty="0">
                <a:solidFill>
                  <a:srgbClr val="FF7F00"/>
                </a:solidFill>
                <a:latin typeface="Courier"/>
                <a:ea typeface="Courier"/>
                <a:cs typeface="Courier"/>
                <a:sym typeface="Courier New"/>
              </a:rPr>
              <a:t>dict</a:t>
            </a:r>
            <a:r>
              <a:rPr lang="pl" sz="2400" b="0" i="0" u="none" strike="noStrike" cap="none" baseline="0" dirty="0">
                <a:solidFill>
                  <a:schemeClr val="lt1"/>
                </a:solidFill>
                <a:latin typeface="Courier"/>
                <a:ea typeface="Courier"/>
                <a:cs typeface="Courier"/>
                <a:sym typeface="Courier New"/>
              </a:rPr>
              <a:t>()</a:t>
            </a:r>
            <a:endParaRPr lang="pl" sz="2400" dirty="0">
              <a:solidFill>
                <a:schemeClr val="lt1"/>
              </a:solidFill>
              <a:latin typeface="Courier"/>
              <a:ea typeface="Courier"/>
              <a:cs typeface="Courier"/>
              <a:sym typeface="Courier New"/>
            </a:endParaRPr>
          </a:p>
          <a:p>
            <a:pPr lvl="0" algn="l" rtl="0">
              <a:buClr>
                <a:schemeClr val="lt1"/>
              </a:buClr>
              <a:buSzPct val="25000"/>
            </a:pPr>
            <a:r>
              <a:rPr lang="pl" sz="2400" b="0" i="0" u="none" strike="noStrike" cap="none" baseline="0" dirty="0">
                <a:solidFill>
                  <a:schemeClr val="lt1"/>
                </a:solidFill>
                <a:latin typeface="Courier"/>
                <a:ea typeface="Courier"/>
                <a:cs typeface="Courier"/>
                <a:sym typeface="Courier New"/>
              </a:rPr>
              <a:t>line = </a:t>
            </a:r>
            <a:r>
              <a:rPr lang="pl" sz="2400" b="0" i="0" u="none" strike="noStrike" cap="none" baseline="0" dirty="0">
                <a:solidFill>
                  <a:srgbClr val="FF00FF"/>
                </a:solidFill>
                <a:latin typeface="Courier"/>
                <a:ea typeface="Courier"/>
                <a:cs typeface="Courier"/>
                <a:sym typeface="Courier New"/>
              </a:rPr>
              <a:t>input</a:t>
            </a:r>
            <a:r>
              <a:rPr lang="pl" sz="2400" b="0" i="0" u="none" baseline="0" dirty="0">
                <a:solidFill>
                  <a:schemeClr val="lt1"/>
                </a:solidFill>
                <a:latin typeface="Courier"/>
                <a:ea typeface="Courier"/>
                <a:cs typeface="Courier"/>
                <a:sym typeface="Courier New"/>
              </a:rPr>
              <a:t>('Wpisz linię tekstu:</a:t>
            </a:r>
            <a:r>
              <a:rPr lang="en-US" sz="2400" b="0" i="0" u="none" baseline="0" dirty="0">
                <a:solidFill>
                  <a:schemeClr val="lt1"/>
                </a:solidFill>
                <a:latin typeface="Courier"/>
                <a:ea typeface="Courier"/>
                <a:cs typeface="Courier"/>
                <a:sym typeface="Courier New"/>
              </a:rPr>
              <a:t> </a:t>
            </a:r>
            <a:r>
              <a:rPr lang="pl" sz="2400" b="0" i="0" u="none" baseline="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words = line.</a:t>
            </a:r>
            <a:r>
              <a:rPr lang="pl" sz="2400" b="0" i="0" u="none" strike="noStrike" cap="none" baseline="0" dirty="0">
                <a:solidFill>
                  <a:srgbClr val="FF00FF"/>
                </a:solidFill>
                <a:latin typeface="Courier"/>
                <a:ea typeface="Courier"/>
                <a:cs typeface="Courier"/>
                <a:sym typeface="Courier New"/>
              </a:rPr>
              <a:t>split</a:t>
            </a:r>
            <a:r>
              <a:rPr lang="pl" sz="24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'Słowa:', words</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algn="l" rtl="0">
              <a:buClr>
                <a:srgbClr val="FFFF00"/>
              </a:buClr>
              <a:buSzPct val="25000"/>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'Zliczam...'</a:t>
            </a:r>
            <a:r>
              <a:rPr lang="pl" sz="2400" b="0" i="0" u="none" baseline="0" dirty="0">
                <a:solidFill>
                  <a:srgbClr val="FFFF00"/>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dirty="0">
                <a:solidFill>
                  <a:srgbClr val="FFFF00"/>
                </a:solidFill>
                <a:latin typeface="Courier"/>
                <a:ea typeface="Courier"/>
                <a:cs typeface="Courier"/>
                <a:sym typeface="Courier New"/>
              </a:rPr>
              <a:t>for</a:t>
            </a:r>
            <a:r>
              <a:rPr lang="pl" sz="2400" b="0" i="0" u="none" strike="noStrike" cap="none" baseline="0" dirty="0">
                <a:solidFill>
                  <a:schemeClr val="lt1"/>
                </a:solidFill>
                <a:latin typeface="Courier"/>
                <a:ea typeface="Courier"/>
                <a:cs typeface="Courier"/>
                <a:sym typeface="Courier New"/>
              </a:rPr>
              <a:t> word </a:t>
            </a:r>
            <a:r>
              <a:rPr lang="pl" sz="2400" b="0" i="0" u="none" strike="noStrike" cap="none" baseline="0" dirty="0">
                <a:solidFill>
                  <a:srgbClr val="FFFF00"/>
                </a:solidFill>
                <a:latin typeface="Courier"/>
                <a:ea typeface="Courier"/>
                <a:cs typeface="Courier"/>
                <a:sym typeface="Courier New"/>
              </a:rPr>
              <a:t>in</a:t>
            </a:r>
            <a:r>
              <a:rPr lang="pl" sz="2400" b="0" i="0" u="none" strike="noStrike" cap="none" baseline="0"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counts[word] = counts.</a:t>
            </a:r>
            <a:r>
              <a:rPr lang="pl" sz="2400" b="0" i="0" u="none" strike="noStrike" cap="none" baseline="0" dirty="0">
                <a:solidFill>
                  <a:srgbClr val="FF00FF"/>
                </a:solidFill>
                <a:latin typeface="Courier"/>
                <a:ea typeface="Courier"/>
                <a:cs typeface="Courier"/>
                <a:sym typeface="Courier New"/>
              </a:rPr>
              <a:t>get</a:t>
            </a:r>
            <a:r>
              <a:rPr lang="pl" sz="2400" b="0" i="0" u="none" strike="noStrike" cap="none" baseline="0" dirty="0">
                <a:solidFill>
                  <a:schemeClr val="lt1"/>
                </a:solidFill>
                <a:latin typeface="Courier"/>
                <a:ea typeface="Courier"/>
                <a:cs typeface="Courier"/>
                <a:sym typeface="Courier New"/>
              </a:rPr>
              <a:t>(word,0) + 1</a:t>
            </a:r>
          </a:p>
          <a:p>
            <a:pPr algn="l" rtl="0">
              <a:buClr>
                <a:srgbClr val="FFFF00"/>
              </a:buClr>
              <a:buSzPct val="25000"/>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'Liczba</a:t>
            </a:r>
            <a:r>
              <a:rPr lang="en-US" sz="2400" b="0" i="0" u="none" strike="noStrike" cap="none" baseline="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 counts</a:t>
            </a:r>
            <a:r>
              <a:rPr lang="pl" sz="2400" b="0" i="0" u="none" baseline="0" dirty="0">
                <a:solidFill>
                  <a:srgbClr val="FFFF00"/>
                </a:solidFill>
                <a:latin typeface="Courier"/>
                <a:ea typeface="Courier"/>
                <a:cs typeface="Courier"/>
                <a:sym typeface="Courier New"/>
              </a:rPr>
              <a:t>)</a:t>
            </a:r>
            <a:endParaRPr lang="pl"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python</a:t>
            </a:r>
            <a:r>
              <a:rPr lang="en-US" sz="2800" dirty="0">
                <a:solidFill>
                  <a:srgbClr val="FFFF00"/>
                </a:solidFill>
                <a:latin typeface="Courier"/>
                <a:ea typeface="Courier"/>
                <a:cs typeface="Courier"/>
                <a:sym typeface="Courier New"/>
              </a:rPr>
              <a:t>3</a:t>
            </a:r>
            <a:r>
              <a:rPr lang="pl" sz="2800" b="0" i="0" u="none" strike="noStrike" cap="none" baseline="0" dirty="0">
                <a:solidFill>
                  <a:srgbClr val="FFFF00"/>
                </a:solidFill>
                <a:latin typeface="Courier"/>
                <a:ea typeface="Courier"/>
                <a:cs typeface="Courier"/>
                <a:sym typeface="Courier New"/>
              </a:rPr>
              <a:t> wordcount.py </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Wpisz linię tekstu:</a:t>
            </a:r>
            <a:r>
              <a:rPr lang="en-US" sz="2800" b="0" i="0" u="none" strike="noStrike" cap="none" baseline="0" dirty="0">
                <a:solidFill>
                  <a:schemeClr val="lt1"/>
                </a:solidFill>
                <a:latin typeface="Arial" charset="0"/>
                <a:ea typeface="Arial" charset="0"/>
                <a:cs typeface="Arial" charset="0"/>
                <a:sym typeface="Cabin"/>
              </a:rPr>
              <a:t>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clown ran after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car and the car ran into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tent and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tent fell down on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clown and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dirty="0" err="1">
                <a:solidFill>
                  <a:schemeClr val="lt1"/>
                </a:solidFill>
                <a:latin typeface="Arial" charset="0"/>
                <a:ea typeface="Arial" charset="0"/>
                <a:cs typeface="Arial" charset="0"/>
                <a:sym typeface="Cabin"/>
              </a:rPr>
              <a:t>Słowa</a:t>
            </a:r>
            <a:r>
              <a:rPr lang="pl" sz="2800" b="0" i="0" u="none" strike="noStrike" cap="none" baseline="0" dirty="0">
                <a:solidFill>
                  <a:schemeClr val="lt1"/>
                </a:solidFill>
                <a:latin typeface="Arial" charset="0"/>
                <a:ea typeface="Arial" charset="0"/>
                <a:cs typeface="Arial" charset="0"/>
                <a:sym typeface="Cabin"/>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Zliczam…</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Liczba </a:t>
            </a:r>
            <a:r>
              <a:rPr lang="pl-PL" sz="2800" b="0" i="0" u="none" strike="noStrike" cap="none" baseline="0" dirty="0">
                <a:solidFill>
                  <a:schemeClr val="lt1"/>
                </a:solidFill>
                <a:latin typeface="Arial" charset="0"/>
                <a:ea typeface="Arial" charset="0"/>
                <a:cs typeface="Arial" charset="0"/>
                <a:sym typeface="Cabin"/>
              </a:rPr>
              <a:t>{</a:t>
            </a:r>
            <a:r>
              <a:rPr lang="pl-PL" sz="2800" b="0" i="0" u="none" strike="noStrike" cap="none" baseline="0" dirty="0">
                <a:solidFill>
                  <a:srgbClr val="00FF00"/>
                </a:solidFill>
                <a:latin typeface="Arial" charset="0"/>
                <a:ea typeface="Arial" charset="0"/>
                <a:cs typeface="Arial" charset="0"/>
                <a:sym typeface="Cabin"/>
              </a:rPr>
              <a:t>'the': 7</a:t>
            </a:r>
            <a:r>
              <a:rPr lang="pl-PL" sz="2800" b="0" i="0" u="none" strike="noStrike" cap="none" baseline="0" dirty="0">
                <a:solidFill>
                  <a:schemeClr val="lt1"/>
                </a:solidFill>
                <a:latin typeface="Arial" charset="0"/>
                <a:ea typeface="Arial" charset="0"/>
                <a:cs typeface="Arial" charset="0"/>
                <a:sym typeface="Cabin"/>
              </a:rPr>
              <a:t>, 'clown': 2, 'ran': 2, 'after': 1, 'car': 3, 'and': 3, 'into': 1, 'tent': 2, 'fell': 1, 'down': 1, 'on': 1}</a:t>
            </a:r>
            <a:endParaRPr lang="pl" sz="2800" b="0" i="0" u="none" strike="noStrike" cap="none" baseline="0" dirty="0">
              <a:solidFill>
                <a:schemeClr val="lt1"/>
              </a:solidFill>
              <a:latin typeface="Arial" charset="0"/>
              <a:ea typeface="Arial" charset="0"/>
              <a:cs typeface="Arial" charset="0"/>
              <a:sym typeface="Cabin"/>
            </a:endParaRP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Pętle określone i słowniki</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b="0" i="0" u="none" strike="noStrike" cap="none" baseline="0" dirty="0">
                <a:solidFill>
                  <a:srgbClr val="00FF00"/>
                </a:solidFill>
                <a:latin typeface="Arial" charset="0"/>
                <a:ea typeface="Arial" charset="0"/>
                <a:cs typeface="Arial" charset="0"/>
                <a:sym typeface="Cabin"/>
              </a:rPr>
              <a:t>S</a:t>
            </a:r>
            <a:r>
              <a:rPr lang="pl" sz="3600" b="0" i="0" u="none" strike="noStrike" cap="none" baseline="0" dirty="0">
                <a:solidFill>
                  <a:srgbClr val="00FF00"/>
                </a:solidFill>
                <a:latin typeface="Arial" charset="0"/>
                <a:ea typeface="Arial" charset="0"/>
                <a:cs typeface="Arial" charset="0"/>
                <a:sym typeface="Cabin"/>
              </a:rPr>
              <a:t>łowniki</a:t>
            </a:r>
            <a:r>
              <a:rPr lang="pl"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a:solidFill>
                  <a:schemeClr val="lt1"/>
                </a:solidFill>
                <a:latin typeface="Arial" charset="0"/>
                <a:ea typeface="Arial" charset="0"/>
                <a:cs typeface="Arial" charset="0"/>
                <a:sym typeface="Cabin"/>
              </a:rPr>
              <a:t>w </a:t>
            </a:r>
            <a:r>
              <a:rPr lang="en-US" sz="3600" b="0" i="0" u="none" strike="noStrike" cap="none" baseline="0" dirty="0" err="1">
                <a:solidFill>
                  <a:schemeClr val="lt1"/>
                </a:solidFill>
                <a:latin typeface="Arial" charset="0"/>
                <a:ea typeface="Arial" charset="0"/>
                <a:cs typeface="Arial" charset="0"/>
                <a:sym typeface="Cabin"/>
              </a:rPr>
              <a:t>Pythonie</a:t>
            </a:r>
            <a:r>
              <a:rPr lang="en-US" sz="3600" b="0" i="0" u="none" strike="noStrike" cap="none" baseline="0" dirty="0">
                <a:solidFill>
                  <a:schemeClr val="lt1"/>
                </a:solidFill>
                <a:latin typeface="Arial" charset="0"/>
                <a:ea typeface="Arial" charset="0"/>
                <a:cs typeface="Arial" charset="0"/>
                <a:sym typeface="Cabin"/>
              </a:rPr>
              <a:t> od </a:t>
            </a:r>
            <a:r>
              <a:rPr lang="en-US" sz="3600" b="0" i="0" u="none" strike="noStrike" cap="none" baseline="0" dirty="0" err="1">
                <a:solidFill>
                  <a:schemeClr val="lt1"/>
                </a:solidFill>
                <a:latin typeface="Arial" charset="0"/>
                <a:ea typeface="Arial" charset="0"/>
                <a:cs typeface="Arial" charset="0"/>
                <a:sym typeface="Cabin"/>
              </a:rPr>
              <a:t>wersji</a:t>
            </a:r>
            <a:r>
              <a:rPr lang="en-US" sz="3600" b="0" i="0" u="none" strike="noStrike" cap="none" baseline="0" dirty="0">
                <a:solidFill>
                  <a:schemeClr val="lt1"/>
                </a:solidFill>
                <a:latin typeface="Arial" charset="0"/>
                <a:ea typeface="Arial" charset="0"/>
                <a:cs typeface="Arial" charset="0"/>
                <a:sym typeface="Cabin"/>
              </a:rPr>
              <a:t> 3.6 </a:t>
            </a:r>
            <a:r>
              <a:rPr lang="en-US" sz="3600" b="0" i="0" u="none" strike="noStrike" cap="none" baseline="0" dirty="0" err="1">
                <a:solidFill>
                  <a:schemeClr val="lt1"/>
                </a:solidFill>
                <a:latin typeface="Arial" charset="0"/>
                <a:ea typeface="Arial" charset="0"/>
                <a:cs typeface="Arial" charset="0"/>
                <a:sym typeface="Cabin"/>
              </a:rPr>
              <a:t>są</a:t>
            </a:r>
            <a:r>
              <a:rPr lang="en-US"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uporządkowane</a:t>
            </a:r>
            <a:r>
              <a:rPr lang="en-US"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zgodnie</a:t>
            </a:r>
            <a:r>
              <a:rPr lang="en-US" sz="3600" b="0" i="0" u="none" strike="noStrike" cap="none" baseline="0" dirty="0">
                <a:solidFill>
                  <a:schemeClr val="lt1"/>
                </a:solidFill>
                <a:latin typeface="Arial" charset="0"/>
                <a:ea typeface="Arial" charset="0"/>
                <a:cs typeface="Arial" charset="0"/>
                <a:sym typeface="Cabin"/>
              </a:rPr>
              <a:t> z </a:t>
            </a:r>
            <a:r>
              <a:rPr lang="en-US" sz="3600" b="0" i="0" u="none" strike="noStrike" cap="none" baseline="0" dirty="0" err="1">
                <a:solidFill>
                  <a:schemeClr val="lt1"/>
                </a:solidFill>
                <a:latin typeface="Arial" charset="0"/>
                <a:ea typeface="Arial" charset="0"/>
                <a:cs typeface="Arial" charset="0"/>
                <a:sym typeface="Cabin"/>
              </a:rPr>
              <a:t>kolejnością</a:t>
            </a:r>
            <a:r>
              <a:rPr lang="en-US"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wstawiania</a:t>
            </a:r>
            <a:r>
              <a:rPr lang="en-US" sz="3600" b="0" i="0" u="none" strike="noStrike" cap="none" baseline="0" dirty="0">
                <a:solidFill>
                  <a:schemeClr val="lt1"/>
                </a:solidFill>
                <a:latin typeface="Arial" charset="0"/>
                <a:ea typeface="Arial" charset="0"/>
                <a:cs typeface="Arial" charset="0"/>
                <a:sym typeface="Cabin"/>
              </a:rPr>
              <a:t> par </a:t>
            </a:r>
            <a:r>
              <a:rPr lang="en-US" sz="3600" b="0" i="0" u="none" strike="noStrike" cap="none" baseline="0" dirty="0" err="1">
                <a:solidFill>
                  <a:schemeClr val="lt1"/>
                </a:solidFill>
                <a:latin typeface="Arial" charset="0"/>
                <a:ea typeface="Arial" charset="0"/>
                <a:cs typeface="Arial" charset="0"/>
                <a:sym typeface="Cabin"/>
              </a:rPr>
              <a:t>klucz-wartość</a:t>
            </a:r>
            <a:r>
              <a:rPr lang="en-US" sz="3600" b="0" i="0" u="none" strike="noStrike" cap="none" baseline="0" dirty="0">
                <a:solidFill>
                  <a:schemeClr val="lt1"/>
                </a:solidFill>
                <a:latin typeface="Arial" charset="0"/>
                <a:ea typeface="Arial" charset="0"/>
                <a:cs typeface="Arial" charset="0"/>
                <a:sym typeface="Cabin"/>
              </a:rPr>
              <a:t>. M</a:t>
            </a:r>
            <a:r>
              <a:rPr lang="pl" sz="3600" b="0" i="0" u="none" strike="noStrike" cap="none" baseline="0" dirty="0">
                <a:solidFill>
                  <a:schemeClr val="lt1"/>
                </a:solidFill>
                <a:latin typeface="Arial" charset="0"/>
                <a:ea typeface="Arial" charset="0"/>
                <a:cs typeface="Arial" charset="0"/>
                <a:sym typeface="Cabin"/>
              </a:rPr>
              <a:t>ożemy napisać pętlę </a:t>
            </a:r>
            <a:r>
              <a:rPr lang="pl" sz="3600" b="0" i="0" u="none" strike="noStrike" cap="none" baseline="0" dirty="0">
                <a:solidFill>
                  <a:srgbClr val="FFFF00"/>
                </a:solidFill>
                <a:latin typeface="Arial" charset="0"/>
                <a:ea typeface="Arial" charset="0"/>
                <a:cs typeface="Arial" charset="0"/>
                <a:sym typeface="Cabin"/>
              </a:rPr>
              <a:t>for</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która przejdzie po wszystkich </a:t>
            </a:r>
            <a:r>
              <a:rPr lang="pl" sz="3600" b="0" i="0" u="none" strike="noStrike" cap="none" baseline="0" dirty="0">
                <a:solidFill>
                  <a:srgbClr val="00FFFF"/>
                </a:solidFill>
                <a:latin typeface="Arial" charset="0"/>
                <a:ea typeface="Arial" charset="0"/>
                <a:cs typeface="Arial" charset="0"/>
                <a:sym typeface="Cabin"/>
              </a:rPr>
              <a:t>elementach</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00FF00"/>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w rzeczywistości przechodzi po wszystkich </a:t>
            </a:r>
            <a:r>
              <a:rPr lang="pl" sz="3600" b="0" i="0" u="none" strike="noStrike" cap="none" baseline="0" dirty="0">
                <a:solidFill>
                  <a:srgbClr val="00FFFF"/>
                </a:solidFill>
                <a:latin typeface="Arial" charset="0"/>
                <a:ea typeface="Arial" charset="0"/>
                <a:cs typeface="Arial" charset="0"/>
                <a:sym typeface="Cabin"/>
              </a:rPr>
              <a:t>kluczach</a:t>
            </a:r>
            <a:r>
              <a:rPr lang="pl" sz="3600" b="0" i="0" u="none" strike="noStrike" cap="none" baseline="0" dirty="0">
                <a:solidFill>
                  <a:schemeClr val="lt1"/>
                </a:solidFill>
                <a:latin typeface="Arial" charset="0"/>
                <a:ea typeface="Arial" charset="0"/>
                <a:cs typeface="Arial" charset="0"/>
                <a:sym typeface="Cabin"/>
              </a:rPr>
              <a:t> w </a:t>
            </a:r>
            <a:r>
              <a:rPr lang="pl" sz="3600" b="0" i="0" u="none" strike="noStrike" cap="none" baseline="0" dirty="0">
                <a:solidFill>
                  <a:srgbClr val="00FF00"/>
                </a:solidFill>
                <a:latin typeface="Arial" charset="0"/>
                <a:ea typeface="Arial" charset="0"/>
                <a:cs typeface="Arial" charset="0"/>
                <a:sym typeface="Cabin"/>
              </a:rPr>
              <a:t>słowniku</a:t>
            </a:r>
            <a:r>
              <a:rPr lang="pl" sz="3600" b="0" i="0" u="none" strike="noStrike" cap="none" baseline="0" dirty="0">
                <a:solidFill>
                  <a:schemeClr val="lt1"/>
                </a:solidFill>
                <a:latin typeface="Arial" charset="0"/>
                <a:ea typeface="Arial" charset="0"/>
                <a:cs typeface="Arial" charset="0"/>
                <a:sym typeface="Cabin"/>
              </a:rPr>
              <a:t> i</a:t>
            </a:r>
            <a:r>
              <a:rPr lang="pl" sz="3600" b="0" i="0" u="none" strike="noStrike" cap="none" baseline="0" dirty="0">
                <a:solidFill>
                  <a:srgbClr val="00FFFF"/>
                </a:solidFill>
                <a:latin typeface="Arial" charset="0"/>
                <a:ea typeface="Arial" charset="0"/>
                <a:cs typeface="Arial" charset="0"/>
                <a:sym typeface="Cabin"/>
              </a:rPr>
              <a:t> przeszukuje</a:t>
            </a:r>
            <a:r>
              <a:rPr lang="pl" sz="3600" b="0" i="0" u="none" strike="noStrike" cap="none" baseline="0" dirty="0">
                <a:solidFill>
                  <a:schemeClr val="lt1"/>
                </a:solidFill>
                <a:latin typeface="Arial" charset="0"/>
                <a:ea typeface="Arial" charset="0"/>
                <a:cs typeface="Arial" charset="0"/>
                <a:sym typeface="Cabin"/>
              </a:rPr>
              <a:t> wartości.</a:t>
            </a:r>
          </a:p>
        </p:txBody>
      </p:sp>
      <p:sp>
        <p:nvSpPr>
          <p:cNvPr id="458" name="Shape 458"/>
          <p:cNvSpPr txBox="1"/>
          <p:nvPr/>
        </p:nvSpPr>
        <p:spPr>
          <a:xfrm>
            <a:off x="2914649" y="5333441"/>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chemeClr val="lt1"/>
                </a:solidFill>
                <a:latin typeface="Courier"/>
                <a:ea typeface="Courier"/>
                <a:cs typeface="Courier"/>
                <a:sym typeface="Courier New"/>
              </a:rPr>
              <a:t> = { </a:t>
            </a:r>
            <a:r>
              <a:rPr lang="pl" sz="2400" b="0" i="0" u="none" strike="noStrike" cap="none" baseline="0" dirty="0">
                <a:solidFill>
                  <a:srgbClr val="00FFFF"/>
                </a:solidFill>
                <a:latin typeface="Courier"/>
                <a:ea typeface="Courier"/>
                <a:cs typeface="Courier"/>
                <a:sym typeface="Courier New"/>
              </a:rPr>
              <a:t>'chuck'</a:t>
            </a:r>
            <a:r>
              <a:rPr lang="pl" sz="2400" b="0" i="0" u="none" strike="noStrike" cap="none" baseline="0" dirty="0">
                <a:solidFill>
                  <a:schemeClr val="lt1"/>
                </a:solidFill>
                <a:latin typeface="Courier"/>
                <a:ea typeface="Courier"/>
                <a:cs typeface="Courier"/>
                <a:sym typeface="Courier New"/>
              </a:rPr>
              <a:t> : 1 , </a:t>
            </a:r>
            <a:r>
              <a:rPr lang="pl" sz="2400" b="0" i="0" u="none" strike="noStrike" cap="none" baseline="0" dirty="0">
                <a:solidFill>
                  <a:srgbClr val="00FFFF"/>
                </a:solidFill>
                <a:latin typeface="Courier"/>
                <a:ea typeface="Courier"/>
                <a:cs typeface="Courier"/>
                <a:sym typeface="Courier New"/>
              </a:rPr>
              <a:t>'fred'</a:t>
            </a:r>
            <a:r>
              <a:rPr lang="pl" sz="2400" b="0" i="0" u="none" strike="noStrike" cap="none" baseline="0" dirty="0">
                <a:solidFill>
                  <a:schemeClr val="lt1"/>
                </a:solidFill>
                <a:latin typeface="Courier"/>
                <a:ea typeface="Courier"/>
                <a:cs typeface="Courier"/>
                <a:sym typeface="Courier New"/>
              </a:rPr>
              <a:t> : 42, </a:t>
            </a:r>
            <a:r>
              <a:rPr lang="pl" sz="2400" b="0" i="0" u="none" strike="noStrike" cap="none" baseline="0" dirty="0">
                <a:solidFill>
                  <a:srgbClr val="00FFFF"/>
                </a:solidFill>
                <a:latin typeface="Courier"/>
                <a:ea typeface="Courier"/>
                <a:cs typeface="Courier"/>
                <a:sym typeface="Courier New"/>
              </a:rPr>
              <a:t>'jan'</a:t>
            </a:r>
            <a:r>
              <a:rPr lang="pl" sz="2400" b="0" i="0" u="none" strike="noStrike" cap="none" baseline="0"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for</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in</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dirty="0">
                <a:solidFill>
                  <a:srgbClr val="00FFFF"/>
                </a:solidFill>
                <a:latin typeface="Courier"/>
                <a:ea typeface="Courier"/>
                <a:cs typeface="Courier"/>
                <a:sym typeface="Courier New"/>
              </a:rPr>
              <a:t>chuck</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dirty="0">
                <a:solidFill>
                  <a:srgbClr val="00FFFF"/>
                </a:solidFill>
                <a:latin typeface="Courier"/>
                <a:ea typeface="Courier"/>
                <a:cs typeface="Courier"/>
                <a:sym typeface="Courier New"/>
              </a:rPr>
              <a:t>fred</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42</a:t>
            </a:r>
            <a:endParaRPr lang="en-US" sz="2400" b="0" i="0" u="none" strike="noStrike" cap="none" baseline="0" dirty="0">
              <a:solidFill>
                <a:srgbClr val="00FF00"/>
              </a:solidFill>
              <a:latin typeface="Courier"/>
              <a:ea typeface="Courier"/>
              <a:cs typeface="Courier"/>
              <a:sym typeface="Courier New"/>
            </a:endParaRPr>
          </a:p>
          <a:p>
            <a:pPr>
              <a:buClr>
                <a:srgbClr val="00FFFF"/>
              </a:buClr>
              <a:buSzPct val="25000"/>
            </a:pPr>
            <a:r>
              <a:rPr lang="pl" sz="2400" b="0" i="0" u="none" strike="noStrike" cap="none" baseline="0" dirty="0">
                <a:solidFill>
                  <a:srgbClr val="00FFFF"/>
                </a:solidFill>
                <a:latin typeface="Courier"/>
                <a:ea typeface="Courier"/>
                <a:cs typeface="Courier"/>
                <a:sym typeface="Courier New"/>
              </a:rPr>
              <a:t>jan</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Pobieranie list kluczy i wartości</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Możesz otrzymać listę </a:t>
            </a:r>
            <a:r>
              <a:rPr lang="pl" sz="3600" b="0" i="0" u="none" strike="noStrike" cap="none" baseline="0" dirty="0">
                <a:solidFill>
                  <a:srgbClr val="00F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wartości</a:t>
            </a:r>
            <a:r>
              <a:rPr lang="pl" sz="3600" b="0" i="0" u="none" strike="noStrike" cap="none" baseline="0" dirty="0">
                <a:solidFill>
                  <a:schemeClr val="lt1"/>
                </a:solidFill>
                <a:latin typeface="Arial" charset="0"/>
                <a:ea typeface="Arial" charset="0"/>
                <a:cs typeface="Arial" charset="0"/>
                <a:sym typeface="Cabin"/>
              </a:rPr>
              <a:t> lub</a:t>
            </a:r>
            <a:r>
              <a:rPr lang="pl" sz="3600" b="0" i="0" u="none" strike="noStrike" cap="none" baseline="0" dirty="0">
                <a:solidFill>
                  <a:srgbClr val="FF7F00"/>
                </a:solidFill>
                <a:latin typeface="Arial" charset="0"/>
                <a:ea typeface="Arial" charset="0"/>
                <a:cs typeface="Arial" charset="0"/>
                <a:sym typeface="Cabin"/>
              </a:rPr>
              <a:t> elementów (obu)</a:t>
            </a:r>
            <a:r>
              <a:rPr lang="pl" sz="3600" b="0" i="0" u="none" strike="noStrike" cap="none" baseline="0" dirty="0">
                <a:solidFill>
                  <a:schemeClr val="lt1"/>
                </a:solidFill>
                <a:latin typeface="Arial" charset="0"/>
                <a:ea typeface="Arial" charset="0"/>
                <a:cs typeface="Arial" charset="0"/>
                <a:sym typeface="Cabin"/>
              </a:rPr>
              <a:t> ze słownika</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chemeClr val="lt1"/>
                </a:solidFill>
                <a:latin typeface="Courier"/>
                <a:ea typeface="Courier"/>
                <a:cs typeface="Courier"/>
                <a:sym typeface="Courier New"/>
              </a:rPr>
              <a:t>&gt;&gt;&gt; jjj = { 'chuck' : 1 , 'fred' : 42, 'jan': 100}</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rgbClr val="FF00FF"/>
                </a:solidFill>
                <a:latin typeface="Courier"/>
                <a:ea typeface="Courier"/>
                <a:cs typeface="Courier"/>
                <a:sym typeface="Courier New"/>
              </a:rPr>
              <a:t>list</a:t>
            </a:r>
            <a:r>
              <a:rPr lang="pl" sz="2500" b="0" i="0" u="none" strike="noStrike" cap="none" baseline="0" dirty="0">
                <a:solidFill>
                  <a:schemeClr val="lt1"/>
                </a:solidFill>
                <a:latin typeface="Courier"/>
                <a:ea typeface="Courier"/>
                <a:cs typeface="Courier"/>
                <a:sym typeface="Courier New"/>
              </a:rPr>
              <a:t>(jjj</a:t>
            </a:r>
            <a:r>
              <a:rPr lang="pl" sz="2500" b="0" i="0" u="none" baseline="0" dirty="0">
                <a:solidFill>
                  <a:schemeClr val="lt1"/>
                </a:solidFill>
                <a:latin typeface="Courier"/>
                <a:ea typeface="Courier"/>
                <a:cs typeface="Courier"/>
                <a:sym typeface="Courier New"/>
              </a:rPr>
              <a:t>)</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dirty="0">
                <a:solidFill>
                  <a:srgbClr val="00FF00"/>
                </a:solidFill>
                <a:latin typeface="Courier"/>
                <a:ea typeface="Courier"/>
                <a:cs typeface="Courier"/>
                <a:sym typeface="Courier New"/>
              </a:rPr>
              <a:t>['chuck', 'fred’</a:t>
            </a:r>
            <a:r>
              <a:rPr lang="en-US" sz="2500" b="0" i="0" u="none" strike="noStrike" cap="none" baseline="0" dirty="0">
                <a:solidFill>
                  <a:srgbClr val="00FF00"/>
                </a:solidFill>
                <a:latin typeface="Courier"/>
                <a:ea typeface="Courier"/>
                <a:cs typeface="Courier"/>
                <a:sym typeface="Courier New"/>
              </a:rPr>
              <a:t>, </a:t>
            </a:r>
            <a:r>
              <a:rPr lang="pl" sz="2500" b="0" i="0" u="none" strike="noStrike" cap="none" baseline="0" dirty="0">
                <a:solidFill>
                  <a:srgbClr val="00FF00"/>
                </a:solidFill>
                <a:latin typeface="Courier"/>
                <a:ea typeface="Courier"/>
                <a:cs typeface="Courier"/>
                <a:sym typeface="Courier New"/>
              </a:rPr>
              <a:t>'jan']</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00FF"/>
                </a:solidFill>
                <a:latin typeface="Courier"/>
                <a:ea typeface="Courier"/>
                <a:cs typeface="Courier"/>
                <a:sym typeface="Courier New"/>
              </a:rPr>
              <a:t>keys()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dirty="0">
                <a:solidFill>
                  <a:srgbClr val="00FF00"/>
                </a:solidFill>
                <a:latin typeface="Courier"/>
                <a:ea typeface="Courier"/>
                <a:cs typeface="Courier"/>
                <a:sym typeface="Courier New"/>
              </a:rPr>
              <a:t>['chuck', 'fred’</a:t>
            </a:r>
            <a:r>
              <a:rPr lang="en-US" sz="2500" b="0" i="0" u="none" strike="noStrike" cap="none" baseline="0" dirty="0">
                <a:solidFill>
                  <a:srgbClr val="00FF00"/>
                </a:solidFill>
                <a:latin typeface="Courier"/>
                <a:ea typeface="Courier"/>
                <a:cs typeface="Courier"/>
                <a:sym typeface="Courier New"/>
              </a:rPr>
              <a:t>, </a:t>
            </a:r>
            <a:r>
              <a:rPr lang="pl" sz="2500" b="0" i="0" u="none" strike="noStrike" cap="none" baseline="0" dirty="0">
                <a:solidFill>
                  <a:srgbClr val="00FF00"/>
                </a:solidFill>
                <a:latin typeface="Courier"/>
                <a:ea typeface="Courier"/>
                <a:cs typeface="Courier"/>
                <a:sym typeface="Courier New"/>
              </a:rPr>
              <a:t>'jan']</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00FF"/>
                </a:solidFill>
                <a:latin typeface="Courier"/>
                <a:ea typeface="Courier"/>
                <a:cs typeface="Courier"/>
                <a:sym typeface="Courier New"/>
              </a:rPr>
              <a:t>values()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500" b="0" i="0" u="none" strike="noStrike" cap="none" baseline="0" dirty="0">
                <a:solidFill>
                  <a:srgbClr val="FF00FF"/>
                </a:solidFill>
                <a:latin typeface="Courier"/>
                <a:ea typeface="Courier"/>
                <a:cs typeface="Courier"/>
                <a:sym typeface="Courier New"/>
              </a:rPr>
              <a:t>[1, 42</a:t>
            </a:r>
            <a:r>
              <a:rPr lang="en-US" sz="2500" b="0" i="0" u="none" strike="noStrike" cap="none" baseline="0" dirty="0">
                <a:solidFill>
                  <a:srgbClr val="FF00FF"/>
                </a:solidFill>
                <a:latin typeface="Courier"/>
                <a:ea typeface="Courier"/>
                <a:cs typeface="Courier"/>
                <a:sym typeface="Courier New"/>
              </a:rPr>
              <a:t>, 100</a:t>
            </a:r>
            <a:r>
              <a:rPr lang="pl" sz="2500" b="0" i="0" u="none" strike="noStrike" cap="none" baseline="0" dirty="0">
                <a:solidFill>
                  <a:srgbClr val="FF00FF"/>
                </a:solidFill>
                <a:latin typeface="Courier"/>
                <a:ea typeface="Courier"/>
                <a:cs typeface="Courier"/>
                <a:sym typeface="Courier New"/>
              </a:rPr>
              <a:t>]</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7F00"/>
                </a:solidFill>
                <a:latin typeface="Courier"/>
                <a:ea typeface="Courier"/>
                <a:cs typeface="Courier"/>
                <a:sym typeface="Courier New"/>
              </a:rPr>
              <a:t>items()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rgbClr val="FF7F00"/>
                </a:solidFill>
                <a:latin typeface="Courier"/>
                <a:ea typeface="Courier"/>
                <a:cs typeface="Courier"/>
                <a:sym typeface="Courier New"/>
              </a:rPr>
              <a:t>[('chuck', 1), ('fred', 42)</a:t>
            </a:r>
            <a:r>
              <a:rPr lang="en-US" sz="2500" b="0" i="0" u="none" strike="noStrike" cap="none" baseline="0" dirty="0">
                <a:solidFill>
                  <a:srgbClr val="FF7F00"/>
                </a:solidFill>
                <a:latin typeface="Courier"/>
                <a:ea typeface="Courier"/>
                <a:cs typeface="Courier"/>
                <a:sym typeface="Courier New"/>
              </a:rPr>
              <a:t>,</a:t>
            </a:r>
            <a:r>
              <a:rPr lang="pl" sz="2500" b="0" i="0" u="none" strike="noStrike" cap="none" baseline="0" dirty="0">
                <a:solidFill>
                  <a:srgbClr val="FF7F00"/>
                </a:solidFill>
                <a:latin typeface="Courier"/>
                <a:ea typeface="Courier"/>
                <a:cs typeface="Courier"/>
                <a:sym typeface="Courier New"/>
              </a:rPr>
              <a:t> ('jan', 100)]</a:t>
            </a: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chemeClr val="lt1"/>
                </a:solidFill>
                <a:latin typeface="Courier"/>
                <a:ea typeface="Courier"/>
                <a:cs typeface="Courier"/>
                <a:sym typeface="Courier New"/>
              </a:rPr>
              <a:t>&gt;&gt;&gt; </a:t>
            </a:r>
          </a:p>
        </p:txBody>
      </p:sp>
      <p:sp>
        <p:nvSpPr>
          <p:cNvPr id="466" name="Shape 466"/>
          <p:cNvSpPr txBox="1"/>
          <p:nvPr/>
        </p:nvSpPr>
        <p:spPr>
          <a:xfrm>
            <a:off x="6559827" y="7544182"/>
            <a:ext cx="891657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3400" b="0" i="0" u="none" strike="noStrike" cap="none" baseline="0" dirty="0">
                <a:solidFill>
                  <a:schemeClr val="lt1"/>
                </a:solidFill>
                <a:latin typeface="Arial" charset="0"/>
                <a:ea typeface="Arial" charset="0"/>
                <a:cs typeface="Arial" charset="0"/>
                <a:sym typeface="Cabin"/>
              </a:rPr>
              <a:t>Co to jest </a:t>
            </a:r>
            <a:r>
              <a:rPr lang="pl" sz="3400" b="0" i="0" u="none" baseline="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krotka”? </a:t>
            </a:r>
            <a:r>
              <a:rPr lang="pl" sz="320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 dowiesz się niedługo...</a:t>
            </a:r>
          </a:p>
        </p:txBody>
      </p:sp>
      <p:cxnSp>
        <p:nvCxnSpPr>
          <p:cNvPr id="467" name="Shape 467"/>
          <p:cNvCxnSpPr>
            <a:cxnSpLocks/>
          </p:cNvCxnSpPr>
          <p:nvPr/>
        </p:nvCxnSpPr>
        <p:spPr>
          <a:xfrm flipH="1">
            <a:off x="9621078" y="6815138"/>
            <a:ext cx="737360"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Bonus: Dwie zmienne sterujące!</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Przechodzimy pętlą po parach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rgbClr val="FFFF00"/>
                </a:solidFill>
                <a:latin typeface="Arial" charset="0"/>
                <a:ea typeface="Arial" charset="0"/>
                <a:cs typeface="Arial" charset="0"/>
                <a:sym typeface="Cabin"/>
              </a:rPr>
              <a:t>wartość</a:t>
            </a:r>
            <a:r>
              <a:rPr lang="pl" sz="3600" b="0" i="0" u="none" strike="noStrike" cap="none" baseline="0" dirty="0">
                <a:solidFill>
                  <a:schemeClr val="lt1"/>
                </a:solidFill>
                <a:latin typeface="Arial" charset="0"/>
                <a:ea typeface="Arial" charset="0"/>
                <a:cs typeface="Arial" charset="0"/>
                <a:sym typeface="Cabin"/>
              </a:rPr>
              <a:t> w słowniku, używając *dwóch* zmiennych sterujących</a:t>
            </a:r>
          </a:p>
          <a:p>
            <a:pPr marL="457200" marR="0" lvl="0" indent="-457200" algn="l" rtl="0">
              <a:lnSpc>
                <a:spcPct val="100000"/>
              </a:lnSpc>
              <a:spcBef>
                <a:spcPts val="350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W każdej iteracji pierwszą zmienną jest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a drugą jest </a:t>
            </a:r>
            <a:r>
              <a:rPr lang="pl" sz="3600" b="0" i="0" u="none" strike="noStrike" cap="none" baseline="0" dirty="0">
                <a:solidFill>
                  <a:srgbClr val="FFFF00"/>
                </a:solidFill>
                <a:latin typeface="Arial" charset="0"/>
                <a:ea typeface="Arial" charset="0"/>
                <a:cs typeface="Arial" charset="0"/>
                <a:sym typeface="Cabin"/>
              </a:rPr>
              <a:t>wartość </a:t>
            </a:r>
            <a:r>
              <a:rPr lang="pl" sz="3600" b="0" i="0" u="none" strike="noStrike" cap="none" baseline="0" dirty="0">
                <a:solidFill>
                  <a:schemeClr val="lt1"/>
                </a:solidFill>
                <a:latin typeface="Arial" charset="0"/>
                <a:ea typeface="Arial" charset="0"/>
                <a:cs typeface="Arial" charset="0"/>
                <a:sym typeface="Cabin"/>
              </a:rPr>
              <a:t>przypisane do tego klucza</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rgbClr val="00FF00"/>
                </a:solidFill>
                <a:latin typeface="Courier"/>
                <a:ea typeface="Courier"/>
                <a:cs typeface="Courier"/>
                <a:sym typeface="Courier New"/>
              </a:rPr>
              <a:t>jjj</a:t>
            </a:r>
            <a:r>
              <a:rPr lang="pl" sz="2400" b="0" i="0" u="none" strike="noStrike" cap="none" baseline="0" dirty="0">
                <a:solidFill>
                  <a:schemeClr val="lt1"/>
                </a:solidFill>
                <a:latin typeface="Courier"/>
                <a:ea typeface="Courier"/>
                <a:cs typeface="Courier"/>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for </a:t>
            </a:r>
            <a:r>
              <a:rPr lang="pl" sz="2400" b="0" i="0" u="none" strike="noStrike" cap="none" baseline="0" dirty="0">
                <a:solidFill>
                  <a:srgbClr val="FF7F00"/>
                </a:solidFill>
                <a:latin typeface="Courier"/>
                <a:ea typeface="Courier"/>
                <a:cs typeface="Courier"/>
                <a:sym typeface="Courier New"/>
              </a:rPr>
              <a:t>aaa</a:t>
            </a:r>
            <a:r>
              <a:rPr lang="pl" sz="2400" b="0" i="0" u="none" strike="noStrike" cap="none" baseline="0" dirty="0">
                <a:solidFill>
                  <a:schemeClr val="lt1"/>
                </a:solidFill>
                <a:latin typeface="Courier"/>
                <a:ea typeface="Courier"/>
                <a:cs typeface="Courier"/>
                <a:sym typeface="Courier New"/>
              </a:rPr>
              <a:t>,</a:t>
            </a:r>
            <a:r>
              <a:rPr lang="pl" sz="2400" b="0" i="0" u="none" strike="noStrike" cap="none" baseline="0" dirty="0">
                <a:solidFill>
                  <a:srgbClr val="FFFF00"/>
                </a:solidFill>
                <a:latin typeface="Courier"/>
                <a:ea typeface="Courier"/>
                <a:cs typeface="Courier"/>
                <a:sym typeface="Courier New"/>
              </a:rPr>
              <a:t>bbb</a:t>
            </a:r>
            <a:r>
              <a:rPr lang="pl" sz="2400" b="0" i="0" u="none" strike="noStrike" cap="none" baseline="0" dirty="0">
                <a:solidFill>
                  <a:schemeClr val="lt1"/>
                </a:solidFill>
                <a:latin typeface="Courier"/>
                <a:ea typeface="Courier"/>
                <a:cs typeface="Courier"/>
                <a:sym typeface="Courier New"/>
              </a:rPr>
              <a:t> in </a:t>
            </a:r>
            <a:r>
              <a:rPr lang="pl" sz="2400" b="0" i="0" u="none" strike="noStrike" cap="none" baseline="0" dirty="0">
                <a:solidFill>
                  <a:srgbClr val="00FF00"/>
                </a:solidFill>
                <a:latin typeface="Courier"/>
                <a:ea typeface="Courier"/>
                <a:cs typeface="Courier"/>
                <a:sym typeface="Courier New"/>
              </a:rPr>
              <a:t>jjj</a:t>
            </a:r>
            <a:r>
              <a:rPr lang="pl" sz="2400" b="0" i="0" u="none" strike="noStrike" cap="none" baseline="0" dirty="0">
                <a:solidFill>
                  <a:srgbClr val="FF00FF"/>
                </a:solidFill>
                <a:latin typeface="Courier"/>
                <a:ea typeface="Courier"/>
                <a:cs typeface="Courier"/>
                <a:sym typeface="Courier New"/>
              </a:rPr>
              <a:t>.items</a:t>
            </a:r>
            <a:r>
              <a:rPr lang="pl" sz="2400" b="0" i="0" u="none" strike="noStrike" cap="none" baseline="0" dirty="0">
                <a:solidFill>
                  <a:schemeClr val="lt1"/>
                </a:solidFill>
                <a:latin typeface="Courier"/>
                <a:ea typeface="Courier"/>
                <a:cs typeface="Courier"/>
                <a:sym typeface="Courier New"/>
              </a:rPr>
              <a:t>() :</a:t>
            </a:r>
          </a:p>
          <a:p>
            <a:pPr lvl="0" algn="l" rtl="0">
              <a:buClr>
                <a:schemeClr val="lt1"/>
              </a:buClr>
              <a:buSzPct val="25000"/>
            </a:pPr>
            <a:r>
              <a:rPr lang="pl" sz="2400" b="0" i="0" u="none" strike="noStrike" cap="none" baseline="0" dirty="0">
                <a:solidFill>
                  <a:schemeClr val="lt1"/>
                </a:solidFill>
                <a:latin typeface="Courier"/>
                <a:ea typeface="Courier"/>
                <a:cs typeface="Courier"/>
                <a:sym typeface="Courier New"/>
              </a:rPr>
              <a:t>    print(</a:t>
            </a:r>
            <a:r>
              <a:rPr lang="pl" sz="2400" b="0" i="0" u="none" strike="noStrike" cap="none" baseline="0" dirty="0">
                <a:solidFill>
                  <a:srgbClr val="FF7F00"/>
                </a:solidFill>
                <a:latin typeface="Courier"/>
                <a:ea typeface="Courier"/>
                <a:cs typeface="Courier"/>
                <a:sym typeface="Courier New"/>
              </a:rPr>
              <a:t>aaa</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bbb</a:t>
            </a:r>
            <a:r>
              <a:rPr lang="pl" sz="2400" b="0" i="0" u="none" baseline="0" dirty="0">
                <a:solidFill>
                  <a:schemeClr val="lt1"/>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dirty="0">
                <a:solidFill>
                  <a:srgbClr val="FF7F00"/>
                </a:solidFill>
                <a:latin typeface="Courier"/>
                <a:ea typeface="Courier"/>
                <a:cs typeface="Courier"/>
                <a:sym typeface="Courier New"/>
              </a:rPr>
              <a:t>chuck</a:t>
            </a:r>
            <a:r>
              <a:rPr lang="pl" sz="2400" b="0" i="0" u="none" strike="noStrike" cap="none" baseline="0"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dirty="0">
                <a:solidFill>
                  <a:srgbClr val="FF7F00"/>
                </a:solidFill>
                <a:latin typeface="Courier"/>
                <a:ea typeface="Courier"/>
                <a:cs typeface="Courier"/>
                <a:sym typeface="Courier New"/>
              </a:rPr>
              <a:t>fred</a:t>
            </a:r>
            <a:r>
              <a:rPr lang="pl" sz="2400" b="0" i="0" u="none" strike="noStrike" cap="none" baseline="0" dirty="0">
                <a:solidFill>
                  <a:srgbClr val="FFFF00"/>
                </a:solidFill>
                <a:latin typeface="Courier"/>
                <a:ea typeface="Courier"/>
                <a:cs typeface="Courier"/>
                <a:sym typeface="Courier New"/>
              </a:rPr>
              <a:t> 42</a:t>
            </a:r>
          </a:p>
          <a:p>
            <a:pPr>
              <a:buClr>
                <a:schemeClr val="lt1"/>
              </a:buClr>
              <a:buSzPct val="25000"/>
            </a:pPr>
            <a:r>
              <a:rPr lang="pl" sz="2400" b="0" i="0" u="none" strike="noStrike" cap="none" baseline="0" dirty="0">
                <a:solidFill>
                  <a:srgbClr val="FF7F00"/>
                </a:solidFill>
                <a:latin typeface="Courier"/>
                <a:ea typeface="Courier"/>
                <a:cs typeface="Courier"/>
                <a:sym typeface="Courier New"/>
              </a:rPr>
              <a:t>jan</a:t>
            </a:r>
            <a:r>
              <a:rPr lang="pl" sz="2400" b="0" i="0" u="none" strike="noStrike" cap="none" baseline="0"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 </a:t>
            </a:r>
            <a:endParaRPr lang="pl"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521237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[chuck]</a:t>
            </a:r>
          </a:p>
        </p:txBody>
      </p:sp>
      <p:sp>
        <p:nvSpPr>
          <p:cNvPr id="476" name="Shape 476"/>
          <p:cNvSpPr txBox="1"/>
          <p:nvPr/>
        </p:nvSpPr>
        <p:spPr>
          <a:xfrm>
            <a:off x="14223053" y="519967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a:t>
            </a:r>
          </a:p>
        </p:txBody>
      </p:sp>
      <p:sp>
        <p:nvSpPr>
          <p:cNvPr id="477" name="Shape 477"/>
          <p:cNvSpPr txBox="1"/>
          <p:nvPr/>
        </p:nvSpPr>
        <p:spPr>
          <a:xfrm>
            <a:off x="12771437" y="603787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[fred]</a:t>
            </a:r>
          </a:p>
        </p:txBody>
      </p:sp>
      <p:sp>
        <p:nvSpPr>
          <p:cNvPr id="478" name="Shape 478"/>
          <p:cNvSpPr txBox="1"/>
          <p:nvPr/>
        </p:nvSpPr>
        <p:spPr>
          <a:xfrm>
            <a:off x="14224001" y="602517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aaa</a:t>
            </a:r>
            <a:endParaRPr lang="pl"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600" b="0" i="0" u="none" strike="noStrike" cap="none" baseline="0">
                <a:solidFill>
                  <a:srgbClr val="FFFF00"/>
                </a:solidFill>
                <a:latin typeface="Arial" charset="0"/>
                <a:ea typeface="Arial" charset="0"/>
                <a:cs typeface="Arial" charset="0"/>
                <a:sym typeface="Cabin"/>
              </a:rPr>
              <a:t>bbb</a:t>
            </a:r>
          </a:p>
        </p:txBody>
      </p:sp>
      <p:sp>
        <p:nvSpPr>
          <p:cNvPr id="481" name="Shape 481"/>
          <p:cNvSpPr txBox="1"/>
          <p:nvPr/>
        </p:nvSpPr>
        <p:spPr>
          <a:xfrm>
            <a:off x="12969876" y="687607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[jan]</a:t>
            </a:r>
          </a:p>
        </p:txBody>
      </p:sp>
      <p:sp>
        <p:nvSpPr>
          <p:cNvPr id="482" name="Shape 482"/>
          <p:cNvSpPr txBox="1"/>
          <p:nvPr/>
        </p:nvSpPr>
        <p:spPr>
          <a:xfrm>
            <a:off x="14208126" y="686337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00"/>
                </a:solidFill>
                <a:latin typeface="Courier"/>
                <a:ea typeface="Courier"/>
                <a:cs typeface="Courier"/>
                <a:sym typeface="Courier New"/>
              </a:rPr>
              <a:t>name = input('</a:t>
            </a:r>
            <a:r>
              <a:rPr lang="pl-PL" sz="2600" b="0" i="0" u="none" strike="noStrike" cap="none" baseline="0" dirty="0">
                <a:solidFill>
                  <a:srgbClr val="00FF00"/>
                </a:solidFill>
                <a:latin typeface="Courier"/>
                <a:ea typeface="Courier"/>
                <a:cs typeface="Courier"/>
                <a:sym typeface="Courier New"/>
              </a:rPr>
              <a:t>Podaj nazwę pliku: </a:t>
            </a:r>
            <a:r>
              <a:rPr lang="pl" sz="2600" b="0" i="0" u="none" strike="noStrike" cap="none" baseline="0"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counts = dict()</a:t>
            </a:r>
          </a:p>
          <a:p>
            <a:pPr lvl="0" algn="l" rtl="0">
              <a:buClr>
                <a:srgbClr val="00FF00"/>
              </a:buClr>
              <a:buSzPct val="25000"/>
            </a:pPr>
            <a:r>
              <a:rPr lang="pl" sz="2600" b="0" i="0" u="none" baseline="0" dirty="0">
                <a:solidFill>
                  <a:srgbClr val="FF00FF"/>
                </a:solidFill>
                <a:latin typeface="Courier"/>
                <a:ea typeface="Courier"/>
                <a:cs typeface="Courier"/>
                <a:sym typeface="Courier New"/>
              </a:rPr>
              <a:t>for line in handle:</a:t>
            </a:r>
          </a:p>
          <a:p>
            <a:pPr lvl="0" algn="l" rtl="0">
              <a:buClr>
                <a:srgbClr val="00FF00"/>
              </a:buClr>
              <a:buSzPct val="25000"/>
            </a:pPr>
            <a:r>
              <a:rPr lang="en-US" sz="2600" b="0" i="0" u="none" baseline="0" dirty="0">
                <a:solidFill>
                  <a:srgbClr val="FF00FF"/>
                </a:solidFill>
                <a:latin typeface="Courier"/>
                <a:ea typeface="Courier"/>
                <a:cs typeface="Courier"/>
                <a:sym typeface="Courier New"/>
              </a:rPr>
              <a:t>   </a:t>
            </a:r>
            <a:r>
              <a:rPr lang="pl" sz="2600" b="0" i="0" u="none" baseline="0" dirty="0">
                <a:solidFill>
                  <a:srgbClr val="FF00FF"/>
                </a:solidFill>
                <a:latin typeface="Courier"/>
                <a:ea typeface="Courier"/>
                <a:cs typeface="Courier"/>
                <a:sym typeface="Courier New"/>
              </a:rPr>
              <a:t> </a:t>
            </a:r>
            <a:r>
              <a:rPr lang="en-US" sz="2600" b="0" i="0" u="none" baseline="0" dirty="0">
                <a:solidFill>
                  <a:srgbClr val="FF00FF"/>
                </a:solidFill>
                <a:latin typeface="Courier"/>
                <a:ea typeface="Courier"/>
                <a:cs typeface="Courier"/>
                <a:sym typeface="Courier New"/>
              </a:rPr>
              <a:t>line</a:t>
            </a:r>
            <a:r>
              <a:rPr lang="pl" sz="2600" b="0" i="0" u="none" baseline="0" dirty="0">
                <a:solidFill>
                  <a:srgbClr val="FF00FF"/>
                </a:solidFill>
                <a:latin typeface="Courier"/>
                <a:ea typeface="Courier"/>
                <a:cs typeface="Courier"/>
                <a:sym typeface="Courier New"/>
              </a:rPr>
              <a:t> = line.</a:t>
            </a:r>
            <a:r>
              <a:rPr lang="en-US" sz="2600" b="0" i="0" u="none" baseline="0" dirty="0">
                <a:solidFill>
                  <a:srgbClr val="FF00FF"/>
                </a:solidFill>
                <a:latin typeface="Courier"/>
                <a:ea typeface="Courier"/>
                <a:cs typeface="Courier"/>
                <a:sym typeface="Courier New"/>
              </a:rPr>
              <a:t>lower</a:t>
            </a:r>
            <a:r>
              <a:rPr lang="pl" sz="2600" b="0" i="0" u="none" baseline="0" dirty="0">
                <a:solidFill>
                  <a:srgbClr val="FF00FF"/>
                </a:solidFill>
                <a:latin typeface="Courier"/>
                <a:ea typeface="Courier"/>
                <a:cs typeface="Courier"/>
                <a:sym typeface="Courier New"/>
              </a:rPr>
              <a:t>()</a:t>
            </a:r>
            <a:endParaRPr lang="en-US" sz="2600" b="0" i="0" u="none" baseline="0" dirty="0">
              <a:solidFill>
                <a:srgbClr val="FF00FF"/>
              </a:solidFill>
              <a:latin typeface="Courier"/>
              <a:ea typeface="Courier"/>
              <a:cs typeface="Courier"/>
              <a:sym typeface="Courier New"/>
            </a:endParaRPr>
          </a:p>
          <a:p>
            <a:pPr lvl="0" algn="l" rtl="0">
              <a:buClr>
                <a:srgbClr val="00FF00"/>
              </a:buClr>
              <a:buSzPct val="25000"/>
            </a:pPr>
            <a:r>
              <a:rPr lang="pl" sz="2600" b="0" i="0" u="none" baseline="0" dirty="0">
                <a:solidFill>
                  <a:srgbClr val="FF00FF"/>
                </a:solidFill>
                <a:latin typeface="Courier"/>
                <a:ea typeface="Courier"/>
                <a:cs typeface="Courier"/>
                <a:sym typeface="Courier New"/>
              </a:rPr>
              <a:t>    words = line.split()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        counts[word] = counts.get(word,</a:t>
            </a:r>
            <a:r>
              <a:rPr lang="en-US" sz="2600" b="0" i="0" u="none" strike="noStrike" cap="none" baseline="0" dirty="0">
                <a:solidFill>
                  <a:srgbClr val="FF00FF"/>
                </a:solidFill>
                <a:latin typeface="Courier"/>
                <a:ea typeface="Courier"/>
                <a:cs typeface="Courier"/>
                <a:sym typeface="Courier New"/>
              </a:rPr>
              <a:t> </a:t>
            </a:r>
            <a:r>
              <a:rPr lang="pl" sz="2600" b="0" i="0" u="none" strike="noStrike" cap="none" baseline="0" dirty="0">
                <a:solidFill>
                  <a:srgbClr val="FF00FF"/>
                </a:solidFill>
                <a:latin typeface="Courier"/>
                <a:ea typeface="Courier"/>
                <a:cs typeface="Courier"/>
                <a:sym typeface="Courier New"/>
              </a:rPr>
              <a:t>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bigcount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7F00"/>
                </a:solidFill>
                <a:latin typeface="Courier"/>
                <a:ea typeface="Courier"/>
                <a:cs typeface="Courier"/>
                <a:sym typeface="Courier New"/>
              </a:rPr>
              <a:t>print(bigword, bigcount)</a:t>
            </a:r>
            <a:endParaRPr lang="pl"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257183" y="4787900"/>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python</a:t>
            </a:r>
            <a:r>
              <a:rPr lang="en-US" sz="3600" b="0" i="0" u="none" strike="noStrike" cap="none" baseline="0" dirty="0">
                <a:solidFill>
                  <a:srgbClr val="FFFF00"/>
                </a:solidFill>
                <a:latin typeface="Arial" charset="0"/>
                <a:ea typeface="Arial" charset="0"/>
                <a:cs typeface="Arial" charset="0"/>
                <a:sym typeface="Cabin"/>
              </a:rPr>
              <a:t>3</a:t>
            </a:r>
            <a:r>
              <a:rPr lang="pl" sz="3600" b="0" i="0" u="none" strike="noStrike" cap="none" baseline="0" dirty="0">
                <a:solidFill>
                  <a:srgbClr val="FFFF00"/>
                </a:solidFill>
                <a:latin typeface="Arial" charset="0"/>
                <a:ea typeface="Arial" charset="0"/>
                <a:cs typeface="Arial" charset="0"/>
                <a:sym typeface="Cabin"/>
              </a:rPr>
              <a:t>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Nazwa pliku: </a:t>
            </a:r>
            <a:r>
              <a:rPr lang="pl" sz="3600" b="0" i="0" u="none" baseline="0" dirty="0">
                <a:solidFill>
                  <a:schemeClr val="lt1"/>
                </a:solidFill>
                <a:latin typeface="Arial" charset="0"/>
                <a:ea typeface="Arial" charset="0"/>
                <a:cs typeface="Arial" charset="0"/>
                <a:sym typeface="Cabin"/>
              </a:rPr>
              <a:t>clown</a:t>
            </a:r>
            <a:r>
              <a:rPr lang="pl" sz="3600" b="0" i="0" u="none" strike="noStrike" cap="none" baseline="0" dirty="0">
                <a:solidFill>
                  <a:schemeClr val="lt1"/>
                </a:solidFill>
                <a:latin typeface="Arial" charset="0"/>
                <a:ea typeface="Arial" charset="0"/>
                <a:cs typeface="Arial" charset="0"/>
                <a:sym typeface="Cabin"/>
              </a:rPr>
              <a:t>.txt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t</a:t>
            </a:r>
            <a:r>
              <a:rPr lang="pl" sz="3600" b="0" i="0" u="none" baseline="0" dirty="0">
                <a:solidFill>
                  <a:srgbClr val="FFFF00"/>
                </a:solidFill>
                <a:latin typeface="Arial" charset="0"/>
                <a:ea typeface="Arial" charset="0"/>
                <a:cs typeface="Arial" charset="0"/>
                <a:sym typeface="Cabin"/>
              </a:rPr>
              <a:t>he 7</a:t>
            </a:r>
          </a:p>
        </p:txBody>
      </p:sp>
      <p:sp>
        <p:nvSpPr>
          <p:cNvPr id="489" name="Shape 489"/>
          <p:cNvSpPr txBox="1"/>
          <p:nvPr/>
        </p:nvSpPr>
        <p:spPr>
          <a:xfrm>
            <a:off x="10257183" y="1705475"/>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python</a:t>
            </a:r>
            <a:r>
              <a:rPr lang="en-US" sz="3600" b="0" i="0" u="none" strike="noStrike" cap="none" baseline="0" dirty="0">
                <a:solidFill>
                  <a:srgbClr val="FFFF00"/>
                </a:solidFill>
                <a:latin typeface="Arial" charset="0"/>
                <a:ea typeface="Arial" charset="0"/>
                <a:cs typeface="Arial" charset="0"/>
                <a:sym typeface="Cabin"/>
              </a:rPr>
              <a:t>3</a:t>
            </a:r>
            <a:r>
              <a:rPr lang="pl" sz="3600" b="0" i="0" u="none" strike="noStrike" cap="none" baseline="0" dirty="0">
                <a:solidFill>
                  <a:srgbClr val="FFFF00"/>
                </a:solidFill>
                <a:latin typeface="Arial" charset="0"/>
                <a:ea typeface="Arial" charset="0"/>
                <a:cs typeface="Arial" charset="0"/>
                <a:sym typeface="Cabin"/>
              </a:rPr>
              <a:t>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Nazwa pliku: </a:t>
            </a:r>
            <a:r>
              <a:rPr lang="pl" sz="3600" b="0" i="0" u="none" strike="noStrike" cap="none" baseline="0" dirty="0">
                <a:solidFill>
                  <a:schemeClr val="lt1"/>
                </a:solidFill>
                <a:latin typeface="Arial" charset="0"/>
                <a:ea typeface="Arial" charset="0"/>
                <a:cs typeface="Arial" charset="0"/>
                <a:sym typeface="Cabin"/>
              </a:rPr>
              <a:t>words.txt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w</a:t>
            </a:r>
            <a:r>
              <a:rPr lang="pl" sz="3600" b="0" i="0" u="none" strike="noStrike" cap="none" baseline="0" dirty="0">
                <a:solidFill>
                  <a:srgbClr val="FFFF00"/>
                </a:solidFill>
                <a:latin typeface="Arial" charset="0"/>
                <a:ea typeface="Arial" charset="0"/>
                <a:cs typeface="Arial" charset="0"/>
                <a:sym typeface="Cabin"/>
              </a:rPr>
              <a:t> </a:t>
            </a:r>
            <a:r>
              <a:rPr lang="en-US" sz="3600" b="0" i="0" u="none" strike="noStrike" cap="none" baseline="0" dirty="0">
                <a:solidFill>
                  <a:srgbClr val="FFFF00"/>
                </a:solidFill>
                <a:latin typeface="Arial" charset="0"/>
                <a:ea typeface="Arial" charset="0"/>
                <a:cs typeface="Arial" charset="0"/>
                <a:sym typeface="Cabin"/>
              </a:rPr>
              <a:t>5</a:t>
            </a:r>
            <a:endParaRPr lang="pl" sz="3600" b="0" i="0" u="none" strike="noStrike" cap="none" baseline="0" dirty="0">
              <a:solidFill>
                <a:srgbClr val="FFFF00"/>
              </a:solidFill>
              <a:latin typeface="Arial" charset="0"/>
              <a:ea typeface="Arial" charset="0"/>
              <a:cs typeface="Arial" charset="0"/>
              <a:sym typeface="Cabin"/>
            </a:endParaRPr>
          </a:p>
        </p:txBody>
      </p:sp>
      <p:sp>
        <p:nvSpPr>
          <p:cNvPr id="2" name="TextBox 1"/>
          <p:cNvSpPr txBox="1"/>
          <p:nvPr/>
        </p:nvSpPr>
        <p:spPr>
          <a:xfrm>
            <a:off x="8046481" y="7630538"/>
            <a:ext cx="4421403" cy="584775"/>
          </a:xfrm>
          <a:prstGeom prst="rect">
            <a:avLst/>
          </a:prstGeom>
          <a:noFill/>
        </p:spPr>
        <p:txBody>
          <a:bodyPr wrap="none" rtlCol="0">
            <a:spAutoFit/>
          </a:bodyPr>
          <a:lstStyle/>
          <a:p>
            <a:pPr algn="l" rtl="0"/>
            <a:r>
              <a:rPr lang="pl" sz="3200" b="0" i="0" u="none" baseline="0" dirty="0">
                <a:solidFill>
                  <a:schemeClr val="bg1"/>
                </a:solidFill>
              </a:rPr>
              <a:t>Używanie dwóch pętli zagnieżdżonych</a:t>
            </a:r>
            <a:endParaRPr lang="pl"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Podsumowanie</a:t>
            </a:r>
          </a:p>
        </p:txBody>
      </p:sp>
      <p:sp>
        <p:nvSpPr>
          <p:cNvPr id="4" name="Shape 528">
            <a:extLst>
              <a:ext uri="{FF2B5EF4-FFF2-40B4-BE49-F238E27FC236}">
                <a16:creationId xmlns:a16="http://schemas.microsoft.com/office/drawing/2014/main" id="{21230800-DF0E-4610-ABC4-BABF8CE8FE2D}"/>
              </a:ext>
            </a:extLst>
          </p:cNvPr>
          <p:cNvSpPr txBox="1">
            <a:spLocks noGrp="1"/>
          </p:cNvSpPr>
          <p:nvPr>
            <p:ph type="body" idx="1"/>
          </p:nvPr>
        </p:nvSpPr>
        <p:spPr>
          <a:xfrm>
            <a:off x="417147" y="2970400"/>
            <a:ext cx="6745654" cy="4352053"/>
          </a:xfrm>
          <a:prstGeom prst="rect">
            <a:avLst/>
          </a:prstGeom>
          <a:noFill/>
          <a:ln>
            <a:noFill/>
          </a:ln>
        </p:spPr>
        <p:txBody>
          <a:bodyPr lIns="50800" tIns="50800" rIns="50800" bIns="50800" anchor="t"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pl" sz="3600" dirty="0">
                <a:solidFill>
                  <a:schemeClr val="lt1"/>
                </a:solidFill>
                <a:latin typeface="Arial Regular" charset="0"/>
                <a:ea typeface="Arial Regular" charset="0"/>
                <a:cs typeface="Arial Regular" charset="0"/>
                <a:sym typeface="Cabin"/>
              </a:rPr>
              <a:t>Czym jest kolekcja?</a:t>
            </a:r>
            <a:endParaRPr lang="pl" sz="3600" b="0" i="0" u="none" strike="noStrike" cap="none" baseline="0"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Listy kontra słowniki</a:t>
            </a:r>
          </a:p>
          <a:p>
            <a:pPr marL="1104900" marR="0" lvl="0" indent="-603377" algn="l" rtl="0">
              <a:lnSpc>
                <a:spcPct val="100000"/>
              </a:lnSpc>
              <a:spcBef>
                <a:spcPts val="2300"/>
              </a:spcBef>
              <a:spcAft>
                <a:spcPts val="0"/>
              </a:spcAft>
              <a:buClr>
                <a:schemeClr val="lt1"/>
              </a:buClr>
              <a:buSzPct val="100000"/>
              <a:buFont typeface="Cabin"/>
              <a:buChar char="•"/>
            </a:pPr>
            <a:r>
              <a:rPr lang="pl" sz="3600" dirty="0">
                <a:solidFill>
                  <a:schemeClr val="lt1"/>
                </a:solidFill>
                <a:latin typeface="Arial Regular" charset="0"/>
                <a:ea typeface="Arial Regular" charset="0"/>
                <a:cs typeface="Arial Regular" charset="0"/>
                <a:sym typeface="Cabin"/>
              </a:rPr>
              <a:t>Stałe w słownikach</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Najpopularniejsze słowa</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Używanie metody </a:t>
            </a:r>
            <a:r>
              <a:rPr lang="pl" sz="3600" b="0" i="0" u="none" strike="noStrike" cap="none" baseline="0" dirty="0">
                <a:solidFill>
                  <a:srgbClr val="FF00FF"/>
                </a:solidFill>
                <a:latin typeface="Arial Regular" charset="0"/>
                <a:ea typeface="Arial Regular" charset="0"/>
                <a:cs typeface="Arial Regular" charset="0"/>
                <a:sym typeface="Cabin"/>
              </a:rPr>
              <a:t>get</a:t>
            </a:r>
            <a:r>
              <a:rPr lang="pl" sz="3600" b="0" i="0" u="none" strike="noStrike" cap="none" baseline="0" dirty="0">
                <a:solidFill>
                  <a:srgbClr val="FF40FF"/>
                </a:solidFill>
                <a:latin typeface="Arial Regular" charset="0"/>
                <a:ea typeface="Arial Regular" charset="0"/>
                <a:cs typeface="Arial Regular" charset="0"/>
                <a:sym typeface="Cabin"/>
              </a:rPr>
              <a:t>()</a:t>
            </a:r>
          </a:p>
        </p:txBody>
      </p:sp>
      <p:sp>
        <p:nvSpPr>
          <p:cNvPr id="5" name="Shape 528">
            <a:extLst>
              <a:ext uri="{FF2B5EF4-FFF2-40B4-BE49-F238E27FC236}">
                <a16:creationId xmlns:a16="http://schemas.microsoft.com/office/drawing/2014/main" id="{8D7305FA-EA91-4820-A5A0-8961F14C829D}"/>
              </a:ext>
            </a:extLst>
          </p:cNvPr>
          <p:cNvSpPr txBox="1">
            <a:spLocks/>
          </p:cNvSpPr>
          <p:nvPr/>
        </p:nvSpPr>
        <p:spPr>
          <a:xfrm>
            <a:off x="8121650" y="2970399"/>
            <a:ext cx="7294196" cy="4352053"/>
          </a:xfrm>
          <a:prstGeom prst="rect">
            <a:avLst/>
          </a:prstGeom>
          <a:noFill/>
          <a:ln>
            <a:noFill/>
          </a:ln>
        </p:spPr>
        <p:txBody>
          <a:bodyPr lIns="50800" tIns="50800" rIns="50800" bIns="50800" anchor="t" anchorCtr="0">
            <a:noAutofit/>
          </a:bodyPr>
          <a:lstStyle>
            <a:defPPr marR="0" lvl="0" algn="l" rtl="0">
              <a:lnSpc>
                <a:spcPct val="100000"/>
              </a:lnSpc>
              <a:spcBef>
                <a:spcPts val="0"/>
              </a:spcBef>
              <a:spcAft>
                <a:spcPts val="0"/>
              </a:spcAft>
            </a:defPPr>
            <a:lvl1pPr marL="647700" marR="0" lvl="0" indent="-165861" algn="l" rtl="0">
              <a:lnSpc>
                <a:spcPct val="100000"/>
              </a:lnSpc>
              <a:spcBef>
                <a:spcPts val="3500"/>
              </a:spcBef>
              <a:spcAft>
                <a:spcPts val="0"/>
              </a:spcAft>
              <a:buClr>
                <a:schemeClr val="lt1"/>
              </a:buClr>
              <a:buFont typeface="Cabin"/>
              <a:buChar char="•"/>
              <a:defRPr sz="3200" b="0" i="0" u="none" strike="noStrike" cap="none">
                <a:solidFill>
                  <a:srgbClr val="000000"/>
                </a:solidFill>
                <a:latin typeface="Arial"/>
                <a:ea typeface="Arial"/>
                <a:cs typeface="Arial"/>
                <a:sym typeface="Arial"/>
              </a:defRPr>
            </a:lvl1pPr>
            <a:lvl2pPr marL="939800" marR="0" lvl="1"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1104900" indent="-603377">
              <a:spcBef>
                <a:spcPts val="0"/>
              </a:spcBef>
              <a:buSzPct val="100000"/>
            </a:pPr>
            <a:r>
              <a:rPr lang="pl" sz="3600" dirty="0">
                <a:solidFill>
                  <a:schemeClr val="lt1"/>
                </a:solidFill>
                <a:latin typeface="Arial Regular" charset="0"/>
                <a:ea typeface="Arial Regular" charset="0"/>
                <a:cs typeface="Arial Regular" charset="0"/>
                <a:sym typeface="Cabin"/>
              </a:rPr>
              <a:t>Haszowanie i brak porządku</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Pisanie pętli w słownikach</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Krotki: wstęp</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Sortowanie słowników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nie jest </a:t>
            </a:r>
            <a:r>
              <a:rPr lang="pl" sz="76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kolekcją</a:t>
            </a:r>
            <a:r>
              <a:rPr lang="pl" sz="7600" b="0" i="0" u="none" strike="noStrike" cap="none" baseline="0" dirty="0">
                <a:solidFill>
                  <a:srgbClr val="FFD966"/>
                </a:solidFill>
                <a:latin typeface="Arial"/>
                <a:ea typeface="Arial"/>
                <a:cs typeface="Arial"/>
                <a:sym typeface="Arial"/>
              </a:rPr>
              <a:t>”?</a:t>
            </a:r>
            <a:endParaRPr lang="pl"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Większość z naszych </a:t>
            </a:r>
            <a:r>
              <a:rPr lang="pl" sz="3600" b="0" i="0" u="none" strike="noStrike" cap="none" baseline="0" dirty="0">
                <a:solidFill>
                  <a:srgbClr val="00FF00"/>
                </a:solidFill>
                <a:latin typeface="Arial" charset="0"/>
                <a:ea typeface="Arial" charset="0"/>
                <a:cs typeface="Arial" charset="0"/>
                <a:sym typeface="Cabin"/>
              </a:rPr>
              <a:t>zmiennych</a:t>
            </a:r>
            <a:r>
              <a:rPr lang="pl" sz="3600" b="0" i="0" u="none" strike="noStrike" cap="none" baseline="0" dirty="0">
                <a:solidFill>
                  <a:schemeClr val="lt1"/>
                </a:solidFill>
                <a:latin typeface="Arial" charset="0"/>
                <a:ea typeface="Arial" charset="0"/>
                <a:cs typeface="Arial" charset="0"/>
                <a:sym typeface="Cabin"/>
              </a:rPr>
              <a:t> zawiera jedną wartość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przypisujemy nową wartość do </a:t>
            </a:r>
            <a:r>
              <a:rPr lang="pl" sz="3600" b="0" i="0" u="none" strike="noStrike" cap="none" baseline="0" dirty="0">
                <a:solidFill>
                  <a:srgbClr val="00FF00"/>
                </a:solidFill>
                <a:latin typeface="Arial" charset="0"/>
                <a:ea typeface="Arial" charset="0"/>
                <a:cs typeface="Arial" charset="0"/>
                <a:sym typeface="Cabin"/>
              </a:rPr>
              <a:t>zmiennej</a:t>
            </a:r>
            <a:r>
              <a:rPr lang="pl" sz="3600" b="0" i="0" u="none" strike="noStrike" cap="none" baseline="0" dirty="0">
                <a:solidFill>
                  <a:schemeClr val="lt1"/>
                </a:solidFill>
                <a:latin typeface="Arial" charset="0"/>
                <a:ea typeface="Arial" charset="0"/>
                <a:cs typeface="Arial" charset="0"/>
                <a:sym typeface="Cabin"/>
              </a:rPr>
              <a:t>, stara wartość jest nadpisywana</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python</a:t>
            </a:r>
            <a:r>
              <a:rPr lang="en-US" sz="3000" b="0" i="0" u="none" strike="noStrike" cap="none" baseline="0" dirty="0">
                <a:solidFill>
                  <a:srgbClr val="FFFF00"/>
                </a:solidFill>
                <a:latin typeface="Courier"/>
                <a:ea typeface="Courier"/>
                <a:cs typeface="Courier"/>
                <a:sym typeface="Courier New"/>
              </a:rPr>
              <a:t>3</a:t>
            </a:r>
            <a:endParaRPr lang="pl" sz="3000" b="0" i="0" u="none" strike="noStrike" cap="none" baseline="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a:spLocks noGrp="1"/>
          </p:cNvSpPr>
          <p:nvPr>
            <p:ph type="title" idx="4294967295"/>
          </p:nvPr>
        </p:nvSpPr>
        <p:spPr>
          <a:xfrm>
            <a:off x="1462700" y="946150"/>
            <a:ext cx="12469200" cy="811213"/>
          </a:xfrm>
          <a:prstGeom prst="rect">
            <a:avLst/>
          </a:prstGeom>
        </p:spPr>
        <p:txBody>
          <a:bodyPr lIns="91425" tIns="91425" rIns="91425" bIns="91425" anchor="ctr" anchorCtr="0">
            <a:noAutofit/>
          </a:bodyPr>
          <a:lstStyle/>
          <a:p>
            <a:pPr lvl="0" rtl="0">
              <a:spcBef>
                <a:spcPts val="0"/>
              </a:spcBef>
              <a:buNone/>
            </a:pPr>
            <a:r>
              <a:rPr lang="pl" sz="3600" b="0" i="0" u="none" baseline="0">
                <a:solidFill>
                  <a:srgbClr val="FFFF00"/>
                </a:solidFill>
              </a:rPr>
              <a:t>Podziękowania dla współpracowników</a:t>
            </a:r>
          </a:p>
        </p:txBody>
      </p:sp>
      <p:pic>
        <p:nvPicPr>
          <p:cNvPr id="797" name="Shape 797"/>
          <p:cNvPicPr preferRelativeResize="0"/>
          <p:nvPr/>
        </p:nvPicPr>
        <p:blipFill rotWithShape="1">
          <a:blip r:embed="rId3">
            <a:alphaModFix/>
          </a:blip>
          <a:srcRect/>
          <a:stretch/>
        </p:blipFill>
        <p:spPr>
          <a:xfrm>
            <a:off x="437900" y="839500"/>
            <a:ext cx="1024800" cy="1024800"/>
          </a:xfrm>
          <a:prstGeom prst="rect">
            <a:avLst/>
          </a:prstGeom>
          <a:noFill/>
          <a:ln>
            <a:noFill/>
          </a:ln>
        </p:spPr>
      </p:pic>
      <p:pic>
        <p:nvPicPr>
          <p:cNvPr id="798" name="Shape 798"/>
          <p:cNvPicPr preferRelativeResize="0"/>
          <p:nvPr/>
        </p:nvPicPr>
        <p:blipFill rotWithShape="1">
          <a:blip r:embed="rId4">
            <a:alphaModFix/>
          </a:blip>
          <a:srcRect/>
          <a:stretch/>
        </p:blipFill>
        <p:spPr>
          <a:xfrm>
            <a:off x="13897687" y="1017700"/>
            <a:ext cx="1968599" cy="668400"/>
          </a:xfrm>
          <a:prstGeom prst="rect">
            <a:avLst/>
          </a:prstGeom>
          <a:noFill/>
          <a:ln>
            <a:noFill/>
          </a:ln>
        </p:spPr>
      </p:pic>
      <p:sp>
        <p:nvSpPr>
          <p:cNvPr id="799" name="Shape 799"/>
          <p:cNvSpPr txBox="1"/>
          <p:nvPr/>
        </p:nvSpPr>
        <p:spPr>
          <a:xfrm>
            <a:off x="8704400" y="2217051"/>
            <a:ext cx="6797699" cy="5631550"/>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a:solidFill>
                  <a:srgbClr val="FFFFFF"/>
                </a:solidFill>
              </a:rPr>
              <a:t>...</a:t>
            </a:r>
          </a:p>
        </p:txBody>
      </p:sp>
      <p:sp>
        <p:nvSpPr>
          <p:cNvPr id="7" name="Shape 502">
            <a:extLst>
              <a:ext uri="{FF2B5EF4-FFF2-40B4-BE49-F238E27FC236}">
                <a16:creationId xmlns:a16="http://schemas.microsoft.com/office/drawing/2014/main" id="{CEF5E0F8-6601-4183-B7F6-313E4C9DD536}"/>
              </a:ext>
            </a:extLst>
          </p:cNvPr>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dirty="0">
                <a:solidFill>
                  <a:srgbClr val="FFFFFF"/>
                </a:solidFill>
              </a:rPr>
              <a:t>Copyright slajdów 2010 - Charles R. Severance </a:t>
            </a:r>
            <a:br>
              <a:rPr lang="pl" sz="1800" b="0" i="0" u="none" baseline="0" dirty="0">
                <a:solidFill>
                  <a:srgbClr val="FFFFFF"/>
                </a:solidFill>
              </a:rPr>
            </a:br>
            <a:r>
              <a:rPr lang="pl" sz="1800" b="0" i="0" u="none" baseline="0" dirty="0">
                <a:solidFill>
                  <a:srgbClr val="FFFFFF"/>
                </a:solidFill>
              </a:rPr>
              <a:t>(</a:t>
            </a:r>
            <a:r>
              <a:rPr lang="pl" sz="1800" b="0" i="0" u="sng" baseline="0" dirty="0">
                <a:solidFill>
                  <a:srgbClr val="FFFF00"/>
                </a:solidFill>
                <a:hlinkClick r:id="rId5"/>
              </a:rPr>
              <a:t>www.dr-chuck.com</a:t>
            </a:r>
            <a:r>
              <a:rPr lang="pl" sz="1800" b="0" i="0" u="none" baseline="0" dirty="0">
                <a:solidFill>
                  <a:srgbClr val="FFFFFF"/>
                </a:solidFill>
              </a:rPr>
              <a:t>)</a:t>
            </a:r>
            <a:r>
              <a:rPr lang="pl" sz="1800" b="0" i="0" u="none" baseline="0" dirty="0">
                <a:solidFill>
                  <a:schemeClr val="bg1"/>
                </a:solidFill>
              </a:rPr>
              <a:t> University of Michigan School of Information i</a:t>
            </a:r>
            <a:r>
              <a:rPr lang="pl" sz="1800" b="0" i="0" u="none" baseline="0" dirty="0">
                <a:solidFill>
                  <a:srgbClr val="FFFF00"/>
                </a:solidFill>
              </a:rPr>
              <a:t> </a:t>
            </a:r>
            <a:r>
              <a:rPr lang="pl" sz="1800" b="0" i="0" u="sng" baseline="0" dirty="0">
                <a:solidFill>
                  <a:srgbClr val="FFFF00"/>
                </a:solidFill>
                <a:hlinkClick r:id="rId6"/>
              </a:rPr>
              <a:t>open.umich.edu</a:t>
            </a:r>
            <a:r>
              <a:rPr lang="pl" sz="1800" b="0" i="0" baseline="0" dirty="0">
                <a:solidFill>
                  <a:srgbClr val="FFFF00"/>
                </a:solidFill>
              </a:rPr>
              <a:t> </a:t>
            </a:r>
            <a:r>
              <a:rPr lang="pl" sz="1800" b="0" i="0" u="none" baseline="0" dirty="0">
                <a:solidFill>
                  <a:srgbClr val="FFFFFF"/>
                </a:solidFill>
              </a:rPr>
              <a:t>dostępne na licencji Creative Commons Attribution 4.0.  Aby zachować zgodność z wymaganiami licencji należy pozostawić ten slajd na końcu każdej kopii tego dokumentu.  Po dokonaniu zmian, przy ponownej publikacji tych materiałów można dodać swoje nazwisko i nazwę organizacji do listy współpracowników</a:t>
            </a: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Autorstwo pierwszej wersji: Charles Severance, </a:t>
            </a:r>
            <a:br>
              <a:rPr lang="en-US" sz="1800" b="0" i="0" u="none" baseline="0" dirty="0">
                <a:solidFill>
                  <a:srgbClr val="FFFFFF"/>
                </a:solidFill>
              </a:rPr>
            </a:br>
            <a:r>
              <a:rPr lang="pl" sz="1800" b="0" i="0" u="none" baseline="0" dirty="0">
                <a:solidFill>
                  <a:srgbClr val="FFFFFF"/>
                </a:solidFill>
              </a:rPr>
              <a:t>University of Michigan School of Information</a:t>
            </a:r>
            <a:endParaRPr lang="en-US" sz="1800" b="0" i="0" u="none" baseline="0" dirty="0">
              <a:solidFill>
                <a:srgbClr val="FFFFFF"/>
              </a:solidFill>
            </a:endParaRPr>
          </a:p>
          <a:p>
            <a:pPr lvl="0" algn="l" rtl="0">
              <a:spcBef>
                <a:spcPts val="0"/>
              </a:spcBef>
              <a:buNone/>
            </a:pPr>
            <a:endParaRPr lang="en-US" sz="1800" dirty="0">
              <a:solidFill>
                <a:srgbClr val="FFFFFF"/>
              </a:solidFill>
            </a:endParaRPr>
          </a:p>
          <a:p>
            <a:pPr lvl="0" algn="l" rtl="0">
              <a:spcBef>
                <a:spcPts val="0"/>
              </a:spcBef>
              <a:buNone/>
            </a:pPr>
            <a:r>
              <a:rPr lang="pl-PL" sz="1800" dirty="0">
                <a:solidFill>
                  <a:srgbClr val="FFFFFF"/>
                </a:solidFill>
              </a:rPr>
              <a:t>Polska wersja powstała z inicjatywy Wydziału Matematyki </a:t>
            </a:r>
            <a:br>
              <a:rPr lang="en-US" sz="1800" dirty="0">
                <a:solidFill>
                  <a:srgbClr val="FFFFFF"/>
                </a:solidFill>
              </a:rPr>
            </a:br>
            <a:r>
              <a:rPr lang="pl-PL" sz="1800" dirty="0">
                <a:solidFill>
                  <a:srgbClr val="FFFFFF"/>
                </a:solidFill>
              </a:rPr>
              <a:t>i Informatyki Uniwersytetu im. </a:t>
            </a:r>
            <a:r>
              <a:rPr lang="pl-PL" sz="1800">
                <a:solidFill>
                  <a:srgbClr val="FFFFFF"/>
                </a:solidFill>
              </a:rPr>
              <a:t>Adama Mickiewicza w Poznaniu</a:t>
            </a:r>
            <a:endParaRPr lang="pl" sz="1800" b="0" i="0" u="none" baseline="0" dirty="0">
              <a:solidFill>
                <a:srgbClr val="FFFFFF"/>
              </a:solidFill>
            </a:endParaRP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Tłumaczenie: Agata i Krzysztof Wierzbiccy, EnglishT.eu </a:t>
            </a:r>
          </a:p>
          <a:p>
            <a:pPr lvl="0" algn="l" rtl="0">
              <a:spcBef>
                <a:spcPts val="0"/>
              </a:spcBef>
              <a:buNone/>
            </a:pPr>
            <a:endParaRPr lang="pl" sz="1800" dirty="0">
              <a:solidFill>
                <a:srgbClr val="FFFFFF"/>
              </a:solidFill>
            </a:endParaRPr>
          </a:p>
          <a:p>
            <a:pPr lvl="0" algn="l" rtl="0">
              <a:spcBef>
                <a:spcPts val="0"/>
              </a:spcBef>
              <a:buNone/>
            </a:pPr>
            <a:r>
              <a:rPr lang="pl" sz="1800" b="0" i="0" u="none" baseline="0" dirty="0">
                <a:solidFill>
                  <a:srgbClr val="FFFFFF"/>
                </a:solidFill>
              </a:rPr>
              <a:t>... wstaw tu nowych współpracowników i tłumaczy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O dwóch takich... kolekcjach</a:t>
            </a:r>
          </a:p>
        </p:txBody>
      </p:sp>
      <p:sp>
        <p:nvSpPr>
          <p:cNvPr id="227" name="Shape 227"/>
          <p:cNvSpPr txBox="1">
            <a:spLocks noGrp="1"/>
          </p:cNvSpPr>
          <p:nvPr>
            <p:ph type="body" idx="1"/>
          </p:nvPr>
        </p:nvSpPr>
        <p:spPr>
          <a:xfrm>
            <a:off x="608202" y="2782403"/>
            <a:ext cx="12293411"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pl" sz="3600" b="0" i="0" u="none" strike="noStrike" cap="none" baseline="0" dirty="0">
                <a:solidFill>
                  <a:srgbClr val="00FF00"/>
                </a:solidFill>
                <a:latin typeface="Arial" charset="0"/>
                <a:ea typeface="Arial" charset="0"/>
                <a:cs typeface="Arial" charset="0"/>
                <a:sym typeface="Cabin"/>
              </a:rPr>
              <a:t>Lista</a:t>
            </a: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liniowa kolekcja uporządkowanych wartości </a:t>
            </a:r>
          </a:p>
          <a:p>
            <a:pPr marL="568706" marR="0" lvl="0" indent="-390906" algn="l" rtl="0">
              <a:spcBef>
                <a:spcPts val="3500"/>
              </a:spcBef>
              <a:spcAft>
                <a:spcPts val="0"/>
              </a:spcAft>
              <a:buClr>
                <a:schemeClr val="lt1"/>
              </a:buClr>
              <a:buSzPct val="171000"/>
              <a:buFont typeface="Cabin"/>
              <a:buNone/>
            </a:pPr>
            <a:endParaRPr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a:t>
            </a:r>
            <a:endParaRPr lang="pl" sz="3600" u="none" strike="noStrike" cap="none" dirty="0">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walizka</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 wartościami, z których każda ma własną etykietę</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1946835" y="5868681"/>
            <a:ext cx="1688408"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pieniądze</a:t>
            </a:r>
          </a:p>
        </p:txBody>
      </p:sp>
      <p:sp>
        <p:nvSpPr>
          <p:cNvPr id="241" name="Shape 241"/>
          <p:cNvSpPr txBox="1"/>
          <p:nvPr/>
        </p:nvSpPr>
        <p:spPr>
          <a:xfrm>
            <a:off x="13000383" y="3406564"/>
            <a:ext cx="185979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chusteczki</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kalkulator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perfumy</a:t>
            </a:r>
          </a:p>
        </p:txBody>
      </p:sp>
      <p:sp>
        <p:nvSpPr>
          <p:cNvPr id="244" name="Shape 244"/>
          <p:cNvSpPr txBox="1"/>
          <p:nvPr/>
        </p:nvSpPr>
        <p:spPr>
          <a:xfrm>
            <a:off x="9033241" y="6525941"/>
            <a:ext cx="169414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słodycze</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PL" sz="3000" b="0" i="0" u="sng" strike="noStrike" cap="none" baseline="0" dirty="0">
                <a:solidFill>
                  <a:srgbClr val="FFFF00"/>
                </a:solidFill>
                <a:latin typeface="Arial" charset="0"/>
                <a:ea typeface="Arial" charset="0"/>
                <a:cs typeface="Arial" charset="0"/>
                <a:sym typeface="Cabin"/>
                <a:hlinkClick r:id="rId5"/>
              </a:rPr>
              <a:t>https://pl.wikipedia.org/wiki/Tablica_asocjacyjna</a:t>
            </a:r>
            <a:endParaRPr lang="pl" sz="3000" b="0" i="0" u="sng" strike="noStrike" cap="none" baseline="0" dirty="0">
              <a:solidFill>
                <a:srgbClr val="FFFF00"/>
              </a:solidFill>
              <a:latin typeface="Arial" charset="0"/>
              <a:ea typeface="Arial" charset="0"/>
              <a:cs typeface="Arial" charset="0"/>
              <a:sym typeface="Cabin"/>
              <a:hlinkClick r:id="rId6"/>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to najpotężniejsza forma kolekcji danych w Pythonie</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pozwalają nam wykonywać w Pythonie szybkie operacje, jak w bazach danych</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w innych językach programowania mają różne nazwy:</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Tablice asocjacyjne - Perl / P</a:t>
            </a:r>
            <a:r>
              <a:rPr lang="pl" sz="3000" b="0" i="0" u="none" baseline="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Map lub HashMap - Java</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Listy </a:t>
            </a:r>
            <a:r>
              <a:rPr lang="pl" sz="3600" b="0" i="0" u="none" strike="noStrike" cap="none" baseline="0" dirty="0">
                <a:solidFill>
                  <a:srgbClr val="00FFFF"/>
                </a:solidFill>
                <a:latin typeface="Arial" charset="0"/>
                <a:ea typeface="Arial" charset="0"/>
                <a:cs typeface="Arial" charset="0"/>
                <a:sym typeface="Cabin"/>
              </a:rPr>
              <a:t>indeksują</a:t>
            </a:r>
            <a:r>
              <a:rPr lang="pl" sz="3600" b="0" i="0" u="none" strike="noStrike" cap="none" baseline="0" dirty="0">
                <a:solidFill>
                  <a:schemeClr val="lt1"/>
                </a:solidFill>
                <a:latin typeface="Arial" charset="0"/>
                <a:ea typeface="Arial" charset="0"/>
                <a:cs typeface="Arial" charset="0"/>
                <a:sym typeface="Cabin"/>
              </a:rPr>
              <a:t> swoje elementy w oparciu o ich kolejność</a:t>
            </a: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Słowniki</a:t>
            </a:r>
            <a:r>
              <a:rPr lang="pl"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często</a:t>
            </a:r>
            <a:r>
              <a:rPr lang="en-US"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chemeClr val="lt1"/>
                </a:solidFill>
                <a:latin typeface="Arial" charset="0"/>
                <a:ea typeface="Arial" charset="0"/>
                <a:cs typeface="Arial" charset="0"/>
                <a:sym typeface="Cabin"/>
              </a:rPr>
              <a:t>są jak torby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nieuporządkowane</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Dlatego </a:t>
            </a:r>
            <a:r>
              <a:rPr lang="pl" sz="3600" b="0" i="0" u="none" strike="noStrike" cap="none" baseline="0" dirty="0">
                <a:solidFill>
                  <a:srgbClr val="00FFFF"/>
                </a:solidFill>
                <a:latin typeface="Arial" charset="0"/>
                <a:ea typeface="Arial" charset="0"/>
                <a:cs typeface="Arial" charset="0"/>
                <a:sym typeface="Cabin"/>
              </a:rPr>
              <a:t>indeksujemy</a:t>
            </a:r>
            <a:r>
              <a:rPr lang="pl" sz="3600" b="0" i="0" u="none" strike="noStrike" cap="none" baseline="0" dirty="0">
                <a:solidFill>
                  <a:schemeClr val="lt1"/>
                </a:solidFill>
                <a:latin typeface="Arial" charset="0"/>
                <a:ea typeface="Arial" charset="0"/>
                <a:cs typeface="Arial" charset="0"/>
                <a:sym typeface="Cabin"/>
              </a:rPr>
              <a:t> wszystko, co wrzucamy do </a:t>
            </a:r>
            <a:r>
              <a:rPr lang="pl" sz="3600" b="0" i="0" u="none" strike="noStrike" cap="none" baseline="0" dirty="0">
                <a:solidFill>
                  <a:srgbClr val="FF00FF"/>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za pomocą </a:t>
            </a:r>
            <a:r>
              <a:rPr lang="pl" sz="3600" b="0" i="0" u="none" strike="noStrike" cap="none" baseline="0" dirty="0">
                <a:solidFill>
                  <a:srgbClr val="00FFFF"/>
                </a:solidFill>
                <a:latin typeface="Arial"/>
                <a:ea typeface="Arial"/>
                <a:cs typeface="Arial"/>
                <a:sym typeface="Arial"/>
              </a:rPr>
              <a:t>“</a:t>
            </a:r>
            <a:r>
              <a:rPr lang="pl" sz="3600" b="0" i="0" u="none" strike="noStrike" cap="none" baseline="0" dirty="0">
                <a:solidFill>
                  <a:srgbClr val="00FFFF"/>
                </a:solidFill>
                <a:latin typeface="Arial" charset="0"/>
                <a:ea typeface="Arial" charset="0"/>
                <a:cs typeface="Arial" charset="0"/>
                <a:sym typeface="Cabin"/>
              </a:rPr>
              <a:t>etykiety do wyszukiwania</a:t>
            </a:r>
            <a:r>
              <a:rPr lang="pl" sz="3600" b="0" i="0" u="none" strike="noStrike" cap="none" baseline="0" dirty="0">
                <a:solidFill>
                  <a:srgbClr val="00FFFF"/>
                </a:solidFill>
                <a:latin typeface="Arial"/>
                <a:ea typeface="Arial"/>
                <a:cs typeface="Arial"/>
                <a:sym typeface="Arial"/>
              </a:rPr>
              <a:t>”</a:t>
            </a:r>
          </a:p>
        </p:txBody>
      </p:sp>
      <p:sp>
        <p:nvSpPr>
          <p:cNvPr id="260" name="Shape 260"/>
          <p:cNvSpPr txBox="1"/>
          <p:nvPr/>
        </p:nvSpPr>
        <p:spPr>
          <a:xfrm>
            <a:off x="8242775" y="2314575"/>
            <a:ext cx="782064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chemeClr val="lt1"/>
                </a:solidFill>
                <a:latin typeface="Courier"/>
                <a:ea typeface="Courier"/>
                <a:cs typeface="Courier"/>
                <a:sym typeface="Courier New"/>
              </a:rPr>
              <a:t> = </a:t>
            </a:r>
            <a:r>
              <a:rPr lang="pl" sz="2400" b="0" i="0" u="none" strike="noStrike" cap="none" baseline="0" dirty="0">
                <a:solidFill>
                  <a:srgbClr val="FF00FF"/>
                </a:solidFill>
                <a:latin typeface="Courier"/>
                <a:ea typeface="Courier"/>
                <a:cs typeface="Courier"/>
                <a:sym typeface="Courier New"/>
              </a:rPr>
              <a:t>dict</a:t>
            </a:r>
            <a:r>
              <a:rPr lang="pl" sz="24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['pieniądze']</a:t>
            </a:r>
            <a:r>
              <a:rPr lang="pl" sz="2400" b="0" i="0" u="none" strike="noStrike" cap="none" baseline="0"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['chusteczki']</a:t>
            </a:r>
            <a:r>
              <a:rPr lang="pl" sz="2400" b="0" i="0" u="none" strike="noStrike" cap="none" baseline="0"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{'pieniądze': 12, 'słodycze’: 3</a:t>
            </a:r>
            <a:r>
              <a:rPr lang="en-US" sz="240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 'chusteczki': 75}</a:t>
            </a:r>
          </a:p>
          <a:p>
            <a:pPr algn="l" rtl="0">
              <a:buClr>
                <a:schemeClr val="lt1"/>
              </a:buClr>
              <a:buSzPct val="25000"/>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baseline="0" dirty="0">
                <a:solidFill>
                  <a:srgbClr val="FFFF00"/>
                </a:solidFill>
                <a:latin typeface="Courier"/>
                <a:ea typeface="Courier"/>
                <a:cs typeface="Courier"/>
                <a:sym typeface="Courier New"/>
              </a:rPr>
              <a:t>)</a:t>
            </a:r>
            <a:endParaRPr lang="pl"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+ 2</a:t>
            </a:r>
          </a:p>
          <a:p>
            <a:pPr algn="l" rtl="0">
              <a:buClr>
                <a:schemeClr val="lt1"/>
              </a:buClr>
              <a:buSzPct val="25000"/>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baseline="0" dirty="0">
                <a:solidFill>
                  <a:srgbClr val="FFFF00"/>
                </a:solidFill>
                <a:latin typeface="Courier"/>
                <a:ea typeface="Courier"/>
                <a:cs typeface="Courier"/>
                <a:sym typeface="Courier New"/>
              </a:rPr>
              <a:t>)</a:t>
            </a:r>
            <a:endParaRPr lang="pl"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{'pieniądze': 12,</a:t>
            </a:r>
            <a:r>
              <a:rPr lang="en-US"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FF"/>
                </a:solidFill>
                <a:latin typeface="Courier"/>
                <a:ea typeface="Courier"/>
                <a:cs typeface="Courier"/>
                <a:sym typeface="Courier New"/>
              </a:rPr>
              <a:t>'słodycze': 5</a:t>
            </a:r>
            <a:r>
              <a:rPr lang="pl" sz="2400" b="0" i="0" u="none" strike="noStrike" cap="none" baseline="0" dirty="0">
                <a:solidFill>
                  <a:schemeClr val="lt1"/>
                </a:solidFill>
                <a:latin typeface="Courier"/>
                <a:ea typeface="Courier"/>
                <a:cs typeface="Courier"/>
                <a:sym typeface="Courier New"/>
              </a:rPr>
              <a:t>, 'chusteczki': 75}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Porównanie list i słowników</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pl" sz="3600" b="0" i="0" u="none" strike="noStrike" cap="none" baseline="0" dirty="0">
                <a:solidFill>
                  <a:srgbClr val="FF00FF"/>
                </a:solidFill>
                <a:latin typeface="Arial" charset="0"/>
                <a:ea typeface="Arial" charset="0"/>
                <a:cs typeface="Arial" charset="0"/>
                <a:sym typeface="Cabin"/>
              </a:rPr>
              <a:t>Słowniki </a:t>
            </a:r>
            <a:r>
              <a:rPr lang="pl" sz="3600" b="0" i="0" u="none" strike="noStrike" cap="none" baseline="0" dirty="0">
                <a:solidFill>
                  <a:schemeClr val="lt1"/>
                </a:solidFill>
                <a:latin typeface="Arial" charset="0"/>
                <a:ea typeface="Arial" charset="0"/>
                <a:cs typeface="Arial" charset="0"/>
                <a:sym typeface="Cabin"/>
              </a:rPr>
              <a:t>są podobne do </a:t>
            </a:r>
            <a:r>
              <a:rPr lang="pl" sz="3600" b="0" i="0" u="none" baseline="0" dirty="0">
                <a:solidFill>
                  <a:srgbClr val="00FF00"/>
                </a:solidFill>
                <a:latin typeface="Arial" charset="0"/>
                <a:ea typeface="Arial" charset="0"/>
                <a:cs typeface="Arial" charset="0"/>
                <a:sym typeface="Cabin"/>
              </a:rPr>
              <a:t>l</a:t>
            </a:r>
            <a:r>
              <a:rPr lang="pl" sz="3600" b="0" i="0" u="none" strike="noStrike" cap="none" baseline="0" dirty="0">
                <a:solidFill>
                  <a:srgbClr val="00FF00"/>
                </a:solidFill>
                <a:latin typeface="Arial" charset="0"/>
                <a:ea typeface="Arial" charset="0"/>
                <a:cs typeface="Arial" charset="0"/>
                <a:sym typeface="Cabin"/>
              </a:rPr>
              <a:t>ist,</a:t>
            </a:r>
            <a:r>
              <a:rPr lang="pl" sz="3600" b="0" i="0" u="none" strike="noStrike" cap="none" baseline="0" dirty="0">
                <a:solidFill>
                  <a:schemeClr val="lt1"/>
                </a:solidFill>
                <a:latin typeface="Arial" charset="0"/>
                <a:ea typeface="Arial" charset="0"/>
                <a:cs typeface="Arial" charset="0"/>
                <a:sym typeface="Cabin"/>
              </a:rPr>
              <a:t> za wyjątkiem tego, że używają </a:t>
            </a:r>
            <a:r>
              <a:rPr lang="pl" sz="3600" b="0" i="0" u="none" strike="noStrike" cap="none" baseline="0" dirty="0">
                <a:solidFill>
                  <a:srgbClr val="FF7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zamiast </a:t>
            </a:r>
            <a:r>
              <a:rPr lang="pl" sz="3600" b="0" i="0" u="none" strike="noStrike" cap="none" baseline="0" dirty="0">
                <a:solidFill>
                  <a:srgbClr val="FFFFFF"/>
                </a:solidFill>
                <a:latin typeface="Arial" charset="0"/>
                <a:ea typeface="Arial" charset="0"/>
                <a:cs typeface="Arial" charset="0"/>
                <a:sym typeface="Cabin"/>
              </a:rPr>
              <a:t>liczb,</a:t>
            </a:r>
            <a:r>
              <a:rPr lang="pl" sz="3600" b="0" i="0" u="none" strike="noStrike" cap="none" baseline="0" dirty="0">
                <a:solidFill>
                  <a:schemeClr val="lt1"/>
                </a:solidFill>
                <a:latin typeface="Arial" charset="0"/>
                <a:ea typeface="Arial" charset="0"/>
                <a:cs typeface="Arial" charset="0"/>
                <a:sym typeface="Cabin"/>
              </a:rPr>
              <a:t> aby wyszukiwać </a:t>
            </a:r>
            <a:r>
              <a:rPr lang="pl" sz="3600" b="0" i="0" u="none" strike="noStrike" cap="none" baseline="0" dirty="0">
                <a:solidFill>
                  <a:srgbClr val="FFFF00"/>
                </a:solidFill>
                <a:latin typeface="Arial" charset="0"/>
                <a:ea typeface="Arial" charset="0"/>
                <a:cs typeface="Arial" charset="0"/>
                <a:sym typeface="Cabin"/>
              </a:rPr>
              <a:t>wartości</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 = </a:t>
            </a:r>
            <a:r>
              <a:rPr lang="pl" sz="30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21, 183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FFFF"/>
                </a:solidFill>
                <a:latin typeface="Courier"/>
                <a:ea typeface="Courier"/>
                <a:cs typeface="Courier"/>
                <a:sym typeface="Courier New"/>
              </a:rPr>
              <a:t>0</a:t>
            </a:r>
            <a:r>
              <a:rPr lang="pl" sz="3000" b="0" i="0" u="none" strike="noStrike" cap="none" baseline="0">
                <a:solidFill>
                  <a:srgbClr val="00FF00"/>
                </a:solidFill>
                <a:latin typeface="Courier"/>
                <a:ea typeface="Courier"/>
                <a:cs typeface="Courier"/>
                <a:sym typeface="Courier New"/>
              </a:rPr>
              <a:t>] = </a:t>
            </a:r>
            <a:r>
              <a:rPr lang="pl" sz="30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23, 183</a:t>
            </a:r>
            <a:r>
              <a:rPr lang="pl" sz="3000" b="0" i="0" u="none" strike="noStrike" cap="none" baseline="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 =</a:t>
            </a:r>
            <a:r>
              <a:rPr lang="pl" sz="3000" b="0" i="0" u="none" strike="noStrike" cap="none" baseline="0" dirty="0">
                <a:solidFill>
                  <a:srgbClr val="0000FF"/>
                </a:solidFill>
                <a:latin typeface="Courier"/>
                <a:ea typeface="Courier"/>
                <a:cs typeface="Courier"/>
                <a:sym typeface="Courier New"/>
              </a:rPr>
              <a:t> </a:t>
            </a:r>
            <a:r>
              <a:rPr lang="pl" sz="3000" b="0" i="0" u="none" strike="noStrike" cap="none" baseline="0" dirty="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182</a:t>
            </a:r>
          </a:p>
          <a:p>
            <a:pPr lvl="0" algn="l" rtl="0">
              <a:buClr>
                <a:srgbClr val="FF00FF"/>
              </a:buClr>
              <a:buSzPct val="25000"/>
            </a:pPr>
            <a:r>
              <a:rPr lang="pl" sz="3000" b="0" i="0" u="none" strike="noStrike" cap="none" baseline="0" dirty="0">
                <a:solidFill>
                  <a:srgbClr val="FF00FF"/>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FF00FF"/>
                </a:solidFill>
                <a:latin typeface="Courier"/>
                <a:ea typeface="Courier"/>
                <a:cs typeface="Courier"/>
                <a:sym typeface="Courier New"/>
              </a:rPr>
              <a:t>ddd</a:t>
            </a:r>
            <a:r>
              <a:rPr lang="pl" sz="3000" b="0" i="0" u="none" baseline="0" dirty="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21</a:t>
            </a: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182</a:t>
            </a:r>
            <a:r>
              <a:rPr lang="pl" sz="3000" b="0" i="0" u="none" strike="noStrike" cap="none" baseline="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2</a:t>
            </a:r>
            <a:r>
              <a:rPr lang="en-US" sz="3000" b="0" i="0" u="none" strike="noStrike" cap="none" baseline="0" dirty="0">
                <a:solidFill>
                  <a:srgbClr val="FFFF00"/>
                </a:solidFill>
                <a:latin typeface="Courier"/>
                <a:ea typeface="Courier"/>
                <a:cs typeface="Courier"/>
                <a:sym typeface="Courier New"/>
              </a:rPr>
              <a:t>3</a:t>
            </a:r>
            <a:endParaRPr lang="pl" sz="3000" b="0" i="0" u="none" strike="noStrike" cap="none" baseline="0" dirty="0">
              <a:solidFill>
                <a:srgbClr val="FF00FF"/>
              </a:solidFill>
              <a:latin typeface="Courier"/>
              <a:ea typeface="Courier"/>
              <a:cs typeface="Courier"/>
              <a:sym typeface="Courier New"/>
            </a:endParaRPr>
          </a:p>
          <a:p>
            <a:pPr lvl="0" algn="l" rtl="0">
              <a:buClr>
                <a:srgbClr val="FF00FF"/>
              </a:buClr>
              <a:buSzPct val="25000"/>
            </a:pPr>
            <a:r>
              <a:rPr lang="pl" sz="3000" b="0" i="0" u="none" strike="noStrike" cap="none" baseline="0" dirty="0">
                <a:solidFill>
                  <a:srgbClr val="FF00FF"/>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FF00FF"/>
                </a:solidFill>
                <a:latin typeface="Courier"/>
                <a:ea typeface="Courier"/>
                <a:cs typeface="Courier"/>
                <a:sym typeface="Courier New"/>
              </a:rPr>
              <a:t>ddd</a:t>
            </a:r>
            <a:r>
              <a:rPr lang="pl" sz="3000" b="0" i="0" u="none" baseline="0" dirty="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2</a:t>
            </a:r>
            <a:r>
              <a:rPr lang="en-US" sz="3000" b="0" i="0" u="none" strike="noStrike" cap="none" baseline="0" dirty="0">
                <a:solidFill>
                  <a:srgbClr val="FFFF00"/>
                </a:solidFill>
                <a:latin typeface="Courier"/>
                <a:ea typeface="Courier"/>
                <a:cs typeface="Courier"/>
                <a:sym typeface="Courier New"/>
              </a:rPr>
              <a:t>3</a:t>
            </a: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182</a:t>
            </a:r>
            <a:r>
              <a:rPr lang="pl" sz="3000" b="0" i="0" u="none" strike="noStrike" cap="none" baseline="0"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 =</a:t>
            </a:r>
            <a:r>
              <a:rPr lang="pl" sz="2800" b="0" i="0" u="none" strike="noStrike" cap="none" baseline="0">
                <a:solidFill>
                  <a:srgbClr val="0000FF"/>
                </a:solidFill>
                <a:latin typeface="Courier"/>
                <a:ea typeface="Courier"/>
                <a:cs typeface="Courier"/>
                <a:sym typeface="Courier New"/>
              </a:rPr>
              <a:t> </a:t>
            </a:r>
            <a:r>
              <a:rPr lang="pl" sz="28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21</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183</a:t>
            </a:r>
            <a:r>
              <a:rPr lang="pl" sz="2800" b="0" i="0" u="none" strike="noStrike" cap="none" baseline="0">
                <a:solidFill>
                  <a:srgbClr val="00FF00"/>
                </a:solidFill>
                <a:latin typeface="Courier"/>
                <a:ea typeface="Courier"/>
                <a:cs typeface="Courier"/>
                <a:sym typeface="Courier New"/>
              </a:rPr>
              <a:t>)</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21, 183</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00"/>
                </a:solidFill>
                <a:latin typeface="Courier"/>
                <a:ea typeface="Courier"/>
                <a:cs typeface="Courier"/>
                <a:sym typeface="Courier New"/>
              </a:rPr>
              <a:t> = </a:t>
            </a:r>
            <a:r>
              <a:rPr lang="pl" sz="28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23, 183</a:t>
            </a:r>
            <a:r>
              <a:rPr lang="pl" sz="2800" b="0" i="0" u="none" strike="noStrike" cap="none" baseline="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 = </a:t>
            </a:r>
            <a:r>
              <a:rPr lang="pl" sz="2800" b="0" i="0" u="none" strike="noStrike" cap="none" baseline="0" dirty="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 </a:t>
            </a:r>
            <a:r>
              <a:rPr lang="pl" sz="2800" b="0" i="0" u="none" strike="noStrike" cap="none" baseline="0"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 </a:t>
            </a:r>
            <a:r>
              <a:rPr lang="pl" sz="2800" b="0" i="0" u="none" strike="noStrike" cap="none" baseline="0" dirty="0">
                <a:solidFill>
                  <a:srgbClr val="FFFF00"/>
                </a:solidFill>
                <a:latin typeface="Courier"/>
                <a:ea typeface="Courier"/>
                <a:cs typeface="Courier"/>
                <a:sym typeface="Courier New"/>
              </a:rPr>
              <a:t>182</a:t>
            </a:r>
          </a:p>
          <a:p>
            <a:pPr lvl="0" algn="l" rtl="0">
              <a:buClr>
                <a:srgbClr val="FF00FF"/>
              </a:buClr>
              <a:buSzPct val="25000"/>
            </a:pPr>
            <a:r>
              <a:rPr lang="pl" sz="2800" b="0" i="0" u="none" strike="noStrike" cap="none" baseline="0" dirty="0">
                <a:solidFill>
                  <a:srgbClr val="FF00FF"/>
                </a:solidFill>
                <a:latin typeface="Courier"/>
                <a:ea typeface="Courier"/>
                <a:cs typeface="Courier"/>
                <a:sym typeface="Courier New"/>
              </a:rPr>
              <a:t>&gt;&gt;&gt; </a:t>
            </a:r>
            <a:r>
              <a:rPr lang="pl" sz="2800" b="0" i="0" u="none" strike="noStrike" cap="none" baseline="0" dirty="0">
                <a:solidFill>
                  <a:srgbClr val="FFFF00"/>
                </a:solidFill>
                <a:latin typeface="Courier"/>
                <a:ea typeface="Courier"/>
                <a:cs typeface="Courier"/>
                <a:sym typeface="Courier New"/>
              </a:rPr>
              <a:t>print(</a:t>
            </a:r>
            <a:r>
              <a:rPr lang="pl" sz="2800" b="0" i="0" u="none" strike="noStrike" cap="none" baseline="0" dirty="0">
                <a:solidFill>
                  <a:srgbClr val="FF00FF"/>
                </a:solidFill>
                <a:latin typeface="Courier"/>
                <a:ea typeface="Courier"/>
                <a:cs typeface="Courier"/>
                <a:sym typeface="Courier New"/>
              </a:rPr>
              <a:t>ddd</a:t>
            </a:r>
            <a:r>
              <a:rPr lang="pl" sz="2800" b="0" i="0" u="none" baseline="0" dirty="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21</a:t>
            </a: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182</a:t>
            </a:r>
            <a:r>
              <a:rPr lang="pl" sz="2800" b="0" i="0" u="none" strike="noStrike" cap="none" baseline="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 23</a:t>
            </a:r>
          </a:p>
          <a:p>
            <a:pPr lvl="0" algn="l" rtl="0">
              <a:buClr>
                <a:srgbClr val="FF00FF"/>
              </a:buClr>
              <a:buSzPct val="25000"/>
            </a:pPr>
            <a:r>
              <a:rPr lang="pl" sz="2800" b="0" i="0" u="none" strike="noStrike" cap="none" baseline="0" dirty="0">
                <a:solidFill>
                  <a:srgbClr val="FF00FF"/>
                </a:solidFill>
                <a:latin typeface="Courier"/>
                <a:ea typeface="Courier"/>
                <a:cs typeface="Courier"/>
                <a:sym typeface="Courier New"/>
              </a:rPr>
              <a:t>&gt;&gt;&gt; </a:t>
            </a:r>
            <a:r>
              <a:rPr lang="pl" sz="2800" b="0" i="0" u="none" strike="noStrike" cap="none" baseline="0" dirty="0">
                <a:solidFill>
                  <a:srgbClr val="FFFF00"/>
                </a:solidFill>
                <a:latin typeface="Courier"/>
                <a:ea typeface="Courier"/>
                <a:cs typeface="Courier"/>
                <a:sym typeface="Courier New"/>
              </a:rPr>
              <a:t>print(</a:t>
            </a:r>
            <a:r>
              <a:rPr lang="pl" sz="2800" b="0" i="0" u="none" strike="noStrike" cap="none" baseline="0" dirty="0">
                <a:solidFill>
                  <a:srgbClr val="FF00FF"/>
                </a:solidFill>
                <a:latin typeface="Courier"/>
                <a:ea typeface="Courier"/>
                <a:cs typeface="Courier"/>
                <a:sym typeface="Courier New"/>
              </a:rPr>
              <a:t>ddd</a:t>
            </a:r>
            <a:r>
              <a:rPr lang="pl" sz="2800" b="0" i="0" u="none" baseline="0" dirty="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23</a:t>
            </a: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182</a:t>
            </a:r>
            <a:r>
              <a:rPr lang="pl" sz="2800" b="0" i="0" u="none" strike="noStrike" cap="none" baseline="0"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a:t>
            </a:r>
            <a:r>
              <a:rPr lang="pl" sz="3200" b="0" i="0" u="none" baseline="0">
                <a:solidFill>
                  <a:srgbClr val="00FF00"/>
                </a:solidFill>
                <a:latin typeface="Arial" charset="0"/>
                <a:ea typeface="Arial" charset="0"/>
                <a:cs typeface="Arial" charset="0"/>
                <a:sym typeface="Cabin"/>
              </a:rPr>
              <a:t>st</a:t>
            </a:r>
          </a:p>
        </p:txBody>
      </p:sp>
      <p:sp>
        <p:nvSpPr>
          <p:cNvPr id="280" name="Shape 280"/>
          <p:cNvSpPr txBox="1"/>
          <p:nvPr/>
        </p:nvSpPr>
        <p:spPr>
          <a:xfrm>
            <a:off x="9433720" y="1465199"/>
            <a:ext cx="1566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1" name="Shape 281"/>
          <p:cNvSpPr txBox="1"/>
          <p:nvPr/>
        </p:nvSpPr>
        <p:spPr>
          <a:xfrm>
            <a:off x="11622881" y="1465199"/>
            <a:ext cx="173531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algn="r">
              <a:buClr>
                <a:srgbClr val="FF7F00"/>
              </a:buClr>
              <a:buSzPct val="25000"/>
            </a:pPr>
            <a:r>
              <a:rPr lang="pl" sz="3200" b="0" i="0" u="none" strike="noStrike" cap="none" baseline="0" dirty="0">
                <a:solidFill>
                  <a:srgbClr val="FF7F00"/>
                </a:solidFill>
                <a:latin typeface="Arial" charset="0"/>
                <a:ea typeface="Arial" charset="0"/>
                <a:cs typeface="Arial" charset="0"/>
                <a:sym typeface="Cabin"/>
              </a:rPr>
              <a:t>['wiek’]</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algn="r">
              <a:buClr>
                <a:srgbClr val="FF7F00"/>
              </a:buClr>
              <a:buSzPct val="25000"/>
            </a:pPr>
            <a:r>
              <a:rPr lang="pl" sz="3200" b="0" i="0" u="none" strike="noStrike" cap="none" baseline="0" dirty="0">
                <a:solidFill>
                  <a:srgbClr val="FF7F00"/>
                </a:solidFill>
                <a:latin typeface="Arial" charset="0"/>
                <a:ea typeface="Arial" charset="0"/>
                <a:cs typeface="Arial" charset="0"/>
                <a:sym typeface="Cabin"/>
              </a:rPr>
              <a:t>['kurs']</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ddd</a:t>
            </a:r>
          </a:p>
        </p:txBody>
      </p:sp>
      <p:sp>
        <p:nvSpPr>
          <p:cNvPr id="287" name="Shape 287"/>
          <p:cNvSpPr txBox="1"/>
          <p:nvPr/>
        </p:nvSpPr>
        <p:spPr>
          <a:xfrm>
            <a:off x="9780104" y="5565707"/>
            <a:ext cx="13474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8" name="Shape 288"/>
          <p:cNvSpPr txBox="1"/>
          <p:nvPr/>
        </p:nvSpPr>
        <p:spPr>
          <a:xfrm>
            <a:off x="11749881" y="5565707"/>
            <a:ext cx="18589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Lista</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Słownik</a:t>
            </a:r>
          </a:p>
        </p:txBody>
      </p:sp>
      <p:sp>
        <p:nvSpPr>
          <p:cNvPr id="22" name="Shape 285">
            <a:extLst>
              <a:ext uri="{FF2B5EF4-FFF2-40B4-BE49-F238E27FC236}">
                <a16:creationId xmlns:a16="http://schemas.microsoft.com/office/drawing/2014/main" id="{4D9D877F-5167-4879-845D-489700E56317}"/>
              </a:ext>
            </a:extLst>
          </p:cNvPr>
          <p:cNvSpPr txBox="1"/>
          <p:nvPr/>
        </p:nvSpPr>
        <p:spPr>
          <a:xfrm>
            <a:off x="11814137" y="634797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dirty="0">
                <a:solidFill>
                  <a:schemeClr val="lt1"/>
                </a:solidFill>
                <a:latin typeface="Arial" charset="0"/>
                <a:ea typeface="Arial" charset="0"/>
                <a:cs typeface="Arial" charset="0"/>
                <a:sym typeface="Cabin"/>
              </a:rPr>
              <a:t> </a:t>
            </a:r>
            <a:r>
              <a:rPr lang="pl" sz="3200" b="0" i="0" u="none" strike="noStrike" cap="none" baseline="0" dirty="0">
                <a:solidFill>
                  <a:schemeClr val="lt1"/>
                </a:solidFill>
                <a:latin typeface="Arial" charset="0"/>
                <a:ea typeface="Arial" charset="0"/>
                <a:cs typeface="Arial" charset="0"/>
                <a:sym typeface="Cabin"/>
              </a:rPr>
              <a:t>21</a:t>
            </a:r>
          </a:p>
        </p:txBody>
      </p:sp>
      <p:sp>
        <p:nvSpPr>
          <p:cNvPr id="23" name="Shape 283">
            <a:extLst>
              <a:ext uri="{FF2B5EF4-FFF2-40B4-BE49-F238E27FC236}">
                <a16:creationId xmlns:a16="http://schemas.microsoft.com/office/drawing/2014/main" id="{18553E4B-2E2B-4B9C-AE4F-63F6768FAED2}"/>
              </a:ext>
            </a:extLst>
          </p:cNvPr>
          <p:cNvSpPr txBox="1"/>
          <p:nvPr/>
        </p:nvSpPr>
        <p:spPr>
          <a:xfrm>
            <a:off x="11814137" y="7115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dirty="0">
                <a:solidFill>
                  <a:schemeClr val="lt1"/>
                </a:solidFill>
                <a:latin typeface="Arial" charset="0"/>
                <a:ea typeface="Arial" charset="0"/>
                <a:cs typeface="Arial" charset="0"/>
                <a:sym typeface="Cabin"/>
              </a:rPr>
              <a:t> </a:t>
            </a:r>
            <a:r>
              <a:rPr lang="pl" sz="3200" b="0" i="0" u="none" strike="noStrike" cap="none" baseline="0" dirty="0">
                <a:solidFill>
                  <a:schemeClr val="lt1"/>
                </a:solidFill>
                <a:latin typeface="Arial" charset="0"/>
                <a:ea typeface="Arial" charset="0"/>
                <a:cs typeface="Arial" charset="0"/>
                <a:sym typeface="Cabin"/>
              </a:rPr>
              <a:t>18</a:t>
            </a:r>
            <a:r>
              <a:rPr lang="pl" sz="3200" b="0" i="0" u="none" baseline="0" dirty="0">
                <a:solidFill>
                  <a:schemeClr val="lt1"/>
                </a:solidFill>
                <a:latin typeface="Arial" charset="0"/>
                <a:ea typeface="Arial" charset="0"/>
                <a:cs typeface="Arial" charset="0"/>
                <a:sym typeface="Cabin"/>
              </a:rPr>
              <a:t>2</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2459</Words>
  <Application>Microsoft Office PowerPoint</Application>
  <PresentationFormat>Custom</PresentationFormat>
  <Paragraphs>333</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Regular</vt:lpstr>
      <vt:lpstr>Cabin</vt:lpstr>
      <vt:lpstr>Courier</vt:lpstr>
      <vt:lpstr>Courier New</vt:lpstr>
      <vt:lpstr>Gill Sans</vt:lpstr>
      <vt:lpstr>1_Title &amp; Subtitle</vt:lpstr>
      <vt:lpstr>Słowniki w Pythonie</vt:lpstr>
      <vt:lpstr>Co to jest “kolekcja”?</vt:lpstr>
      <vt:lpstr>Co nie jest “kolekcją”?</vt:lpstr>
      <vt:lpstr>O dwóch takich... kolekcjach</vt:lpstr>
      <vt:lpstr>Słowniki</vt:lpstr>
      <vt:lpstr>Słowniki</vt:lpstr>
      <vt:lpstr>Słowniki</vt:lpstr>
      <vt:lpstr>Porównanie list i słowników</vt:lpstr>
      <vt:lpstr>PowerPoint Presentation</vt:lpstr>
      <vt:lpstr>Literały (stałe) słownikowe</vt:lpstr>
      <vt:lpstr>Najpopularniejsza nazwa użytkownika?</vt:lpstr>
      <vt:lpstr>Najpopularniejsza nazwa użytkownika?</vt:lpstr>
      <vt:lpstr>Najpopularniejsza nazwa użytkownika?</vt:lpstr>
      <vt:lpstr>Wiele liczników w słowniku</vt:lpstr>
      <vt:lpstr>Traceback w słownikach</vt:lpstr>
      <vt:lpstr>Pierwsze spotkanie z nową nazwą</vt:lpstr>
      <vt:lpstr>Metoda get() w słownikach</vt:lpstr>
      <vt:lpstr>Prostsze zliczanie z get()</vt:lpstr>
      <vt:lpstr>Prostsze zliczanie z get()</vt:lpstr>
      <vt:lpstr>PowerPoint Presentation</vt:lpstr>
      <vt:lpstr>PowerPoint Presentation</vt:lpstr>
      <vt:lpstr>Schemat zliczania</vt:lpstr>
      <vt:lpstr>PowerPoint Presentation</vt:lpstr>
      <vt:lpstr>PowerPoint Presentation</vt:lpstr>
      <vt:lpstr>Pętle określone i słowniki</vt:lpstr>
      <vt:lpstr>Pobieranie list kluczy i wartości</vt:lpstr>
      <vt:lpstr>Bonus: Dwie zmienne sterujące!</vt:lpstr>
      <vt:lpstr>PowerPoint Presentation</vt:lpstr>
      <vt:lpstr>Podsumowanie</vt:lpstr>
      <vt:lpstr>Podziękowania dla współpracowników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Andrzej Wójtowicz</cp:lastModifiedBy>
  <cp:revision>84</cp:revision>
  <dcterms:modified xsi:type="dcterms:W3CDTF">2021-01-31T12:47:37Z</dcterms:modified>
</cp:coreProperties>
</file>