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/>
    <p:restoredTop sz="94485"/>
  </p:normalViewPr>
  <p:slideViewPr>
    <p:cSldViewPr snapToGrid="0" snapToObjects="1">
      <p:cViewPr varScale="1">
        <p:scale>
          <a:sx n="83" d="100"/>
          <a:sy n="83" d="100"/>
        </p:scale>
        <p:origin x="103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pl" sz="1100" b="0" i="0" u="none" strike="noStrike" cap="none" baseline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sz="1100" b="0" i="0" u="none" strike="noStrike" cap="none" dirty="0">
              <a:solidFill>
                <a:schemeClr val="dk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9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34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069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267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47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007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718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8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095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016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32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latin typeface="Merriweather Sans"/>
                <a:ea typeface="Merriweather Sans"/>
                <a:cs typeface="Merriweather Sans"/>
                <a:sym typeface="Merriweather Sans"/>
              </a:rPr>
              <a:t>Moje podejście nazwiemy "pobieraniem na własny użytek" - głównie po to, by być lepszymi programistami Pythona</a:t>
            </a:r>
          </a:p>
        </p:txBody>
      </p:sp>
    </p:spTree>
    <p:extLst>
      <p:ext uri="{BB962C8B-B14F-4D97-AF65-F5344CB8AC3E}">
        <p14:creationId xmlns:p14="http://schemas.microsoft.com/office/powerpoint/2010/main" val="64871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7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61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20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8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15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42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836750" cy="96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28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836750" cy="96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eb_crawler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Robots_Exclusion_Protoco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pider_tra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lab.stanford.edu/~backrub/googl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dex_(search_engine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py4e.pl/code3/pagerank.zip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code3/gmane.zi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y4e.pl/code3/gmane.zi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pentaho.com/" TargetMode="External"/><Relationship Id="rId5" Type="http://schemas.openxmlformats.org/officeDocument/2006/relationships/hyperlink" Target="https://aws.amazon.com/redshift/" TargetMode="External"/><Relationship Id="rId4" Type="http://schemas.openxmlformats.org/officeDocument/2006/relationships/hyperlink" Target="https://spark.apache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4e.pl/code3/geodata.zi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py4e.com/code3/geodata.zi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code3/pagerank.zi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lab.stanford.edu/~backrub/googl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crawl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0" y="864394"/>
            <a:ext cx="9077325" cy="1735931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 dirty="0">
                <a:solidFill>
                  <a:srgbClr val="FFD966"/>
                </a:solidFill>
                <a:sym typeface="Cabin"/>
              </a:rPr>
              <a:t>Pobieranie i wizualizacja danych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0" indent="0">
              <a:buClr>
                <a:srgbClr val="FFFFFF"/>
              </a:buClr>
              <a:buSzPct val="25000"/>
            </a:pPr>
            <a:r>
              <a:rPr lang="pl" sz="1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</a:t>
            </a:r>
            <a:r>
              <a:rPr lang="en-US" sz="1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endParaRPr lang="pl" sz="1800" b="0" i="0" u="none" strike="noStrike" cap="none" baseline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Charles Severance</a:t>
            </a:r>
          </a:p>
        </p:txBody>
      </p:sp>
      <p:sp>
        <p:nvSpPr>
          <p:cNvPr id="5" name="Shape 206"/>
          <p:cNvSpPr txBox="1"/>
          <p:nvPr/>
        </p:nvSpPr>
        <p:spPr>
          <a:xfrm>
            <a:off x="1692633" y="3878497"/>
            <a:ext cx="5915813" cy="601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18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18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18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6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9909" y="4091044"/>
            <a:ext cx="1166184" cy="39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3081" y="3689514"/>
            <a:ext cx="797460" cy="79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3743325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Roboty internetowe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3743325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Pobierz stronę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Znajdź linki na stronie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Dodaj linki do listy stron "do pobrania"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Powtórz...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4950" y="1221581"/>
            <a:ext cx="3571874" cy="272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2012" y="640556"/>
            <a:ext cx="4050506" cy="3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3562351" y="4076499"/>
            <a:ext cx="5324474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algn="ctr">
              <a:buSzPct val="25000"/>
            </a:pP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5"/>
              </a:rPr>
              <a:t>https://en.wikipedia.org/wiki/Web_crawler</a:t>
            </a: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pl" sz="20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Polityka robotów intenetowych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 polityka wyboru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które strony pobrać</a:t>
            </a: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 polityka powrotu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po jakim czasie sprawdzić zmiany na stronie</a:t>
            </a: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polityka uprzejmości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jak nie przeciążać odwiedzanych stron</a:t>
            </a: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a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polityka współdziałania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jak koordynować pracę wielu robotów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453282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robots.txt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636294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Sposób, w jaki strony komunikują się z robotami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Nieformalny, dobrowolny standard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Czasami ludzie tworzą "pułapki na złe roboty":</a:t>
            </a:r>
          </a:p>
        </p:txBody>
      </p:sp>
      <p:sp>
        <p:nvSpPr>
          <p:cNvPr id="229" name="Shape 229"/>
          <p:cNvSpPr/>
          <p:nvPr/>
        </p:nvSpPr>
        <p:spPr>
          <a:xfrm>
            <a:off x="1381125" y="4029168"/>
            <a:ext cx="6625200" cy="6429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-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https://pl.wikipedia.org/wiki/Robots_Exclusion_Protocol</a:t>
            </a:r>
            <a:br>
              <a:rPr lang="en-US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</a:b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</a:t>
            </a:r>
            <a:r>
              <a:rPr lang="en-US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s</a:t>
            </a: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://en.wikipedia.org/wiki/Spider_trap</a:t>
            </a:r>
            <a:r>
              <a:rPr lang="en-US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pl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5983854" y="1659725"/>
            <a:ext cx="2821200" cy="15216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User-agent: *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/cgi-bin/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/images/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/tmp/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/private/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4912519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Architektura Google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241244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>
                <a:solidFill>
                  <a:srgbClr val="FFFFFF"/>
                </a:solidFill>
                <a:sym typeface="Cabin"/>
              </a:rPr>
              <a:t>Roboty internetowe</a:t>
            </a:r>
          </a:p>
          <a:p>
            <a:pPr marL="457200" marR="0" lvl="0" indent="-381000" algn="l" rtl="0">
              <a:spcBef>
                <a:spcPts val="2000"/>
              </a:spcBef>
              <a:buClr>
                <a:srgbClr val="FFFB00"/>
              </a:buClr>
              <a:buSzPct val="100000"/>
              <a:buFont typeface="Cabin"/>
            </a:pPr>
            <a:r>
              <a:rPr lang="pl" sz="2400" b="0" i="0" u="none" strike="noStrike" cap="none" baseline="0">
                <a:solidFill>
                  <a:srgbClr val="FFFB00"/>
                </a:solidFill>
                <a:sym typeface="Cabin"/>
              </a:rPr>
              <a:t>Tworzenie indeksu</a:t>
            </a:r>
          </a:p>
          <a:p>
            <a:pPr marL="457200" marR="0" lvl="0" indent="-3810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>
                <a:solidFill>
                  <a:srgbClr val="FFFFFF"/>
                </a:solidFill>
                <a:sym typeface="Cabin"/>
              </a:rPr>
              <a:t>Wyszukiwanie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0275" y="806838"/>
            <a:ext cx="2686049" cy="298649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3253275" y="4057649"/>
            <a:ext cx="551400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http://infolab.stanford.edu/~backrub/google.html</a:t>
            </a:r>
            <a:r>
              <a:rPr lang="en-US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pl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355800" y="1514475"/>
            <a:ext cx="6429300" cy="24557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Indeksowanie przez wyszukiwarki polega na zbieraniu, przetwarzaniu i przechowywaniu danych pozwalających na szybki dostęp do informacji. Celem przechowywania indeksu jest optymalizacja szybkości i wydajności odnajdywania dokumentów odpowiadających zapytaniu. Bez indeksu wyszukiwarka musiałaby skanować każdy dokument w korpusie, co wymagałoby wiele czasu i mocy obliczeniowej. 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Indeksowanie wyszukiwań</a:t>
            </a:r>
          </a:p>
        </p:txBody>
      </p:sp>
      <p:sp>
        <p:nvSpPr>
          <p:cNvPr id="245" name="Shape 245"/>
          <p:cNvSpPr/>
          <p:nvPr/>
        </p:nvSpPr>
        <p:spPr>
          <a:xfrm>
            <a:off x="1546431" y="4335161"/>
            <a:ext cx="604405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</a:t>
            </a:r>
            <a:r>
              <a:rPr lang="en-US" sz="20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s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://en.wikipedia.org/wiki/Index_(search_engine)</a:t>
            </a:r>
            <a:r>
              <a:rPr lang="en-US" sz="20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pl" sz="2000" b="0" i="0" u="none" strike="noStrike" cap="none" baseline="0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3837876" y="1538655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spider.sqlite</a:t>
            </a:r>
          </a:p>
        </p:txBody>
      </p:sp>
      <p:cxnSp>
        <p:nvCxnSpPr>
          <p:cNvPr id="251" name="Shape 251"/>
          <p:cNvCxnSpPr>
            <a:stCxn id="252" idx="3"/>
            <a:endCxn id="250" idx="2"/>
          </p:cNvCxnSpPr>
          <p:nvPr/>
        </p:nvCxnSpPr>
        <p:spPr>
          <a:xfrm>
            <a:off x="1971198" y="1761626"/>
            <a:ext cx="1866678" cy="1823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53" name="Shape 253"/>
          <p:cNvSpPr txBox="1"/>
          <p:nvPr/>
        </p:nvSpPr>
        <p:spPr>
          <a:xfrm>
            <a:off x="2298226" y="1584804"/>
            <a:ext cx="1002599" cy="33479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spider.py</a:t>
            </a:r>
            <a:endParaRPr lang="pl" sz="1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4" name="Shape 254"/>
          <p:cNvCxnSpPr>
            <a:stCxn id="250" idx="3"/>
          </p:cNvCxnSpPr>
          <p:nvPr/>
        </p:nvCxnSpPr>
        <p:spPr>
          <a:xfrm flipH="1">
            <a:off x="2331464" y="1988242"/>
            <a:ext cx="2244600" cy="17115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55" name="Shape 255"/>
          <p:cNvSpPr txBox="1"/>
          <p:nvPr/>
        </p:nvSpPr>
        <p:spPr>
          <a:xfrm>
            <a:off x="2901425" y="2716075"/>
            <a:ext cx="13409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spdump.py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46586" y="3699630"/>
            <a:ext cx="4474500" cy="8366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[5, 1.0, 3, 3]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None, 1.0, 4, u'http://www.dr-chuck.com/dr-chuck/resume/speaking.htm')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None, 1.0, 2, u'http://www.dr-chuck.com/csev-blog/')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None, 1.0, 5, u'http://www.dr-chuck.com/dr-chuck/resume/index.htm')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</a:t>
            </a:r>
            <a:r>
              <a:rPr lang="en-US" sz="1000" b="0" i="0" u="none" strike="noStrike" cap="none" baseline="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wierszy</a:t>
            </a: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grpSp>
        <p:nvGrpSpPr>
          <p:cNvPr id="257" name="Shape 257"/>
          <p:cNvGrpSpPr/>
          <p:nvPr/>
        </p:nvGrpSpPr>
        <p:grpSpPr>
          <a:xfrm>
            <a:off x="330243" y="1104322"/>
            <a:ext cx="1640955" cy="1314609"/>
            <a:chOff x="465666" y="2827680"/>
            <a:chExt cx="2868802" cy="1926167"/>
          </a:xfrm>
        </p:grpSpPr>
        <p:pic>
          <p:nvPicPr>
            <p:cNvPr id="252" name="Shape 2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Shape 258"/>
            <p:cNvSpPr txBox="1"/>
            <p:nvPr/>
          </p:nvSpPr>
          <p:spPr>
            <a:xfrm>
              <a:off x="1202699" y="3289573"/>
              <a:ext cx="1259210" cy="1087475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pl" sz="1800" b="0" i="0" u="none" strike="noStrike" cap="none" baseline="0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Sieć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pl" sz="1800" b="0" i="0" u="none" strike="noStrike" cap="none" baseline="0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WWW</a:t>
              </a:r>
            </a:p>
          </p:txBody>
        </p:sp>
      </p:grpSp>
      <p:sp>
        <p:nvSpPr>
          <p:cNvPr id="259" name="Shape 259"/>
          <p:cNvSpPr/>
          <p:nvPr/>
        </p:nvSpPr>
        <p:spPr>
          <a:xfrm>
            <a:off x="5142325" y="3050791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force.js</a:t>
            </a:r>
          </a:p>
        </p:txBody>
      </p:sp>
      <p:sp>
        <p:nvSpPr>
          <p:cNvPr id="260" name="Shape 260"/>
          <p:cNvSpPr/>
          <p:nvPr/>
        </p:nvSpPr>
        <p:spPr>
          <a:xfrm>
            <a:off x="7350706" y="516107"/>
            <a:ext cx="1245599" cy="8073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force.html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261" name="Shape 261"/>
          <p:cNvCxnSpPr>
            <a:stCxn id="250" idx="3"/>
            <a:endCxn id="259" idx="1"/>
          </p:cNvCxnSpPr>
          <p:nvPr/>
        </p:nvCxnSpPr>
        <p:spPr>
          <a:xfrm>
            <a:off x="4576064" y="1988242"/>
            <a:ext cx="1152000" cy="10626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2" name="Shape 262"/>
          <p:cNvCxnSpPr>
            <a:stCxn id="259" idx="4"/>
          </p:cNvCxnSpPr>
          <p:nvPr/>
        </p:nvCxnSpPr>
        <p:spPr>
          <a:xfrm rot="10800000" flipH="1">
            <a:off x="6314033" y="2625785"/>
            <a:ext cx="750900" cy="6498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3" name="Shape 263"/>
          <p:cNvCxnSpPr>
            <a:stCxn id="260" idx="3"/>
            <a:endCxn id="270" idx="0"/>
          </p:cNvCxnSpPr>
          <p:nvPr/>
        </p:nvCxnSpPr>
        <p:spPr>
          <a:xfrm>
            <a:off x="7973506" y="1323407"/>
            <a:ext cx="5" cy="596196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64" name="Shape 264"/>
          <p:cNvSpPr/>
          <p:nvPr/>
        </p:nvSpPr>
        <p:spPr>
          <a:xfrm>
            <a:off x="5142325" y="4585828"/>
            <a:ext cx="400167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/code3/pagerank.zip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844820" y="470860"/>
            <a:ext cx="1132521" cy="334707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spreset.py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194379" y="464776"/>
            <a:ext cx="1067599" cy="334707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sprank.py</a:t>
            </a:r>
          </a:p>
        </p:txBody>
      </p:sp>
      <p:cxnSp>
        <p:nvCxnSpPr>
          <p:cNvPr id="267" name="Shape 267"/>
          <p:cNvCxnSpPr>
            <a:stCxn id="265" idx="2"/>
            <a:endCxn id="250" idx="1"/>
          </p:cNvCxnSpPr>
          <p:nvPr/>
        </p:nvCxnSpPr>
        <p:spPr>
          <a:xfrm>
            <a:off x="3411081" y="805568"/>
            <a:ext cx="1164900" cy="7331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8" name="Shape 268"/>
          <p:cNvCxnSpPr>
            <a:stCxn id="266" idx="2"/>
            <a:endCxn id="250" idx="1"/>
          </p:cNvCxnSpPr>
          <p:nvPr/>
        </p:nvCxnSpPr>
        <p:spPr>
          <a:xfrm flipH="1">
            <a:off x="4576179" y="799484"/>
            <a:ext cx="1152000" cy="7391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triangle" w="lg" len="lg"/>
            <a:tailEnd type="triangl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4543600" y="2184650"/>
            <a:ext cx="11324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spjson.py</a:t>
            </a:r>
          </a:p>
        </p:txBody>
      </p:sp>
      <p:pic>
        <p:nvPicPr>
          <p:cNvPr id="270" name="Shape 270" descr="pagerank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4959" y="1919603"/>
            <a:ext cx="1817104" cy="141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95301" y="464695"/>
            <a:ext cx="4819650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3200" b="0" i="0" u="none" strike="noStrike" cap="none" baseline="0" dirty="0">
                <a:solidFill>
                  <a:srgbClr val="FFD966"/>
                </a:solidFill>
                <a:sym typeface="Cabin"/>
              </a:rPr>
              <a:t>Listy mailingowe </a:t>
            </a:r>
            <a:r>
              <a:rPr lang="pl" sz="3200" b="0" i="0" u="none" baseline="0" dirty="0">
                <a:solidFill>
                  <a:srgbClr val="FFC000"/>
                </a:solidFill>
                <a:sym typeface="Cabin"/>
              </a:rPr>
              <a:t>–</a:t>
            </a:r>
            <a:r>
              <a:rPr lang="pl" sz="3200" b="0" i="0" u="none" strike="noStrike" cap="none" baseline="0" dirty="0">
                <a:solidFill>
                  <a:srgbClr val="FFD966"/>
                </a:solidFill>
                <a:sym typeface="Cabin"/>
              </a:rPr>
              <a:t> Gmane</a:t>
            </a:r>
            <a:endParaRPr lang="pl" sz="32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50081" y="1428694"/>
            <a:ext cx="4521994" cy="2313163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Przeskanuj archiwum listy mailingowej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Zrób analizę/ oczyść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Zwizualizuj dane jako chmurę słów i linie</a:t>
            </a:r>
          </a:p>
        </p:txBody>
      </p:sp>
      <p:sp>
        <p:nvSpPr>
          <p:cNvPr id="277" name="Shape 277"/>
          <p:cNvSpPr/>
          <p:nvPr/>
        </p:nvSpPr>
        <p:spPr>
          <a:xfrm>
            <a:off x="4857750" y="4176712"/>
            <a:ext cx="409773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/code3/gmane.zip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Shape 278" descr="wordclou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0745" y="826293"/>
            <a:ext cx="2726069" cy="291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0000"/>
                </a:solidFill>
                <a:sym typeface="Cabin"/>
              </a:rPr>
              <a:t>Uwaga:  </a:t>
            </a: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Zbiór danych &gt; 1GB 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50081" y="1605594"/>
            <a:ext cx="7836750" cy="1326355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Nie uruchamiaj tej aplikacji na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sym typeface="Cabin"/>
              </a:rPr>
              <a:t>gmane.org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Nie ma limitu zapytań – miło z ich strony</a:t>
            </a:r>
            <a:endParaRPr lang="pl" dirty="0"/>
          </a:p>
        </p:txBody>
      </p:sp>
      <p:sp>
        <p:nvSpPr>
          <p:cNvPr id="285" name="Shape 285"/>
          <p:cNvSpPr txBox="1"/>
          <p:nvPr/>
        </p:nvSpPr>
        <p:spPr>
          <a:xfrm>
            <a:off x="650081" y="2931949"/>
            <a:ext cx="7664937" cy="1028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Do testów użyj:</a:t>
            </a:r>
          </a:p>
          <a:p>
            <a:pPr lvl="0" algn="ctr" rtl="0">
              <a:spcBef>
                <a:spcPts val="0"/>
              </a:spcBef>
              <a:buNone/>
            </a:pPr>
            <a:endParaRPr lang="pl" sz="1800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http://mbox.dr-chuck.net/sakai.devel/4/5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0816" y="1432002"/>
            <a:ext cx="1085388" cy="116083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3847034" y="638979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pl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92" name="Shape 292"/>
          <p:cNvCxnSpPr>
            <a:endCxn id="291" idx="2"/>
          </p:cNvCxnSpPr>
          <p:nvPr/>
        </p:nvCxnSpPr>
        <p:spPr>
          <a:xfrm>
            <a:off x="2228834" y="860173"/>
            <a:ext cx="1618200" cy="36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2199524" y="653778"/>
            <a:ext cx="1082100" cy="33479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gmane.py</a:t>
            </a:r>
          </a:p>
        </p:txBody>
      </p:sp>
      <p:cxnSp>
        <p:nvCxnSpPr>
          <p:cNvPr id="294" name="Shape 294"/>
          <p:cNvCxnSpPr>
            <a:endCxn id="306" idx="1"/>
          </p:cNvCxnSpPr>
          <p:nvPr/>
        </p:nvCxnSpPr>
        <p:spPr>
          <a:xfrm>
            <a:off x="4577002" y="1088566"/>
            <a:ext cx="8219" cy="831037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373230" y="3042726"/>
            <a:ext cx="4142264" cy="146001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-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Ile wyświetlić?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-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Załadowanych wiadomości= 51330 tematów= 25033 nadawców= 1584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l-PL" sz="1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-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 5 najczęstszych użytkowników</a:t>
            </a:r>
            <a:endParaRPr lang="en-US" sz="1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steve.swinsburg@gmail.com 2657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azeckoski@unicon.net 1742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ieb@tfd.co.uk 1591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csev@umich.edu 1304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david.horwitz@uct.ac.za 1184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112646" y="510329"/>
            <a:ext cx="2033828" cy="65711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73223" y="653775"/>
            <a:ext cx="1720200" cy="3348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Font typeface="Helvetica Neue"/>
              <a:buNone/>
            </a:pPr>
            <a:r>
              <a:rPr lang="pl" b="0" i="0" u="none" baseline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mbox.dr-chuck.net</a:t>
            </a:r>
            <a:endParaRPr lang="pl" dirty="0">
              <a:solidFill>
                <a:srgbClr val="66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901406" y="1056408"/>
            <a:ext cx="1171799" cy="4497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gword.js</a:t>
            </a:r>
          </a:p>
        </p:txBody>
      </p:sp>
      <p:sp>
        <p:nvSpPr>
          <p:cNvPr id="299" name="Shape 299"/>
          <p:cNvSpPr/>
          <p:nvPr/>
        </p:nvSpPr>
        <p:spPr>
          <a:xfrm>
            <a:off x="7350706" y="516273"/>
            <a:ext cx="1245610" cy="580329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gword.htm</a:t>
            </a:r>
            <a:endParaRPr lang="pl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00" name="Shape 300"/>
          <p:cNvCxnSpPr>
            <a:cxnSpLocks/>
            <a:endCxn id="295" idx="0"/>
          </p:cNvCxnSpPr>
          <p:nvPr/>
        </p:nvCxnSpPr>
        <p:spPr>
          <a:xfrm flipH="1">
            <a:off x="2444362" y="2144526"/>
            <a:ext cx="1395150" cy="8982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1" name="Shape 301"/>
          <p:cNvCxnSpPr>
            <a:endCxn id="298" idx="3"/>
          </p:cNvCxnSpPr>
          <p:nvPr/>
        </p:nvCxnSpPr>
        <p:spPr>
          <a:xfrm flipV="1">
            <a:off x="5255831" y="1506108"/>
            <a:ext cx="1231475" cy="59525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2" name="Shape 302"/>
          <p:cNvCxnSpPr>
            <a:stCxn id="299" idx="3"/>
            <a:endCxn id="290" idx="0"/>
          </p:cNvCxnSpPr>
          <p:nvPr/>
        </p:nvCxnSpPr>
        <p:spPr>
          <a:xfrm flipH="1">
            <a:off x="7973510" y="1096602"/>
            <a:ext cx="1" cy="3354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2766624" y="4361356"/>
            <a:ext cx="414226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/code3/gmane.zip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5383902" y="1718130"/>
            <a:ext cx="11033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gword.py</a:t>
            </a:r>
            <a:endParaRPr lang="pl" sz="18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942749" y="1202350"/>
            <a:ext cx="12455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gmodel.py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623799" y="2273075"/>
            <a:ext cx="11717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gbasic.py</a:t>
            </a:r>
          </a:p>
        </p:txBody>
      </p:sp>
      <p:cxnSp>
        <p:nvCxnSpPr>
          <p:cNvPr id="308" name="Shape 308"/>
          <p:cNvCxnSpPr>
            <a:stCxn id="298" idx="3"/>
            <a:endCxn id="290" idx="1"/>
          </p:cNvCxnSpPr>
          <p:nvPr/>
        </p:nvCxnSpPr>
        <p:spPr>
          <a:xfrm>
            <a:off x="6487306" y="1506108"/>
            <a:ext cx="943500" cy="5063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9" name="Shape 309" descr="mailorg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73125" y="2795152"/>
            <a:ext cx="1800771" cy="1005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5055121" y="3250258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gline.js</a:t>
            </a:r>
          </a:p>
        </p:txBody>
      </p:sp>
      <p:sp>
        <p:nvSpPr>
          <p:cNvPr id="311" name="Shape 311"/>
          <p:cNvSpPr/>
          <p:nvPr/>
        </p:nvSpPr>
        <p:spPr>
          <a:xfrm>
            <a:off x="7355205" y="4013763"/>
            <a:ext cx="1245610" cy="63897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gline.htm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12" name="Shape 312"/>
          <p:cNvCxnSpPr>
            <a:endCxn id="309" idx="2"/>
          </p:cNvCxnSpPr>
          <p:nvPr/>
        </p:nvCxnSpPr>
        <p:spPr>
          <a:xfrm flipV="1">
            <a:off x="7973510" y="3800644"/>
            <a:ext cx="1" cy="272897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13" name="Shape 313"/>
          <p:cNvCxnSpPr>
            <a:stCxn id="306" idx="3"/>
            <a:endCxn id="310" idx="1"/>
          </p:cNvCxnSpPr>
          <p:nvPr/>
        </p:nvCxnSpPr>
        <p:spPr>
          <a:xfrm>
            <a:off x="4585221" y="2369190"/>
            <a:ext cx="1055700" cy="8811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4481975" y="2508400"/>
            <a:ext cx="1161300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gline</a:t>
            </a: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.py</a:t>
            </a:r>
          </a:p>
        </p:txBody>
      </p:sp>
      <p:cxnSp>
        <p:nvCxnSpPr>
          <p:cNvPr id="315" name="Shape 315"/>
          <p:cNvCxnSpPr>
            <a:endCxn id="309" idx="1"/>
          </p:cNvCxnSpPr>
          <p:nvPr/>
        </p:nvCxnSpPr>
        <p:spPr>
          <a:xfrm rot="10800000" flipH="1">
            <a:off x="6226825" y="3297899"/>
            <a:ext cx="846300" cy="1002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3847034" y="1919603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 rtl="0">
              <a:buClr>
                <a:srgbClr val="660066"/>
              </a:buClr>
              <a:buSzPct val="25000"/>
            </a:pPr>
            <a:r>
              <a:rPr lang="pl" sz="1500" b="0" i="0" u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pl" sz="1500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" name="Shape 306"/>
          <p:cNvSpPr/>
          <p:nvPr/>
        </p:nvSpPr>
        <p:spPr>
          <a:xfrm>
            <a:off x="1966893" y="1388641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mapping.sqlite</a:t>
            </a:r>
            <a:endParaRPr lang="pl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9" name="Shape 301"/>
          <p:cNvCxnSpPr>
            <a:stCxn id="28" idx="4"/>
            <a:endCxn id="305" idx="1"/>
          </p:cNvCxnSpPr>
          <p:nvPr/>
        </p:nvCxnSpPr>
        <p:spPr>
          <a:xfrm flipV="1">
            <a:off x="3443267" y="1369750"/>
            <a:ext cx="499482" cy="243685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822769" y="532210"/>
            <a:ext cx="7013925" cy="456307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r>
              <a:rPr lang="pl" sz="2025"/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9" y="472219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572456"/>
            <a:ext cx="1107337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4896225" y="1247091"/>
            <a:ext cx="3823706" cy="3167747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678431" y="1291569"/>
            <a:ext cx="3823706" cy="3112552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013" dirty="0">
                <a:solidFill>
                  <a:srgbClr val="FFFFFF"/>
                </a:solidFill>
              </a:rPr>
            </a:br>
            <a:r>
              <a:rPr lang="pl" sz="1013" dirty="0">
                <a:solidFill>
                  <a:srgbClr val="FFFFFF"/>
                </a:solidFill>
              </a:rPr>
              <a:t>(</a:t>
            </a:r>
            <a:r>
              <a:rPr lang="pl" sz="1013" u="sng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013" dirty="0">
                <a:solidFill>
                  <a:srgbClr val="FFFFFF"/>
                </a:solidFill>
              </a:rPr>
              <a:t>)</a:t>
            </a:r>
            <a:r>
              <a:rPr lang="pl" sz="1013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u="sng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endParaRPr sz="1013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05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050" b="0" i="0" u="none" baseline="0" dirty="0">
                <a:solidFill>
                  <a:srgbClr val="FFFFFF"/>
                </a:solidFill>
              </a:rPr>
            </a:br>
            <a:r>
              <a:rPr lang="pl" sz="105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05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05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05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050" dirty="0">
                <a:solidFill>
                  <a:srgbClr val="FFFFFF"/>
                </a:solidFill>
              </a:rPr>
            </a:br>
            <a:r>
              <a:rPr lang="pl-PL" sz="1050" dirty="0">
                <a:solidFill>
                  <a:srgbClr val="FFFFFF"/>
                </a:solidFill>
              </a:rPr>
              <a:t>i Informatyki Uniwersytetu im. </a:t>
            </a:r>
            <a:r>
              <a:rPr lang="pl-PL" sz="1050">
                <a:solidFill>
                  <a:srgbClr val="FFFFFF"/>
                </a:solidFill>
              </a:rPr>
              <a:t>Adama Mickiewicza w Poznaniu</a:t>
            </a:r>
            <a:endParaRPr lang="pl" sz="1013" dirty="0">
              <a:solidFill>
                <a:srgbClr val="FFFFFF"/>
              </a:solidFill>
            </a:endParaRPr>
          </a:p>
          <a:p>
            <a:endParaRPr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endParaRPr lang="pl"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4262437" y="2674040"/>
            <a:ext cx="0" cy="9489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Etapy analizy danych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261937" y="1590570"/>
            <a:ext cx="1613701" cy="108346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3540216" y="1733445"/>
            <a:ext cx="1476374" cy="940594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500" u="none" strike="noStrike" cap="none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130" name="Shape 130" descr="google-ma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24687" y="1365678"/>
            <a:ext cx="1857375" cy="133541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540216" y="3623040"/>
            <a:ext cx="1476374" cy="940594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500" u="none" strike="noStrike" cap="none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132" name="Shape 132"/>
          <p:cNvCxnSpPr>
            <a:stCxn id="128" idx="3"/>
            <a:endCxn id="129" idx="2"/>
          </p:cNvCxnSpPr>
          <p:nvPr/>
        </p:nvCxnSpPr>
        <p:spPr>
          <a:xfrm>
            <a:off x="1875639" y="2132305"/>
            <a:ext cx="1664700" cy="714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2197108" y="1976435"/>
            <a:ext cx="851603" cy="369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Zbieranie</a:t>
            </a:r>
            <a:endParaRPr lang="pl" sz="2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4" name="Shape 134"/>
          <p:cNvCxnSpPr>
            <a:stCxn id="131" idx="4"/>
            <a:endCxn id="130" idx="1"/>
          </p:cNvCxnSpPr>
          <p:nvPr/>
        </p:nvCxnSpPr>
        <p:spPr>
          <a:xfrm rot="10800000" flipH="1">
            <a:off x="5016590" y="2033537"/>
            <a:ext cx="2008199" cy="20598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5" name="Shape 135"/>
          <p:cNvCxnSpPr>
            <a:stCxn id="131" idx="4"/>
          </p:cNvCxnSpPr>
          <p:nvPr/>
        </p:nvCxnSpPr>
        <p:spPr>
          <a:xfrm>
            <a:off x="5016590" y="4093337"/>
            <a:ext cx="1856399" cy="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5454053" y="3907631"/>
            <a:ext cx="981573" cy="369331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2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Analiza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572692" y="2674040"/>
            <a:ext cx="1096961" cy="369331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Wizualizacja</a:t>
            </a:r>
            <a:endParaRPr lang="pl" sz="2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405187" y="2812256"/>
            <a:ext cx="1746299" cy="565394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Czyszczenie/ Przetwarzanie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024687" y="3701700"/>
            <a:ext cx="2119312" cy="83676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(5, 1.0, 0.985, 3,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1.0, 2.135, 4,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2,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5,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97706" y="1810296"/>
            <a:ext cx="943300" cy="61170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 dirty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Źródło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 dirty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danych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3600" b="0" i="0" u="none" strike="noStrike" cap="none" baseline="0">
                <a:solidFill>
                  <a:srgbClr val="FFD966"/>
                </a:solidFill>
                <a:sym typeface="Cabin"/>
              </a:rPr>
              <a:t>Wiele technologii ekstrakcji danych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50081" y="1723740"/>
            <a:ext cx="7836750" cy="2948328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3"/>
              </a:rPr>
              <a:t>https://hadoop.apache.org/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</a:rPr>
              <a:t> </a:t>
            </a:r>
            <a:endParaRPr lang="pl" sz="3200" b="0" i="0" u="none" strike="noStrike" cap="none" baseline="30000" dirty="0">
              <a:solidFill>
                <a:srgbClr val="FFFFFF"/>
              </a:solidFill>
              <a:sym typeface="Cabin"/>
            </a:endParaRP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4"/>
              </a:rPr>
              <a:t>http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  <a:hlinkClick r:id="rId4"/>
              </a:rPr>
              <a:t>s</a:t>
            </a: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4"/>
              </a:rPr>
              <a:t>://spark.apache.org/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</a:rPr>
              <a:t> </a:t>
            </a:r>
            <a:endParaRPr lang="pl" sz="3200" b="0" i="0" u="none" strike="noStrike" cap="none" baseline="30000" dirty="0">
              <a:solidFill>
                <a:srgbClr val="FFFFFF"/>
              </a:solidFill>
              <a:sym typeface="Cabin"/>
            </a:endParaRP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5"/>
              </a:rPr>
              <a:t>https://aws.amazon.com/redshift/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</a:rPr>
              <a:t> </a:t>
            </a:r>
            <a:endParaRPr lang="pl" sz="3200" b="0" i="0" u="none" strike="noStrike" cap="none" baseline="30000" dirty="0">
              <a:solidFill>
                <a:srgbClr val="FFFFFF"/>
              </a:solidFill>
              <a:sym typeface="Cabin"/>
            </a:endParaRP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6"/>
              </a:rPr>
              <a:t>http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  <a:hlinkClick r:id="rId6"/>
              </a:rPr>
              <a:t>s</a:t>
            </a: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6"/>
              </a:rPr>
              <a:t>://community.pentaho.com/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</a:rPr>
              <a:t> </a:t>
            </a:r>
            <a:endParaRPr lang="pl" sz="3200" b="0" i="0" u="none" strike="noStrike" cap="none" baseline="30000" dirty="0">
              <a:solidFill>
                <a:srgbClr val="FFFFFF"/>
              </a:solidFill>
              <a:sym typeface="Cabin"/>
            </a:endParaRP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"Pobieranie na własny użytek"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50081" y="1622937"/>
            <a:ext cx="7836750" cy="1189481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10160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Naszym celem jest zostanie lepszymi programistami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nie ekspertami w pozyskiwaniu danych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GeoData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218698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Budowanie mapy </a:t>
            </a:r>
            <a:r>
              <a:rPr lang="en-US" sz="1800" b="0" i="0" u="none" strike="noStrike" cap="none" baseline="0" dirty="0">
                <a:solidFill>
                  <a:srgbClr val="FFFFFF"/>
                </a:solidFill>
                <a:sym typeface="Cabin"/>
              </a:rPr>
              <a:t>OpenStreetMap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 z danych wprowadzonych przez użytkowników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Wykorzystuje API </a:t>
            </a:r>
            <a:r>
              <a:rPr lang="en-US" sz="1800" b="0" i="0" u="none" strike="noStrike" cap="none" baseline="0" dirty="0" err="1">
                <a:solidFill>
                  <a:srgbClr val="FFFFFF"/>
                </a:solidFill>
                <a:sym typeface="Cabin"/>
              </a:rPr>
              <a:t>Nominatim</a:t>
            </a:r>
            <a:endParaRPr lang="pl" sz="1800" b="0" i="0" u="none" strike="noStrike" cap="none" baseline="0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Zapisuje dane w bazie, aby unikać limitu zapytań i pozwalać na wznawianie pobierania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Wizualizacja w przeglądarce przy użyciu </a:t>
            </a:r>
            <a:r>
              <a:rPr lang="en-US" sz="1800" b="0" i="0" u="none" strike="noStrike" cap="none" baseline="0" dirty="0" err="1">
                <a:solidFill>
                  <a:srgbClr val="FFFFFF"/>
                </a:solidFill>
                <a:sym typeface="Cabin"/>
              </a:rPr>
              <a:t>biblioteki</a:t>
            </a:r>
            <a:r>
              <a:rPr lang="en-US" sz="18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en-US" sz="1800" b="0" i="0" u="none" strike="noStrike" cap="none" baseline="0" dirty="0" err="1">
                <a:solidFill>
                  <a:srgbClr val="FFFFFF"/>
                </a:solidFill>
                <a:sym typeface="Cabin"/>
              </a:rPr>
              <a:t>OpenLayers</a:t>
            </a:r>
            <a:endParaRPr lang="pl" sz="1800" b="0" i="0" u="none" strike="noStrike" cap="none" baseline="0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159" name="Shape 159" descr="google-m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2195" y="1706398"/>
            <a:ext cx="3598415" cy="258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5043499" y="4574897"/>
            <a:ext cx="3717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/code3/geodata.zip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540216" y="1896511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geodata.sqlite</a:t>
            </a:r>
          </a:p>
        </p:txBody>
      </p:sp>
      <p:pic>
        <p:nvPicPr>
          <p:cNvPr id="166" name="Shape 166" descr="google-ma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9832" y="1567420"/>
            <a:ext cx="1857375" cy="13354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>
            <a:endCxn id="165" idx="2"/>
          </p:cNvCxnSpPr>
          <p:nvPr/>
        </p:nvCxnSpPr>
        <p:spPr>
          <a:xfrm>
            <a:off x="1875516" y="2121304"/>
            <a:ext cx="1664699" cy="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2030419" y="1911310"/>
            <a:ext cx="1197443" cy="33470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geoload.py</a:t>
            </a:r>
          </a:p>
        </p:txBody>
      </p:sp>
      <p:cxnSp>
        <p:nvCxnSpPr>
          <p:cNvPr id="169" name="Shape 169"/>
          <p:cNvCxnSpPr/>
          <p:nvPr/>
        </p:nvCxnSpPr>
        <p:spPr>
          <a:xfrm flipH="1">
            <a:off x="2629141" y="2819696"/>
            <a:ext cx="982011" cy="597837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0" name="Shape 170"/>
          <p:cNvCxnSpPr>
            <a:stCxn id="165" idx="3"/>
          </p:cNvCxnSpPr>
          <p:nvPr/>
        </p:nvCxnSpPr>
        <p:spPr>
          <a:xfrm>
            <a:off x="4278403" y="2346098"/>
            <a:ext cx="0" cy="3063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3469274" y="2652350"/>
            <a:ext cx="1476300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geodump.py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91842" y="3417534"/>
            <a:ext cx="4474596" cy="146001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Northeastern University, ... Boston, MA 02115, USA 42.3396998 -71.08975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Bradley University, 1501 ... Peoria, IL 61625, USA 40.6963857 -89.6160811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Technion, Viazman 87, Kesalsaba, 32000, Israel 32.7775 35.0216667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Monash University Clayton ... VIC 3800, Australia -37.9152113 145.134682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Kokshetau, Kazakhstan 53.2833333 69.3833333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</a:t>
            </a:r>
            <a:r>
              <a:rPr lang="en-US" sz="1000" b="0" i="0" u="none" strike="noStrike" cap="none" baseline="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wierszy</a:t>
            </a:r>
            <a:r>
              <a:rPr lang="en-US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000" b="0" i="0" u="none" strike="noStrike" cap="none" baseline="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zapisano</a:t>
            </a:r>
            <a:r>
              <a:rPr lang="en-US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</a:t>
            </a: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where.js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-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Otwórz w przeglądarce internetowej plik where.html, aby obejrzeć dane.</a:t>
            </a:r>
            <a:endParaRPr lang="pl" sz="1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x="261937" y="1590570"/>
            <a:ext cx="1613701" cy="1083469"/>
            <a:chOff x="465666" y="2827680"/>
            <a:chExt cx="2868802" cy="1926167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1240354" y="3112888"/>
              <a:ext cx="1745700" cy="1087500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pl" sz="1800" b="0" i="0" u="none" strike="noStrike" cap="none" baseline="0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geodata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1875639" y="787667"/>
            <a:ext cx="1476374" cy="44958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where.data</a:t>
            </a:r>
          </a:p>
        </p:txBody>
      </p:sp>
      <p:cxnSp>
        <p:nvCxnSpPr>
          <p:cNvPr id="177" name="Shape 177"/>
          <p:cNvCxnSpPr>
            <a:stCxn id="176" idx="3"/>
            <a:endCxn id="168" idx="0"/>
          </p:cNvCxnSpPr>
          <p:nvPr/>
        </p:nvCxnSpPr>
        <p:spPr>
          <a:xfrm>
            <a:off x="2613826" y="1237255"/>
            <a:ext cx="15300" cy="6741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8" name="Shape 178"/>
          <p:cNvSpPr/>
          <p:nvPr/>
        </p:nvSpPr>
        <p:spPr>
          <a:xfrm>
            <a:off x="5528861" y="2214147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where.js</a:t>
            </a:r>
          </a:p>
        </p:txBody>
      </p:sp>
      <p:sp>
        <p:nvSpPr>
          <p:cNvPr id="179" name="Shape 179"/>
          <p:cNvSpPr/>
          <p:nvPr/>
        </p:nvSpPr>
        <p:spPr>
          <a:xfrm>
            <a:off x="7425714" y="562873"/>
            <a:ext cx="1245610" cy="44958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where.html</a:t>
            </a:r>
          </a:p>
        </p:txBody>
      </p:sp>
      <p:cxnSp>
        <p:nvCxnSpPr>
          <p:cNvPr id="180" name="Shape 180"/>
          <p:cNvCxnSpPr>
            <a:stCxn id="171" idx="3"/>
            <a:endCxn id="178" idx="2"/>
          </p:cNvCxnSpPr>
          <p:nvPr/>
        </p:nvCxnSpPr>
        <p:spPr>
          <a:xfrm rot="10800000" flipH="1">
            <a:off x="4945574" y="2439049"/>
            <a:ext cx="583200" cy="3807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1" name="Shape 181"/>
          <p:cNvCxnSpPr>
            <a:stCxn id="178" idx="4"/>
            <a:endCxn id="166" idx="1"/>
          </p:cNvCxnSpPr>
          <p:nvPr/>
        </p:nvCxnSpPr>
        <p:spPr>
          <a:xfrm rot="10800000" flipH="1">
            <a:off x="6700569" y="2235241"/>
            <a:ext cx="419400" cy="2037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2" name="Shape 182"/>
          <p:cNvCxnSpPr>
            <a:stCxn id="179" idx="3"/>
            <a:endCxn id="166" idx="0"/>
          </p:cNvCxnSpPr>
          <p:nvPr/>
        </p:nvCxnSpPr>
        <p:spPr>
          <a:xfrm>
            <a:off x="8048520" y="1012461"/>
            <a:ext cx="0" cy="5550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1" name="Shape 160"/>
          <p:cNvSpPr/>
          <p:nvPr/>
        </p:nvSpPr>
        <p:spPr>
          <a:xfrm>
            <a:off x="5132195" y="4574897"/>
            <a:ext cx="3717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http://www.py4e.com/code3/geodata.zip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4093369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Page Rank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4093369" cy="2970886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Napisz prostego robota internetowego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Uruchom prostą wersję algorytmu Google PageRank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Zwizualizuj otrzymaną sieć</a:t>
            </a:r>
          </a:p>
        </p:txBody>
      </p:sp>
      <p:sp>
        <p:nvSpPr>
          <p:cNvPr id="190" name="Shape 190"/>
          <p:cNvSpPr/>
          <p:nvPr/>
        </p:nvSpPr>
        <p:spPr>
          <a:xfrm>
            <a:off x="4986453" y="4575338"/>
            <a:ext cx="4111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/code3/pagerank.zip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Shape 191" descr="pagerank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9846" y="1054725"/>
            <a:ext cx="3624262" cy="281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Architektura wyszukiwarki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532706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412750" algn="l" rtl="0">
              <a:spcBef>
                <a:spcPts val="0"/>
              </a:spcBef>
              <a:buClr>
                <a:srgbClr val="FFFB00"/>
              </a:buClr>
              <a:buSzPct val="100000"/>
              <a:buFont typeface="Cabin"/>
            </a:pPr>
            <a:r>
              <a:rPr lang="pl" sz="2900" b="0" i="0" u="none" strike="noStrike" cap="none" baseline="0">
                <a:solidFill>
                  <a:srgbClr val="FFFB00"/>
                </a:solidFill>
                <a:sym typeface="Cabin"/>
              </a:rPr>
              <a:t>Roboty internetowe</a:t>
            </a:r>
          </a:p>
          <a:p>
            <a:pPr marL="457200" marR="0" lvl="0" indent="-41275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900" b="0" i="0" u="none" strike="noStrike" cap="none" baseline="0">
                <a:solidFill>
                  <a:srgbClr val="FFFFFF"/>
                </a:solidFill>
                <a:sym typeface="Cabin"/>
              </a:rPr>
              <a:t>Tworzenie indeksu</a:t>
            </a:r>
          </a:p>
          <a:p>
            <a:pPr marL="457200" marR="0" lvl="0" indent="-41275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900" b="0" i="0" u="none" strike="noStrike" cap="none" baseline="0">
                <a:solidFill>
                  <a:srgbClr val="FFFFFF"/>
                </a:solidFill>
                <a:sym typeface="Cabin"/>
              </a:rPr>
              <a:t>Wyszukiwanie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4125" y="1521214"/>
            <a:ext cx="2095499" cy="232988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3886200" y="4086535"/>
            <a:ext cx="5022699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http://infolab.stanford.edu/~backrub/google.html</a:t>
            </a:r>
            <a:r>
              <a:rPr lang="en-US" sz="18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pl" sz="18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133475" y="1807368"/>
            <a:ext cx="6791325" cy="152161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Robot internetowy to program, który przeszukuje strony sieci web w metodyczny, zautomatyzowany sposób. Roboty służą głównie do tworzenia kopii odwiedzonych stron w celu późniejszego przetworzenia i zindeksowania, co pozwala na szybkie wyszukiwanie.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 dirty="0">
                <a:solidFill>
                  <a:srgbClr val="FFD966"/>
                </a:solidFill>
                <a:sym typeface="Cabin"/>
              </a:rPr>
              <a:t>Robot internetowy</a:t>
            </a:r>
          </a:p>
        </p:txBody>
      </p:sp>
      <p:sp>
        <p:nvSpPr>
          <p:cNvPr id="206" name="Shape 206"/>
          <p:cNvSpPr/>
          <p:nvPr/>
        </p:nvSpPr>
        <p:spPr>
          <a:xfrm>
            <a:off x="1610949" y="4241000"/>
            <a:ext cx="566670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https://en.wikipedia.org/wiki/Web_crawler</a:t>
            </a: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1123</Words>
  <Application>Microsoft Office PowerPoint</Application>
  <PresentationFormat>On-screen Show (16:9)</PresentationFormat>
  <Paragraphs>157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Regular</vt:lpstr>
      <vt:lpstr>Cabin</vt:lpstr>
      <vt:lpstr>Courier</vt:lpstr>
      <vt:lpstr>Gill Sans</vt:lpstr>
      <vt:lpstr>Helvetica Neue</vt:lpstr>
      <vt:lpstr>Merriweather Sans</vt:lpstr>
      <vt:lpstr>Title &amp; Subtitle</vt:lpstr>
      <vt:lpstr>Pobieranie i wizualizacja danych</vt:lpstr>
      <vt:lpstr>Etapy analizy danych</vt:lpstr>
      <vt:lpstr>Wiele technologii ekstrakcji danych</vt:lpstr>
      <vt:lpstr>"Pobieranie na własny użytek"</vt:lpstr>
      <vt:lpstr>GeoData</vt:lpstr>
      <vt:lpstr>PowerPoint Presentation</vt:lpstr>
      <vt:lpstr>Page Rank</vt:lpstr>
      <vt:lpstr>Architektura wyszukiwarki</vt:lpstr>
      <vt:lpstr>Robot internetowy</vt:lpstr>
      <vt:lpstr>Roboty internetowe</vt:lpstr>
      <vt:lpstr>Polityka robotów intenetowych</vt:lpstr>
      <vt:lpstr>robots.txt</vt:lpstr>
      <vt:lpstr>Architektura Google</vt:lpstr>
      <vt:lpstr>Indeksowanie wyszukiwań</vt:lpstr>
      <vt:lpstr>PowerPoint Presentation</vt:lpstr>
      <vt:lpstr>Listy mailingowe – Gmane</vt:lpstr>
      <vt:lpstr>Uwaga:  Zbiór danych &gt; 1GB </vt:lpstr>
      <vt:lpstr>PowerPoint Presentation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Andrzej Wójtowicz</cp:lastModifiedBy>
  <cp:revision>34</cp:revision>
  <dcterms:modified xsi:type="dcterms:W3CDTF">2021-01-31T15:39:12Z</dcterms:modified>
</cp:coreProperties>
</file>