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7" r:id="rId9"/>
    <p:sldId id="264" r:id="rId10"/>
    <p:sldId id="265" r:id="rId11"/>
    <p:sldId id="266" r:id="rId12"/>
    <p:sldId id="267" r:id="rId13"/>
    <p:sldId id="268" r:id="rId14"/>
    <p:sldId id="269" r:id="rId15"/>
    <p:sldId id="290" r:id="rId16"/>
    <p:sldId id="270" r:id="rId17"/>
    <p:sldId id="288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9" r:id="rId32"/>
    <p:sldId id="285" r:id="rId33"/>
    <p:sldId id="315" r:id="rId3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6"/>
    <p:restoredTop sz="94301"/>
  </p:normalViewPr>
  <p:slideViewPr>
    <p:cSldViewPr snapToGrid="0" snapToObjects="1">
      <p:cViewPr varScale="1">
        <p:scale>
          <a:sx n="61" d="100"/>
          <a:sy n="61" d="100"/>
        </p:scale>
        <p:origin x="840" y="6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61064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b="0" i="0" u="none" baseline="0">
                <a:solidFill>
                  <a:schemeClr val="dk2"/>
                </a:solidFill>
              </a:rPr>
              <a:t>Notka od Chucka  Używając tych materiałów masz prawo usunąć logo UM i zastąpić je własnym ale zostaw proszę logo CC-BY na pierwszej stronie oraz strony z podziękowaniami dla współtwórców.</a:t>
            </a:r>
            <a:endParaRPr lang="pl" dirty="0">
              <a:solidFill>
                <a:schemeClr val="dk2"/>
              </a:solidFill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1290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660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98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374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7475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287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894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8286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7297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249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58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820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2909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6956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6921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406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6851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48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464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9637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5935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3462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0590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8651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01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145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877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0425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039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40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6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455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75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66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stdtypes.html#string-method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Ciągi znaków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Rozdział 6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865625" y="6973885"/>
            <a:ext cx="79263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dla wszystkich</a:t>
            </a:r>
            <a:endParaRPr lang="pl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pl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39812" y="733266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Przechodzenie pętlą przez ciąg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5947431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Skończona pętla korzystająca z instrukcji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jest bardziej elegancka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Zmienną sterującą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zajmie się za nas pętla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8774825" y="4454221"/>
            <a:ext cx="60599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pl" sz="36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Przechodzenie pętlą przez ciąg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91236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Skończona pętla korzystająca z instrukcji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jest bardziej elegancka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Zmienną sterującą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zajmie się za nas pętla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8058071" y="5568950"/>
            <a:ext cx="59832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8058071" y="3424870"/>
            <a:ext cx="50157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Pętle i liczenie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3025790"/>
            <a:ext cx="6273800" cy="443678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Oto prosta pętla, która przechodzi przez każdą literę w ciągu i liczy, ile razy pętla napotkała znak 'a'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8753100" y="3468675"/>
            <a:ext cx="6885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letter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word 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if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'a' 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count 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 </a:t>
            </a:r>
            <a:r>
              <a:rPr lang="pl" sz="3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36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Bliższe spojrzenie na </a:t>
            </a:r>
            <a:r>
              <a:rPr lang="pl" sz="7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881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 sterująca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przechodzi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przez 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sekwencję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(uporządkowany zbiór)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Blok (ciało)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kodu jest wykonywany jeden raz dla każdego elementu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pl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 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sekwencji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 sterująca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przechodzi przez wszystkie elementy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pl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 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sekwencji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669342" y="5226050"/>
            <a:ext cx="7193399" cy="137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letter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 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print(letter)</a:t>
            </a:r>
            <a:endParaRPr lang="pl" sz="36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8108943" y="3248202"/>
            <a:ext cx="3256613" cy="12810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 sterująca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12275426" y="3248202"/>
            <a:ext cx="3751578" cy="10751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sześcioznakowy ciąg</a:t>
            </a:r>
          </a:p>
        </p:txBody>
      </p:sp>
      <p:cxnSp>
        <p:nvCxnSpPr>
          <p:cNvPr id="336" name="Shape 336"/>
          <p:cNvCxnSpPr/>
          <p:nvPr/>
        </p:nvCxnSpPr>
        <p:spPr>
          <a:xfrm rot="10800000">
            <a:off x="9577502" y="4511775"/>
            <a:ext cx="984797" cy="8223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7" name="Shape 337"/>
          <p:cNvCxnSpPr/>
          <p:nvPr/>
        </p:nvCxnSpPr>
        <p:spPr>
          <a:xfrm rot="10800000" flipH="1">
            <a:off x="13544454" y="4403739"/>
            <a:ext cx="727345" cy="8223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3" name="Shape 343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Zrobione?</a:t>
            </a:r>
            <a:endParaRPr lang="pl" sz="3400" b="0" i="0" u="none" strike="noStrike" cap="none" baseline="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44" name="Shape 344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45" name="Shape 345"/>
          <p:cNvCxnSpPr>
            <a:endCxn id="354" idx="2"/>
          </p:cNvCxnSpPr>
          <p:nvPr/>
        </p:nvCxnSpPr>
        <p:spPr>
          <a:xfrm flipH="1" flipV="1">
            <a:off x="6686600" y="2768699"/>
            <a:ext cx="14238" cy="58727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>
            <a:stCxn id="347" idx="2"/>
          </p:cNvCxnSpPr>
          <p:nvPr/>
        </p:nvCxnSpPr>
        <p:spPr>
          <a:xfrm flipH="1">
            <a:off x="66975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133200" y="4516675"/>
            <a:ext cx="3596099" cy="4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50" name="Shape 35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>
            <a:off x="1401761" y="5209178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53" name="Shape 35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52451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pl" sz="35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  <a:r>
              <a:rPr lang="pl" sz="3500" b="0" i="0" u="none" strike="noStrike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54" name="Shape 354"/>
          <p:cNvSpPr txBox="1"/>
          <p:nvPr/>
        </p:nvSpPr>
        <p:spPr>
          <a:xfrm>
            <a:off x="5130800" y="2019300"/>
            <a:ext cx="31115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Kolejny </a:t>
            </a:r>
            <a:r>
              <a:rPr lang="pl" sz="35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znak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7927750" y="5086350"/>
            <a:ext cx="6639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letter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 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print(letter)</a:t>
            </a:r>
            <a:endParaRPr lang="pl" sz="36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9740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0490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1264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014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27381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34874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1171575" y="6978788"/>
            <a:ext cx="14530388" cy="13508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Zmienna sterująca 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przechodzi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przez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ciąg 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blok (ciało)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kodu jest wykonywany jeden raz dla każdego elementu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sekwencji</a:t>
            </a:r>
          </a:p>
        </p:txBody>
      </p:sp>
      <p:cxnSp>
        <p:nvCxnSpPr>
          <p:cNvPr id="363" name="Shape 363"/>
          <p:cNvCxnSpPr/>
          <p:nvPr/>
        </p:nvCxnSpPr>
        <p:spPr>
          <a:xfrm>
            <a:off x="4703700" y="2385900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4275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l" sz="7200" b="0" i="0" u="none" baseline="0">
                <a:solidFill>
                  <a:srgbClr val="FFD966"/>
                </a:solidFill>
              </a:rPr>
              <a:t>Więcej operacji na ciągach</a:t>
            </a:r>
            <a:endParaRPr lang="pl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235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265108" y="833718"/>
            <a:ext cx="594995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60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Wycinki ciągów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446088" y="2749737"/>
            <a:ext cx="7173912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też spojrzeć na kilka kolejnych znaków w ciągu, używając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operatora dwukropka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Druga wartość jest o jeden większa niż koniec wycinka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4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400" b="0" i="0" u="none" strike="noStrike" cap="none" baseline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4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do, ale nie razem z</a:t>
            </a:r>
            <a:r>
              <a:rPr lang="pl" sz="3400" b="0" i="0" u="none" strike="noStrike" cap="none" baseline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Jeśli druga wartość jest większa niż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koniec ciągu, to zatrzymujemy się na nim 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069093" y="3351837"/>
            <a:ext cx="6553499" cy="449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pl" sz="3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pl" sz="3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pl" sz="36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pl" sz="3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6:7</a:t>
            </a:r>
            <a:r>
              <a:rPr lang="pl" sz="3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pl" sz="36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pl" sz="3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  <a:r>
              <a:rPr lang="pl" sz="3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r>
              <a:rPr lang="pl" sz="3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pl" sz="36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Python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402"/>
          <p:cNvSpPr txBox="1"/>
          <p:nvPr/>
        </p:nvSpPr>
        <p:spPr>
          <a:xfrm>
            <a:off x="9069093" y="3662637"/>
            <a:ext cx="68634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pl" sz="3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[: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  <a:r>
              <a:rPr lang="pl" sz="3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pl" sz="36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pl" sz="3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8</a:t>
            </a:r>
            <a:r>
              <a:rPr lang="pl" sz="3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:]</a:t>
            </a:r>
            <a:r>
              <a:rPr lang="pl" sz="36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pl" sz="3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[:]</a:t>
            </a:r>
            <a:r>
              <a:rPr lang="pl" sz="36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Monty Python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6166752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lvl="0" indent="0" algn="l" rtl="0">
              <a:spcBef>
                <a:spcPts val="0"/>
              </a:spcBef>
              <a:buSzPct val="171000"/>
              <a:buNone/>
            </a:pPr>
            <a:r>
              <a:rPr lang="pl" sz="34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Jeśli opuścimy pierwszą (lub drugą) wartość określającą wycinek, to Python zacznie od początku (albo końca) ciągu.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1" name="Shape 370">
            <a:extLst>
              <a:ext uri="{FF2B5EF4-FFF2-40B4-BE49-F238E27FC236}">
                <a16:creationId xmlns:a16="http://schemas.microsoft.com/office/drawing/2014/main" id="{3E85AEEB-E58F-4A1A-A9BA-AD8F2C7B107B}"/>
              </a:ext>
            </a:extLst>
          </p:cNvPr>
          <p:cNvSpPr txBox="1">
            <a:spLocks/>
          </p:cNvSpPr>
          <p:nvPr/>
        </p:nvSpPr>
        <p:spPr>
          <a:xfrm>
            <a:off x="265108" y="833718"/>
            <a:ext cx="594995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>
              <a:buClr>
                <a:srgbClr val="FF00FF"/>
              </a:buClr>
              <a:buSzPct val="25000"/>
              <a:buFont typeface="Cabin"/>
              <a:buNone/>
            </a:pPr>
            <a:r>
              <a:rPr lang="pl" sz="60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Wycinki ciągów</a:t>
            </a:r>
            <a:endParaRPr lang="pl" sz="6000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085031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Konkatenacja ciągów znaków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059488" cy="475777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Zastosowanie operatora 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ciągów oznacza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konkatenację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”, czyli łączenie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7900200" y="3101750"/>
            <a:ext cx="7187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'Hej'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'tam'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pl" sz="36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Hejtam</a:t>
            </a:r>
            <a:endParaRPr lang="pl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600" b="0" i="0" u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'tam'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pl" sz="36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Hej tam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pl" sz="3600" b="1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xfrm>
            <a:off x="1" y="833718"/>
            <a:ext cx="1625600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Użycie</a:t>
            </a:r>
            <a:r>
              <a:rPr lang="pl" sz="7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pl" sz="7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jako</a:t>
            </a:r>
            <a:r>
              <a:rPr lang="pl" sz="7600" b="0" i="0" u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logicznego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595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Słowo kluczowe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może też służyć do sprawdzenia, czy jeden ciąg jest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innym ciągu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jest wyrażeniem logicznym,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które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zwraca wartość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lub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może być używane w instrukcji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9255125" y="2298700"/>
            <a:ext cx="6721474" cy="631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</a:t>
            </a:r>
            <a:r>
              <a:rPr lang="pl" sz="3000" b="0" i="0" u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'n'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'm'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'nan'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'a'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'Jest!</a:t>
            </a:r>
            <a:r>
              <a:rPr lang="pl" sz="3000" b="0" i="0" u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0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Jest!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212850" y="662268"/>
            <a:ext cx="741680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 danych: ciąg znaków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832100"/>
            <a:ext cx="72882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Ciąg znaków to sekwencja znaków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Literał ciągu zapisuje się w cudzysłowach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Witaj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lub </a:t>
            </a:r>
            <a:r>
              <a:rPr lang="pl" sz="3000" b="0" i="0" u="none" baseline="0" dirty="0">
                <a:solidFill>
                  <a:srgbClr val="FF00FF"/>
                </a:solidFill>
              </a:rPr>
              <a:t>"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Witaj</a:t>
            </a:r>
            <a:r>
              <a:rPr lang="pl" sz="3000" b="0" i="0" u="none" baseline="0" dirty="0">
                <a:solidFill>
                  <a:srgbClr val="FF00FF"/>
                </a:solidFill>
              </a:rPr>
              <a:t>"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przypadku ciągów + oznacza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konkatenację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Ciąg zawierający cyfry nadal jest ciągiem znaków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Można skonwertować go do liczby, korzystając z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9040811" y="833718"/>
            <a:ext cx="6959599" cy="7472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str1 = "Hej</a:t>
            </a:r>
            <a:r>
              <a:rPr lang="pl" sz="28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str2 = 'tam'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 = str1 + str2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8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</a:t>
            </a:r>
            <a:r>
              <a:rPr lang="pl" sz="28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Hejtam</a:t>
            </a:r>
            <a:endParaRPr lang="pl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str3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str3 = str3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 (most recent call last):  File "&lt;stdin&gt;",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TypeError: cannot concatenate 'str' and 'int' objects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(str3)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8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28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Porównywanie ciągów znaków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927100" y="2667000"/>
            <a:ext cx="15328900" cy="532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'Okej, to banan.'</a:t>
            </a:r>
            <a:r>
              <a:rPr lang="pl" sz="34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'Twoje słowo,'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jest przed bananem.</a:t>
            </a:r>
            <a:r>
              <a:rPr lang="pl" sz="3400" b="0" i="0" u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4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4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'Twoje słowo,'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jest po bananie.</a:t>
            </a:r>
            <a:r>
              <a:rPr lang="pl" sz="3400" b="0" i="0" u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4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4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'Okej, to banan.')</a:t>
            </a:r>
            <a:endParaRPr lang="pl" sz="34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8272463" y="673718"/>
            <a:ext cx="68009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Biblioteka ciągów znaków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1155700" y="1452218"/>
            <a:ext cx="6831013" cy="697716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ma wiele 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funkcji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zapisanych w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bibliotece ciągów znaków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Są to 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funkcje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wbudowane w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każdy ciąg znaków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wywołujemy je, dodając funkcję do zmiennej ciągu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 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funkcje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nie modyfikują oryginalnego ciągu, zwracają nowy, zmodyfikowany ciąg znaków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8484325" y="2379900"/>
            <a:ext cx="7557299" cy="589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3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'Witaj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zap</a:t>
            </a:r>
            <a:r>
              <a:rPr lang="pl" sz="3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3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4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zap</a:t>
            </a:r>
            <a:r>
              <a:rPr lang="pl" sz="34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witaj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greet)</a:t>
            </a:r>
            <a:endParaRPr lang="pl" sz="3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Witaj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4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'Hej Tam'</a:t>
            </a:r>
            <a:r>
              <a:rPr lang="pl" sz="3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())</a:t>
            </a:r>
            <a:endParaRPr lang="pl" sz="3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hej tam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902991" y="692855"/>
            <a:ext cx="14919599" cy="77887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'Witaj świecie</a:t>
            </a:r>
            <a:r>
              <a:rPr lang="pl" sz="3000" b="0" i="0" u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'str'&gt;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dir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['capitalize', 'casefold', 'center', 'count', 'encode', 'endswith', 'expandtabs', 'find', 'format', 'format_map', 'index', 'isalnum', 'isalpha', 'isdecimal', 'isdigit', 'isidentifier', 'islower', 'isnumeric', 'isprintable', 'isspace', 'istitle', 'isupper', 'join', 'ljust', 'lower', 'lstrip', 'maketrans', 'partition', 'replace', 'rfind', 'rindex', 'rjust', 'rpartition', 'rsplit', 'rstrip', 'split', 'splitlines', 'startswith', 'strip', 'swapcase', 'title', 'translate', 'upper', 'zfill']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lang="pl" sz="28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8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1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  </a:t>
            </a:r>
            <a:r>
              <a:rPr lang="pl" sz="2800" b="0" i="0" u="sng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https://docs.python.org/3/library/stdtypes.html#string-methods</a:t>
            </a:r>
            <a:endParaRPr lang="pl" sz="2800" u="sng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75" y="1023937"/>
            <a:ext cx="12026900" cy="69977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/>
        </p:nvSpPr>
        <p:spPr>
          <a:xfrm>
            <a:off x="728663" y="2406640"/>
            <a:ext cx="7857886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str.capitalize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str.center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(width[, fillchar])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str.endswith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(suffix[,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str.find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(sub[,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str.lstrip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9080500" y="2406640"/>
            <a:ext cx="6721475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str.replace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(old, new[, count])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str.lower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str.lstrip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str.strip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str.upper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470" name="Shape 4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272089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Biblioteka ciągów znaków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1117600" y="643218"/>
            <a:ext cx="7635874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67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Wyszukiwanie w ciągu znaków</a:t>
            </a:r>
          </a:p>
        </p:txBody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88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Funkcji 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find()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używamy do szukania jednego podciągu ciągu w innym</a:t>
            </a:r>
            <a:endParaRPr lang="pl" sz="3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endParaRPr lang="pl" sz="3400" b="0" i="0" u="none" strike="noStrike" cap="none" baseline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odnajduje pierwsze 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wystąpienie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podciągu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Jeśli podciąg nie został znaleziony, 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zwraca </a:t>
            </a:r>
            <a:r>
              <a:rPr lang="pl" sz="3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Pamiętaj, że pozycje w ciągach zaczynają się od zera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9677400" y="3986200"/>
            <a:ext cx="62466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pos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fruit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'na'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pos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aa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'z'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aa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-1</a:t>
            </a:r>
          </a:p>
        </p:txBody>
      </p:sp>
      <p:cxnSp>
        <p:nvCxnSpPr>
          <p:cNvPr id="478" name="Shape 478"/>
          <p:cNvCxnSpPr/>
          <p:nvPr/>
        </p:nvCxnSpPr>
        <p:spPr>
          <a:xfrm flipH="1" flipV="1">
            <a:off x="10302875" y="1084262"/>
            <a:ext cx="1295910" cy="826299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9" name="Shape 479"/>
          <p:cNvSpPr txBox="1"/>
          <p:nvPr/>
        </p:nvSpPr>
        <p:spPr>
          <a:xfrm>
            <a:off x="9766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9766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10515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515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11290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11290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12039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12039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127635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27635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135128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135128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60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Wszystko </a:t>
            </a:r>
            <a:r>
              <a:rPr lang="pl" sz="6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DUŻYMI LITERAMI</a:t>
            </a:r>
          </a:p>
        </p:txBody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1739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Możesz stworzyć kopię ciągu pisaną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małymi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albo 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dużymi literami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Często gdy przeszukujemy ciąg, używając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(), najpierw konwertujemy go na małe litery, żeby wyszukiwać bez względu na wielkość znaków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9317825" y="3232150"/>
            <a:ext cx="66896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600" b="0" i="0" u="none" strike="noStrike" cap="none" baseline="0"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'Witaj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nnn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.upper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nnn</a:t>
            </a:r>
            <a:r>
              <a:rPr lang="pl" sz="36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WITAJ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www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www</a:t>
            </a:r>
            <a:r>
              <a:rPr lang="pl" sz="36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witaj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Znajdź i zamień</a:t>
            </a: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6594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replace()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jest podobna do operacji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znajdź i zamień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 edytorze tekstu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Zamienia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wszystkie wystąpienia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wyszukiwanego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ciągu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 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nowy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7366000" y="3516300"/>
            <a:ext cx="8889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 = 'Halo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 = greet.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replace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'Bob'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'Jane'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Halo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Jane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 = greet.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replace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'o'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'X'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Hal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B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Usuwanie białych znaków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7881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Czasami chcemy usunąć białe znaki z początku/końca ciągu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lstrip()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rstrip()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usuwają białe znaki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lewej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prawej strony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strip()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usuwa białe znaki z początku i końca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8818275" y="3244850"/>
            <a:ext cx="6863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   Halo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.lstrip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'Halo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  Halo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.strip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'Halo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1411262" y="2946377"/>
            <a:ext cx="130107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'Życzę miłego dnia</a:t>
            </a:r>
            <a:r>
              <a:rPr lang="pl" sz="3600" b="0" i="0" u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'Życzę'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'ż'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Prefiksy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641667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67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Wczytywanie i konwersja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4166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Najlepiej wczytywać dane jako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ciągi znaków</a:t>
            </a:r>
            <a:r>
              <a:rPr lang="pl" sz="3000" b="0" i="0" u="none" strike="noStrike" cap="none" baseline="0" dirty="0"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następnie parsować i konwertować według potrzeb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Daje nam to więcej kontroli w przypadku błędów lub złego typu danych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Liczby otrzymujemy,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konwertując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ciągi znaków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8342311" y="869950"/>
            <a:ext cx="7099200" cy="7391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'Wpisz:'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Wpisz: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Chuck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'Wpisz:'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Wpisz: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 (most recent call last):  File "&lt;stdin&gt;",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TypeError: unsupported operand type(s) for -: 'str' and 'int'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832600" y="3383450"/>
            <a:ext cx="153162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'From stephen.marquard@uct.ac.za Sat Jan  5 09:14:16 2008</a:t>
            </a:r>
            <a:r>
              <a:rPr lang="pl" sz="2800" b="0" i="0" u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'@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 '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algn="l" rtl="0">
              <a:buClr>
                <a:schemeClr val="lt1"/>
              </a:buClr>
              <a:buSzPct val="25000"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pl" sz="28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host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algn="l" rtl="0">
              <a:buClr>
                <a:schemeClr val="lt1"/>
              </a:buClr>
              <a:buSzPct val="25000"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host</a:t>
            </a:r>
            <a:r>
              <a:rPr lang="pl" sz="28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endParaRPr lang="pl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3" name="Shape 523"/>
          <p:cNvSpPr txBox="1"/>
          <p:nvPr/>
        </p:nvSpPr>
        <p:spPr>
          <a:xfrm>
            <a:off x="1016000" y="2749550"/>
            <a:ext cx="14649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From stephen.marquard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@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uct.ac.za Sat Jan  5 09:14:16 2008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5599987" y="1764575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21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7917521" y="1816100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31</a:t>
            </a:r>
          </a:p>
        </p:txBody>
      </p:sp>
      <p:cxnSp>
        <p:nvCxnSpPr>
          <p:cNvPr id="526" name="Shape 526"/>
          <p:cNvCxnSpPr/>
          <p:nvPr/>
        </p:nvCxnSpPr>
        <p:spPr>
          <a:xfrm rot="10800000">
            <a:off x="5859764" y="2395399"/>
            <a:ext cx="17700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8180110" y="2476361"/>
            <a:ext cx="16499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8" name="Shape 528"/>
          <p:cNvCxnSpPr/>
          <p:nvPr/>
        </p:nvCxnSpPr>
        <p:spPr>
          <a:xfrm rot="10800000" flipH="1">
            <a:off x="6116450" y="3362449"/>
            <a:ext cx="1877699" cy="17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9" name="Shape 529"/>
          <p:cNvSpPr txBox="1"/>
          <p:nvPr/>
        </p:nvSpPr>
        <p:spPr>
          <a:xfrm>
            <a:off x="10159724" y="776149"/>
            <a:ext cx="5506176" cy="14002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60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Parsowanie i wyodrębnianie</a:t>
            </a:r>
          </a:p>
        </p:txBody>
      </p:sp>
      <p:pic>
        <p:nvPicPr>
          <p:cNvPr id="530" name="Shape 5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2186" y="5241450"/>
            <a:ext cx="2186099" cy="23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5700" y="833718"/>
            <a:ext cx="13360712" cy="1706182"/>
          </a:xfrm>
        </p:spPr>
        <p:txBody>
          <a:bodyPr/>
          <a:lstStyle/>
          <a:p>
            <a:pPr rtl="0"/>
            <a:r>
              <a:rPr lang="pl" sz="7200" b="0" i="0" u="none" baseline="0">
                <a:solidFill>
                  <a:srgbClr val="FFD966"/>
                </a:solidFill>
              </a:rPr>
              <a:t>Dwa rodzaje ciągów znaków</a:t>
            </a:r>
            <a:endParaRPr lang="pl" sz="7200" dirty="0">
              <a:solidFill>
                <a:srgbClr val="FFD96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19694" y="2723853"/>
            <a:ext cx="62841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pl" sz="3200" b="0" i="0" u="none" baseline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3.5.1</a:t>
            </a:r>
          </a:p>
          <a:p>
            <a:pPr algn="l" rtl="0"/>
            <a:r>
              <a:rPr lang="pl" sz="32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'이광춘'</a:t>
            </a:r>
          </a:p>
          <a:p>
            <a:pPr algn="l" rtl="0"/>
            <a:r>
              <a:rPr lang="pl" sz="32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pPr algn="l" rtl="0"/>
            <a:r>
              <a:rPr lang="pl" sz="32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&lt;class 'str'&gt;</a:t>
            </a:r>
          </a:p>
          <a:p>
            <a:pPr algn="l" rtl="0"/>
            <a:r>
              <a:rPr lang="pl" sz="32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u'이광춘'</a:t>
            </a:r>
          </a:p>
          <a:p>
            <a:pPr algn="l" rtl="0"/>
            <a:r>
              <a:rPr lang="pl" sz="32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pPr algn="l" rtl="0"/>
            <a:r>
              <a:rPr lang="pl" sz="3200" b="0" i="0" u="none" baseline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&lt;class 'str'&gt;</a:t>
            </a:r>
          </a:p>
          <a:p>
            <a:pPr algn="l" rtl="0"/>
            <a:r>
              <a:rPr lang="pl" sz="32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endParaRPr lang="pl" sz="3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7137" y="2723853"/>
            <a:ext cx="63601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pl" sz="3200" b="0" i="0" u="none" baseline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2.7.10 </a:t>
            </a:r>
          </a:p>
          <a:p>
            <a:pPr algn="l" rtl="0"/>
            <a:r>
              <a:rPr lang="pl" sz="32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'이광춘'</a:t>
            </a:r>
          </a:p>
          <a:p>
            <a:pPr algn="l" rtl="0"/>
            <a:r>
              <a:rPr lang="pl" sz="32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pPr algn="l" rtl="0"/>
            <a:r>
              <a:rPr lang="pl" sz="32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&lt;type 'str'&gt;</a:t>
            </a:r>
          </a:p>
          <a:p>
            <a:pPr algn="l" rtl="0"/>
            <a:r>
              <a:rPr lang="pl" sz="32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u'이광춘'</a:t>
            </a:r>
          </a:p>
          <a:p>
            <a:pPr algn="l" rtl="0"/>
            <a:r>
              <a:rPr lang="pl" sz="32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pPr algn="l" rtl="0"/>
            <a:r>
              <a:rPr lang="pl" sz="3200" b="0" i="0" u="none" baseline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&lt;type 'unicode'&gt;</a:t>
            </a:r>
          </a:p>
          <a:p>
            <a:pPr algn="l" rtl="0"/>
            <a:r>
              <a:rPr lang="pl" sz="32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endParaRPr lang="pl" sz="3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27137" y="7366599"/>
            <a:ext cx="11569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l" sz="3600" b="0" i="0" u="none" baseline="0" dirty="0">
                <a:solidFill>
                  <a:srgbClr val="00FA00"/>
                </a:solidFill>
              </a:rPr>
              <a:t>W Pythonie 3 wszystkie ciągi stosują Unicode</a:t>
            </a:r>
            <a:endParaRPr lang="pl" sz="36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62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15171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Podsumowanie</a:t>
            </a:r>
          </a:p>
        </p:txBody>
      </p:sp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 danych: ciąg znaków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Czytanie/Konwersja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Indeksowanie ciągów </a:t>
            </a:r>
            <a:r>
              <a:rPr lang="pl" sz="32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Wycinki ciągów </a:t>
            </a:r>
            <a:r>
              <a:rPr lang="pl" sz="32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</a:t>
            </a:r>
            <a:r>
              <a:rPr lang="pl" sz="32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pl" sz="32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:4]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Przechodzenie przez ciąg </a:t>
            </a:r>
            <a:br>
              <a:rPr lang="pl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pętlą </a:t>
            </a:r>
            <a:r>
              <a:rPr lang="pl" sz="32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</a:t>
            </a:r>
            <a:r>
              <a:rPr lang="pl" sz="32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Konkatenacja ciągów opertorem </a:t>
            </a:r>
            <a:r>
              <a:rPr lang="pl" sz="3200" b="0" i="0" u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537" name="Shape 537"/>
          <p:cNvSpPr txBox="1">
            <a:spLocks noGrp="1"/>
          </p:cNvSpPr>
          <p:nvPr>
            <p:ph type="body" idx="4294967295"/>
          </p:nvPr>
        </p:nvSpPr>
        <p:spPr>
          <a:xfrm>
            <a:off x="9110663" y="2655720"/>
            <a:ext cx="5977037" cy="56276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Operacje na ciągach znaków 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Biblioteka ciągów znaków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Porównywanie ciągów znaków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Wyszukiwanie w ciągu znaków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Zamienianie tekstu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Usuwanie białych znaków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1462700" y="946150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3600" b="0" i="0" u="none" baseline="0">
                <a:solidFill>
                  <a:srgbClr val="FFFF00"/>
                </a:solidFill>
              </a:rPr>
              <a:t>Podziękowania dla współpracowników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7" name="Shape 502">
            <a:extLst>
              <a:ext uri="{FF2B5EF4-FFF2-40B4-BE49-F238E27FC236}">
                <a16:creationId xmlns:a16="http://schemas.microsoft.com/office/drawing/2014/main" id="{CEF5E0F8-6601-4183-B7F6-313E4C9DD536}"/>
              </a:ext>
            </a:extLst>
          </p:cNvPr>
          <p:cNvSpPr txBox="1"/>
          <p:nvPr/>
        </p:nvSpPr>
        <p:spPr>
          <a:xfrm>
            <a:off x="1206100" y="2296123"/>
            <a:ext cx="6797699" cy="55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Copyright slajdów 2010 - Charles R. Severance </a:t>
            </a:r>
            <a:br>
              <a:rPr lang="pl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(</a:t>
            </a:r>
            <a:r>
              <a:rPr lang="pl" sz="1800" b="0" i="0" u="sng" baseline="0" dirty="0">
                <a:solidFill>
                  <a:srgbClr val="FFFF00"/>
                </a:solidFill>
                <a:hlinkClick r:id="rId5"/>
              </a:rPr>
              <a:t>www.dr-chuck.com</a:t>
            </a:r>
            <a:r>
              <a:rPr lang="pl" sz="1800" b="0" i="0" u="none" baseline="0" dirty="0">
                <a:solidFill>
                  <a:srgbClr val="FFFFFF"/>
                </a:solidFill>
              </a:rPr>
              <a:t>)</a:t>
            </a:r>
            <a:r>
              <a:rPr lang="pl" sz="1800" b="0" i="0" u="none" baseline="0" dirty="0">
                <a:solidFill>
                  <a:schemeClr val="bg1"/>
                </a:solidFill>
              </a:rPr>
              <a:t> University of Michigan School of Information i</a:t>
            </a:r>
            <a:r>
              <a:rPr lang="pl" sz="1800" b="0" i="0" u="none" baseline="0" dirty="0">
                <a:solidFill>
                  <a:srgbClr val="FFFF00"/>
                </a:solidFill>
              </a:rPr>
              <a:t> </a:t>
            </a:r>
            <a:r>
              <a:rPr lang="pl" sz="1800" b="0" i="0" u="sng" baseline="0" dirty="0">
                <a:solidFill>
                  <a:srgbClr val="FFFF00"/>
                </a:solidFill>
                <a:hlinkClick r:id="rId6"/>
              </a:rPr>
              <a:t>open.umich.edu</a:t>
            </a:r>
            <a:r>
              <a:rPr lang="pl" sz="1800" b="0" i="0" baseline="0" dirty="0">
                <a:solidFill>
                  <a:srgbClr val="FFFF00"/>
                </a:solidFill>
              </a:rPr>
              <a:t> </a:t>
            </a:r>
            <a:r>
              <a:rPr lang="pl" sz="1800" b="0" i="0" u="none" baseline="0" dirty="0">
                <a:solidFill>
                  <a:srgbClr val="FFFFFF"/>
                </a:solidFill>
              </a:rPr>
              <a:t>dostępne na licencji Creative Commons Attribution 4.0.  Aby zachować zgodność z wymaganiami licencji należy pozostawić ten slajd na końcu każdej kopii tego dokumentu.  Po dokonaniu zmian, przy ponownej publikacji tych materiałów można dodać swoje nazwisko i nazwę organizacji do listy współpracowników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Autorstwo pierwszej wersji: Charles Severance, University of Michigan School of Information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Tłumaczenie</a:t>
            </a:r>
            <a:r>
              <a:rPr lang="pl" sz="1800" b="0" i="0" u="none" baseline="0">
                <a:solidFill>
                  <a:srgbClr val="FFFFFF"/>
                </a:solidFill>
              </a:rPr>
              <a:t>: Agata i Krzysztof Wierzbiccy</a:t>
            </a:r>
            <a:r>
              <a:rPr lang="pl" sz="1800" b="0" i="0" u="none" baseline="0" dirty="0">
                <a:solidFill>
                  <a:srgbClr val="FFFFFF"/>
                </a:solidFill>
              </a:rPr>
              <a:t>, EnglishT.eu </a:t>
            </a:r>
          </a:p>
          <a:p>
            <a:pPr lvl="0" algn="l" rtl="0">
              <a:spcBef>
                <a:spcPts val="0"/>
              </a:spcBef>
              <a:buNone/>
            </a:pPr>
            <a:endParaRPr lang="pl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... wstaw tu nowych współpracowników i tłumaczy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028950" y="833718"/>
            <a:ext cx="120587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Przyjrzyjmy się ciągom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80268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wybrać dowolny pojedynczy znak z ciągu za pomocą indeksu określonego w</a:t>
            </a:r>
            <a:r>
              <a:rPr lang="pl" sz="36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nawiasach kwadratowych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Wartość indeksu musi być liczbą całkowitą od zera wzwyż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Wartość indeksu może być określona wyrażeniem matematycznym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0867921" y="4517526"/>
            <a:ext cx="4878899" cy="378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-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4050" y="908000"/>
            <a:ext cx="2489200" cy="166331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10566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0566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1315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1315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2090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2090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2839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2839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35636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35636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43129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43129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 jeden znak za daleko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245225" cy="518830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zwróci błąd</a:t>
            </a:r>
            <a:r>
              <a:rPr lang="pl" sz="3600" b="0" i="0" u="none" strike="noStrike" cap="none" baseline="0" dirty="0"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jeśli spróbujesz indeksu wskazującego poza koniec ciągu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Uważaj, tworząc wartości indeksów i wycinków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759825" y="3239110"/>
            <a:ext cx="6845400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zot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'abc'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zot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 (most recent call last):  File "&lt;stdin&gt;",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IndexError: string index out of 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Ciągi mają długość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7386041" cy="46084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Wbudowana funkcja </a:t>
            </a:r>
            <a:r>
              <a:rPr lang="pl" sz="4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podaje nam długość ciągu znaków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9947700" y="5551475"/>
            <a:ext cx="63080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  <a:endParaRPr lang="pl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0375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0375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1125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1125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1899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1899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2649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649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33731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33731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41224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41224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</a:t>
            </a:r>
            <a:r>
              <a:rPr lang="pl" sz="7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600" b="0" i="0" u="none" strike="noStrike" cap="none" baseline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0150" y="2539900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len(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owoc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6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5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-PL" sz="5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pl" sz="5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en()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2209798" y="6069012"/>
            <a:ext cx="2819400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(ciąg znaków)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699" y="6000750"/>
            <a:ext cx="3645001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wartość liczbowa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10283825" y="2710522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zapisany kod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 którego korzystamy. Funkcja przyjmuje wartości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wejściowe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 zwraca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wyniki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</a:t>
            </a:r>
            <a:r>
              <a:rPr lang="pl" sz="7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600" b="0" i="0" u="none" strike="noStrike" cap="none" baseline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>
              <a:buClr>
                <a:srgbClr val="FFFF00"/>
              </a:buClr>
              <a:buSzPct val="25000"/>
            </a:pPr>
            <a:r>
              <a:rPr lang="pl" sz="2400" b="1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len(inp):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ble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ble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y: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ble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ble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280"/>
          <p:cNvSpPr txBox="1"/>
          <p:nvPr/>
        </p:nvSpPr>
        <p:spPr>
          <a:xfrm>
            <a:off x="10283825" y="2710522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zapisany kod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 którego korzystamy. Funkcja przyjmuje wartości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wejściowe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 zwraca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wyniki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11" name="Shape 274"/>
          <p:cNvSpPr txBox="1"/>
          <p:nvPr/>
        </p:nvSpPr>
        <p:spPr>
          <a:xfrm>
            <a:off x="1200150" y="2539900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len(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6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  <p:sp>
        <p:nvSpPr>
          <p:cNvPr id="12" name="Shape 277">
            <a:extLst>
              <a:ext uri="{FF2B5EF4-FFF2-40B4-BE49-F238E27FC236}">
                <a16:creationId xmlns:a16="http://schemas.microsoft.com/office/drawing/2014/main" id="{CBAE14B6-92C8-4569-BA9C-A6CE0FFFF0D0}"/>
              </a:ext>
            </a:extLst>
          </p:cNvPr>
          <p:cNvSpPr txBox="1"/>
          <p:nvPr/>
        </p:nvSpPr>
        <p:spPr>
          <a:xfrm>
            <a:off x="2209798" y="6069012"/>
            <a:ext cx="2819400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(ciąg znaków)</a:t>
            </a:r>
          </a:p>
        </p:txBody>
      </p:sp>
      <p:sp>
        <p:nvSpPr>
          <p:cNvPr id="13" name="Shape 278">
            <a:extLst>
              <a:ext uri="{FF2B5EF4-FFF2-40B4-BE49-F238E27FC236}">
                <a16:creationId xmlns:a16="http://schemas.microsoft.com/office/drawing/2014/main" id="{3D30BB91-11CB-46C7-A189-D2BEE3AE4BEA}"/>
              </a:ext>
            </a:extLst>
          </p:cNvPr>
          <p:cNvSpPr txBox="1"/>
          <p:nvPr/>
        </p:nvSpPr>
        <p:spPr>
          <a:xfrm>
            <a:off x="11442699" y="6000750"/>
            <a:ext cx="3645001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wartość liczbowa</a:t>
            </a:r>
          </a:p>
        </p:txBody>
      </p:sp>
    </p:spTree>
    <p:extLst>
      <p:ext uri="{BB962C8B-B14F-4D97-AF65-F5344CB8AC3E}">
        <p14:creationId xmlns:p14="http://schemas.microsoft.com/office/powerpoint/2010/main" val="52719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Przechodzenie pętlą przez ciąg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571141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Korzystając z instrukcji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zmiennej sterującej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i funkcji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pl" sz="3600" b="0" i="0" u="none" strike="noStrike" cap="none" baseline="0" dirty="0"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możemy stworzyć pętlę, która przyjrzy się każdej literze z osobna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8239813" y="3690900"/>
            <a:ext cx="59453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index,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4728825" y="3740150"/>
            <a:ext cx="6984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 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2212</Words>
  <Application>Microsoft Office PowerPoint</Application>
  <PresentationFormat>Niestandardowy</PresentationFormat>
  <Paragraphs>445</Paragraphs>
  <Slides>33</Slides>
  <Notes>31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33</vt:i4>
      </vt:variant>
    </vt:vector>
  </HeadingPairs>
  <TitlesOfParts>
    <vt:vector size="38" baseType="lpstr">
      <vt:lpstr>Arial</vt:lpstr>
      <vt:lpstr>Cabin</vt:lpstr>
      <vt:lpstr>Courier</vt:lpstr>
      <vt:lpstr>Gill Sans</vt:lpstr>
      <vt:lpstr>Title &amp; Subtitle</vt:lpstr>
      <vt:lpstr>Ciągi znaków</vt:lpstr>
      <vt:lpstr>Typ danych: ciąg znaków</vt:lpstr>
      <vt:lpstr>Wczytywanie i konwersja</vt:lpstr>
      <vt:lpstr>Przyjrzyjmy się ciągom</vt:lpstr>
      <vt:lpstr>O jeden znak za daleko</vt:lpstr>
      <vt:lpstr>Ciągi mają długość</vt:lpstr>
      <vt:lpstr>Funkcja len</vt:lpstr>
      <vt:lpstr>Funkcja len</vt:lpstr>
      <vt:lpstr>Przechodzenie pętlą przez ciąg</vt:lpstr>
      <vt:lpstr>Przechodzenie pętlą przez ciąg</vt:lpstr>
      <vt:lpstr>Przechodzenie pętlą przez ciąg</vt:lpstr>
      <vt:lpstr>Pętle i liczenie</vt:lpstr>
      <vt:lpstr>Bliższe spojrzenie na in</vt:lpstr>
      <vt:lpstr>Prezentacja programu PowerPoint</vt:lpstr>
      <vt:lpstr>Więcej operacji na ciągach</vt:lpstr>
      <vt:lpstr>Wycinki ciągów</vt:lpstr>
      <vt:lpstr>Prezentacja programu PowerPoint</vt:lpstr>
      <vt:lpstr>Konkatenacja ciągów znaków</vt:lpstr>
      <vt:lpstr>Użycie in jako operatora logicznego</vt:lpstr>
      <vt:lpstr>Porównywanie ciągów znaków</vt:lpstr>
      <vt:lpstr>Biblioteka ciągów znaków</vt:lpstr>
      <vt:lpstr>Prezentacja programu PowerPoint</vt:lpstr>
      <vt:lpstr>Prezentacja programu PowerPoint</vt:lpstr>
      <vt:lpstr>Biblioteka ciągów znaków</vt:lpstr>
      <vt:lpstr>Wyszukiwanie w ciągu znaków</vt:lpstr>
      <vt:lpstr>Wszystko DUŻYMI LITERAMI</vt:lpstr>
      <vt:lpstr>Znajdź i zamień</vt:lpstr>
      <vt:lpstr>Usuwanie białych znaków</vt:lpstr>
      <vt:lpstr>Prezentacja programu PowerPoint</vt:lpstr>
      <vt:lpstr>Prezentacja programu PowerPoint</vt:lpstr>
      <vt:lpstr>Dwa rodzaje ciągów znaków</vt:lpstr>
      <vt:lpstr>Podsumowanie</vt:lpstr>
      <vt:lpstr>Podziękowania dla współpracowników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cp:lastModifiedBy>EnglishT</cp:lastModifiedBy>
  <cp:revision>56</cp:revision>
  <dcterms:modified xsi:type="dcterms:W3CDTF">2021-01-29T10:35:39Z</dcterms:modified>
</cp:coreProperties>
</file>