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2" r:id="rId1"/>
  </p:sldMasterIdLst>
  <p:notesMasterIdLst>
    <p:notesMasterId r:id="rId31"/>
  </p:notesMasterIdLst>
  <p:sldIdLst>
    <p:sldId id="256" r:id="rId2"/>
    <p:sldId id="286" r:id="rId3"/>
    <p:sldId id="258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315" r:id="rId30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47" autoAdjust="0"/>
    <p:restoredTop sz="88235"/>
  </p:normalViewPr>
  <p:slideViewPr>
    <p:cSldViewPr snapToGrid="0" snapToObjects="1">
      <p:cViewPr varScale="1">
        <p:scale>
          <a:sx n="34" d="100"/>
          <a:sy n="34" d="100"/>
        </p:scale>
        <p:origin x="90" y="378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6952887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pl" b="0" i="0" u="none" baseline="0">
                <a:solidFill>
                  <a:schemeClr val="dk2"/>
                </a:solidFill>
              </a:rPr>
              <a:t>Notka od Chucka  Używając tych materiałów masz prawo usunąć logo UM i zastąpić je własnym ale zostaw proszę logo CC-BY na pierwszej stronie oraz strony z podziękowaniami dla współtwórców.</a:t>
            </a:r>
            <a:endParaRPr lang="pl" dirty="0">
              <a:solidFill>
                <a:schemeClr val="dk2"/>
              </a:solidFill>
            </a:endParaRPr>
          </a:p>
        </p:txBody>
      </p:sp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67990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33245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31277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46" name="Shape 2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694682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873929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61" name="Shape 2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38481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68" name="Shape 2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80856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75" name="Shape 2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12026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82" name="Shape 2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29260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89" name="Shape 2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1387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6420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808851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03" name="Shape 3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18696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10" name="Shape 3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21247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18" name="Shape 3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07807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24" name="Shape 3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37180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95572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41" name="Shape 3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58660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50" name="Shape 3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404999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60" name="Shape 3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68889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71" name="Shape 3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424272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Shape 7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Shape 7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19545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05899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68377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23317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77115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943540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497148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3825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Opening Title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1155700" y="789709"/>
            <a:ext cx="13931900" cy="17502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47700" lvl="0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3200"/>
            </a:lvl1pPr>
            <a:lvl2pPr marL="939800" lvl="1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31900" lvl="2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536700" lvl="3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28800" lvl="4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286000" lvl="5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743200" lvl="6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00400" lvl="7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657600" lvl="8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1155700" y="789709"/>
            <a:ext cx="13931900" cy="17502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15493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3295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690" r:id="rId2"/>
    <p:sldLayoutId id="2147483693" r:id="rId3"/>
    <p:sldLayoutId id="2147483694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tutorial/datastructures.htm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lgorith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Data_structure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open.umich.edu/" TargetMode="External"/><Relationship Id="rId5" Type="http://schemas.openxmlformats.org/officeDocument/2006/relationships/hyperlink" Target="http://www.dr-chuck.com/" TargetMode="Externa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Listy w Pythonie</a:t>
            </a:r>
          </a:p>
        </p:txBody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8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Rozdział 8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x="3804600" y="6415089"/>
            <a:ext cx="7987499" cy="156060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dla wszystkich</a:t>
            </a:r>
            <a:endParaRPr lang="pl" sz="32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200" b="0" i="0" u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www.py4e.com</a:t>
            </a:r>
            <a:endParaRPr lang="pl" sz="32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pic>
        <p:nvPicPr>
          <p:cNvPr id="168" name="Shape 1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587412" y="7318368"/>
            <a:ext cx="1968599" cy="6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Shape 16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5250" y="6933293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title"/>
          </p:nvPr>
        </p:nvSpPr>
        <p:spPr>
          <a:xfrm>
            <a:off x="1155700" y="789709"/>
            <a:ext cx="13144500" cy="175029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Jaka jest długość listy?</a:t>
            </a:r>
          </a:p>
        </p:txBody>
      </p:sp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7488238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pl" sz="34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Funkcja </a:t>
            </a:r>
            <a:r>
              <a:rPr lang="pl" sz="34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len()</a:t>
            </a:r>
            <a:r>
              <a:rPr lang="pl" sz="34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przyjmuje </a:t>
            </a:r>
            <a:r>
              <a:rPr lang="pl" sz="34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listę</a:t>
            </a:r>
            <a:r>
              <a:rPr lang="pl" sz="34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jako parametr i zwraca liczbę </a:t>
            </a:r>
            <a:r>
              <a:rPr lang="pl" sz="3400" b="0" i="0" u="none" strike="noStrike" cap="none" baseline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elementów</a:t>
            </a:r>
            <a:r>
              <a:rPr lang="pl" sz="34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na </a:t>
            </a:r>
            <a:r>
              <a:rPr lang="pl" sz="34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liście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pl" sz="34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Tak naprawdę </a:t>
            </a:r>
            <a:r>
              <a:rPr lang="pl" sz="34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len()</a:t>
            </a:r>
            <a:r>
              <a:rPr lang="pl" sz="34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poda nam liczbę elementów dowolnej sekwencji (takiej jak ciąg znaków...)</a:t>
            </a:r>
          </a:p>
        </p:txBody>
      </p:sp>
      <p:sp>
        <p:nvSpPr>
          <p:cNvPr id="236" name="Shape 236"/>
          <p:cNvSpPr txBox="1"/>
          <p:nvPr/>
        </p:nvSpPr>
        <p:spPr>
          <a:xfrm>
            <a:off x="9239250" y="3543301"/>
            <a:ext cx="6119700" cy="397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'Witaj Bob</a:t>
            </a:r>
            <a:r>
              <a:rPr lang="pl" sz="30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[ 1, 2, 'joe', 99]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dirty="0"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Używanie funkcji </a:t>
            </a:r>
            <a:r>
              <a:rPr lang="pl" sz="76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range</a:t>
            </a:r>
            <a:r>
              <a:rPr lang="pl" sz="76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</p:txBody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5916613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Funkcja </a:t>
            </a:r>
            <a:r>
              <a:rPr lang="pl" sz="34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range zwraca listę liczb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od zera do wartości mniejszej o jeden od </a:t>
            </a:r>
            <a:r>
              <a:rPr lang="pl" sz="34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parametru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Możemy stworzyć indeksowaną pętlę </a:t>
            </a:r>
            <a:r>
              <a:rPr lang="pl" sz="34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z całkowitym</a:t>
            </a:r>
            <a:r>
              <a:rPr lang="pl" sz="34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iteratorem</a:t>
            </a:r>
          </a:p>
        </p:txBody>
      </p:sp>
      <p:sp>
        <p:nvSpPr>
          <p:cNvPr id="243" name="Shape 243"/>
          <p:cNvSpPr txBox="1"/>
          <p:nvPr/>
        </p:nvSpPr>
        <p:spPr>
          <a:xfrm>
            <a:off x="7726200" y="3022600"/>
            <a:ext cx="7843799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l" rtl="0">
              <a:buClr>
                <a:schemeClr val="lt1"/>
              </a:buClr>
              <a:buSzPct val="25000"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4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pl" sz="24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range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4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4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pl" sz="2400" b="0" i="0" u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24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[0, 1, 2, 3]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4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['Józek', 'Gienek', 'Staszek' ]</a:t>
            </a: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4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pl" sz="24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4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pl" sz="2400" b="0" i="0" u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24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3</a:t>
            </a: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4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pl" sz="24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range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4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4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))</a:t>
            </a:r>
            <a:r>
              <a:rPr lang="pl" sz="2400" b="0" i="0" u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24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[0, 1, 2]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 dwóch takich... pętlach</a:t>
            </a:r>
          </a:p>
        </p:txBody>
      </p:sp>
      <p:sp>
        <p:nvSpPr>
          <p:cNvPr id="249" name="Shape 249"/>
          <p:cNvSpPr txBox="1"/>
          <p:nvPr/>
        </p:nvSpPr>
        <p:spPr>
          <a:xfrm>
            <a:off x="584950" y="3118400"/>
            <a:ext cx="7175700" cy="3594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['Józek', 'Gienek', 'Staszek']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4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friend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4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4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 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pl" sz="24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'Szczęśliwego Nowego Roku:', </a:t>
            </a:r>
            <a:r>
              <a:rPr lang="pl" sz="24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friend</a:t>
            </a:r>
            <a:r>
              <a:rPr lang="pl" sz="2400" b="0" i="0" u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2400" i="0" u="none" strike="noStrike" cap="none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4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4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4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range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(len(</a:t>
            </a:r>
            <a:r>
              <a:rPr lang="pl" sz="24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friends)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24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friend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24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[i]</a:t>
            </a: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pl" sz="24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24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'Szczęśliwego Nowego Roku:', </a:t>
            </a:r>
            <a:r>
              <a:rPr lang="pl" sz="24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friend</a:t>
            </a:r>
            <a:r>
              <a:rPr lang="pl" sz="2400" b="0" i="0" u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2400" i="0" u="none" strike="noStrike" cap="none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250" name="Shape 250"/>
          <p:cNvSpPr txBox="1"/>
          <p:nvPr/>
        </p:nvSpPr>
        <p:spPr>
          <a:xfrm>
            <a:off x="8105725" y="5652525"/>
            <a:ext cx="7175700" cy="2139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Szczęśliwego Nowego Roku: Józek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Szczęśliwego Nowego Roku: Gienek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Szczęśliwego Nowego Roku: Staszek</a:t>
            </a:r>
          </a:p>
        </p:txBody>
      </p:sp>
      <p:sp>
        <p:nvSpPr>
          <p:cNvPr id="251" name="Shape 251"/>
          <p:cNvSpPr txBox="1"/>
          <p:nvPr/>
        </p:nvSpPr>
        <p:spPr>
          <a:xfrm>
            <a:off x="8105725" y="2509825"/>
            <a:ext cx="7888800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4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['Józek', 'Gienek', 'Staszek' ]</a:t>
            </a: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4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pl" sz="24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4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pl" sz="2400" b="0" i="0" u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24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3</a:t>
            </a: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4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pl" sz="24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range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4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(friends))</a:t>
            </a:r>
            <a:r>
              <a:rPr lang="pl" sz="2400" b="0" i="0" u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24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[0, 1, 2]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Konkatenacja</a:t>
            </a:r>
            <a:r>
              <a:rPr lang="pl" sz="7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 przy użyciu </a:t>
            </a:r>
            <a:r>
              <a:rPr lang="pl" sz="7600" b="0" i="0" u="none" strike="noStrike" cap="none" baseline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+</a:t>
            </a:r>
          </a:p>
        </p:txBody>
      </p: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1778000" y="2933702"/>
            <a:ext cx="5410200" cy="26034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Możemy stworzyć nową listę, łącząc ze sobą dwie </a:t>
            </a:r>
            <a:r>
              <a:rPr lang="pl" sz="36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tniejące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9714275" y="2714100"/>
            <a:ext cx="4965900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[1, 2, 3]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b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[4, 5, 6]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 </a:t>
            </a:r>
            <a:r>
              <a:rPr lang="pl" sz="30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b</a:t>
            </a: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</a:t>
            </a:r>
            <a:r>
              <a:rPr lang="pl" sz="3200" b="0" i="0" u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[1, 2, 3, 4, 5, 6]</a:t>
            </a: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</a:t>
            </a:r>
            <a:r>
              <a:rPr lang="pl" sz="3200" b="0" i="0" u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[1, 2, 3]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title"/>
          </p:nvPr>
        </p:nvSpPr>
        <p:spPr>
          <a:xfrm>
            <a:off x="218661" y="789709"/>
            <a:ext cx="15664069" cy="175029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7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Twórz </a:t>
            </a:r>
            <a:r>
              <a:rPr lang="pl" sz="76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wycinki</a:t>
            </a:r>
            <a:r>
              <a:rPr lang="pl" sz="7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list</a:t>
            </a:r>
            <a:r>
              <a:rPr lang="pl" sz="7600" b="0" i="0" u="none" strike="noStrike" cap="none" baseline="0" dirty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</a:t>
            </a:r>
            <a:r>
              <a:rPr lang="pl" sz="7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7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używając</a:t>
            </a:r>
            <a:r>
              <a:rPr lang="pl" sz="7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76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962200" y="2875600"/>
            <a:ext cx="6941699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[9, 41, 12, 3, 74, 15]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[1</a:t>
            </a:r>
            <a:r>
              <a:rPr lang="pl" sz="30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3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[41,12]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pl" sz="30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4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[9, 41, 12, 3]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[3</a:t>
            </a:r>
            <a:r>
              <a:rPr lang="pl" sz="30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[3, 74, 15]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pl" sz="30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[9, 41, 12, 3, 74, 15]</a:t>
            </a:r>
          </a:p>
        </p:txBody>
      </p:sp>
      <p:sp>
        <p:nvSpPr>
          <p:cNvPr id="265" name="Shape 265"/>
          <p:cNvSpPr txBox="1"/>
          <p:nvPr/>
        </p:nvSpPr>
        <p:spPr>
          <a:xfrm>
            <a:off x="8506725" y="4033425"/>
            <a:ext cx="6941699" cy="2197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Pamiętaj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 Tak jak w ciągach </a:t>
            </a:r>
            <a:b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pl" sz="36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pl" sz="36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do, ale nie razem z</a:t>
            </a:r>
            <a:r>
              <a:rPr lang="pl" sz="36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Metody list</a:t>
            </a:r>
          </a:p>
        </p:txBody>
      </p:sp>
      <p:sp>
        <p:nvSpPr>
          <p:cNvPr id="271" name="Shape 271"/>
          <p:cNvSpPr txBox="1"/>
          <p:nvPr/>
        </p:nvSpPr>
        <p:spPr>
          <a:xfrm>
            <a:off x="1918550" y="3110400"/>
            <a:ext cx="12042899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list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&lt;type 'list'&gt;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dir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['append', 'count', 'extend', 'index', 'insert', 'pop', 'remove', 'reverse', 'sort']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</a:t>
            </a: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</p:txBody>
      </p:sp>
      <p:sp>
        <p:nvSpPr>
          <p:cNvPr id="272" name="Shape 272"/>
          <p:cNvSpPr txBox="1"/>
          <p:nvPr/>
        </p:nvSpPr>
        <p:spPr>
          <a:xfrm>
            <a:off x="2913200" y="7123112"/>
            <a:ext cx="10416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sng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http://docs.python.org/tutorial/datastructures.html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7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Tworzenie listy od podstaw</a:t>
            </a:r>
          </a:p>
        </p:txBody>
      </p:sp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302375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Możemy stworzyć pustą </a:t>
            </a:r>
            <a:r>
              <a:rPr lang="pl" sz="34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listę</a:t>
            </a:r>
            <a:r>
              <a:rPr lang="pl" sz="3400" b="0" i="0" u="none" strike="noStrike" cap="none" baseline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 później dodać do niej elementy, używając metody </a:t>
            </a:r>
            <a:r>
              <a:rPr lang="pl" sz="34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append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pl" sz="34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zachowuje kolejność elementów, a nowe </a:t>
            </a:r>
            <a:r>
              <a:rPr lang="pl" sz="34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są dodawane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na końcu </a:t>
            </a:r>
          </a:p>
        </p:txBody>
      </p:sp>
      <p:sp>
        <p:nvSpPr>
          <p:cNvPr id="279" name="Shape 279"/>
          <p:cNvSpPr txBox="1"/>
          <p:nvPr/>
        </p:nvSpPr>
        <p:spPr>
          <a:xfrm>
            <a:off x="8367175" y="2990850"/>
            <a:ext cx="7455599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list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.append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('książka')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.append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(99)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['książka', 99]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.append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('ciastko')</a:t>
            </a: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pl" sz="3000" b="0" i="0" u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['book', 99, 'ciastko']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Jesteście na liście?</a:t>
            </a:r>
          </a:p>
        </p:txBody>
      </p:sp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573838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daje dwa </a:t>
            </a:r>
            <a:r>
              <a:rPr lang="pl" sz="34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operatory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które pozwalają sprawdzić, czy coś jest na liście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 operatory logiczne zwracające wartości </a:t>
            </a:r>
            <a:r>
              <a:rPr lang="pl" sz="34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Prawda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albo </a:t>
            </a:r>
            <a:r>
              <a:rPr lang="pl" sz="34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Fałsz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Nie zmieniają listy</a:t>
            </a:r>
          </a:p>
        </p:txBody>
      </p:sp>
      <p:sp>
        <p:nvSpPr>
          <p:cNvPr id="286" name="Shape 286"/>
          <p:cNvSpPr txBox="1"/>
          <p:nvPr/>
        </p:nvSpPr>
        <p:spPr>
          <a:xfrm>
            <a:off x="8585238" y="2940050"/>
            <a:ext cx="7131013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some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[1, 9, 21, 10, 16]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9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some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15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some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False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20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not in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some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78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Listy są w porządku</a:t>
            </a:r>
            <a:endParaRPr lang="pl" sz="78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198783" y="2603500"/>
            <a:ext cx="5948018" cy="57022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5906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28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Lista</a:t>
            </a:r>
            <a:r>
              <a:rPr lang="pl" sz="28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może przechowywać wiele elementów i utrzymuje je w tej samej kolejności, dopóki specjalnie jej nie zmienimy</a:t>
            </a:r>
          </a:p>
          <a:p>
            <a:pPr marL="1104900" marR="0" lvl="0" indent="-5906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28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Listę</a:t>
            </a:r>
            <a:r>
              <a:rPr lang="pl" sz="28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można </a:t>
            </a:r>
            <a:r>
              <a:rPr lang="pl" sz="28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posortować</a:t>
            </a:r>
            <a:r>
              <a:rPr lang="pl" sz="28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br>
              <a:rPr lang="pl" sz="2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pl" sz="28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(czyli zmienić kolejność elementów)</a:t>
            </a:r>
          </a:p>
          <a:p>
            <a:pPr marL="1104900" marR="0" lvl="0" indent="-5906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28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Metoda </a:t>
            </a:r>
            <a:r>
              <a:rPr lang="pl" sz="28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</a:t>
            </a:r>
            <a:r>
              <a:rPr lang="pl" sz="28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(inaczej niż w przypadku ciągów) oznacza </a:t>
            </a:r>
            <a:r>
              <a:rPr lang="pl" sz="28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pl" sz="28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posortuj siebie</a:t>
            </a:r>
            <a:r>
              <a:rPr lang="pl" sz="28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</a:p>
        </p:txBody>
      </p:sp>
      <p:sp>
        <p:nvSpPr>
          <p:cNvPr id="293" name="Shape 293"/>
          <p:cNvSpPr txBox="1"/>
          <p:nvPr/>
        </p:nvSpPr>
        <p:spPr>
          <a:xfrm>
            <a:off x="6771475" y="3041075"/>
            <a:ext cx="8976525" cy="4365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6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26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['Józek', 'Gienek', 'Staszek' 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</a:t>
            </a:r>
            <a:r>
              <a:rPr lang="pl" sz="26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friends</a:t>
            </a:r>
            <a:r>
              <a:rPr lang="pl" sz="26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.sort</a:t>
            </a: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6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pl" sz="26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pl" sz="2600" b="0" i="0" u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26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['Gienek', 'Józek', 'Staszek']</a:t>
            </a: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6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26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6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pl" sz="26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</a:t>
            </a:r>
            <a:r>
              <a:rPr lang="pl" sz="26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  <a:r>
              <a:rPr lang="pl" sz="2600" b="0" i="0" u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2600" i="0" u="none" strike="noStrike" cap="none" dirty="0">
              <a:solidFill>
                <a:srgbClr val="00FF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Józek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7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Wbudowane funkcje i listy</a:t>
            </a:r>
          </a:p>
        </p:txBody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5802313" cy="49403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Wiele </a:t>
            </a:r>
            <a:r>
              <a:rPr lang="pl" sz="34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funkcji 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wbudowanych w  </a:t>
            </a:r>
            <a:r>
              <a:rPr lang="pl" sz="34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Pythona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przyjmuje </a:t>
            </a:r>
            <a:r>
              <a:rPr lang="pl" sz="34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listy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jako parametry.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Pamiętasz pętle, które tworzyliśmy? Te są o wiele prostsze.</a:t>
            </a:r>
          </a:p>
        </p:txBody>
      </p:sp>
      <p:sp>
        <p:nvSpPr>
          <p:cNvPr id="300" name="Shape 300"/>
          <p:cNvSpPr txBox="1"/>
          <p:nvPr/>
        </p:nvSpPr>
        <p:spPr>
          <a:xfrm>
            <a:off x="7929600" y="2455850"/>
            <a:ext cx="7885799" cy="554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nums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[3, 41, 12, 9, 74, 15]</a:t>
            </a: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nums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pl" sz="3000" b="0" i="0" u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6</a:t>
            </a: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max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nums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pl" sz="3000" b="0" i="0" u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74</a:t>
            </a: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min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nums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pl" sz="3000" b="0" i="0" u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3</a:t>
            </a: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0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sum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nums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pl" sz="3000" b="0" i="0" u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154</a:t>
            </a: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0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sum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nums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)/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nums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pl" sz="3000" b="0" i="0" u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25.6</a:t>
            </a:r>
            <a:endParaRPr lang="pl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1155700" y="789709"/>
            <a:ext cx="12992030" cy="175029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Programowanie</a:t>
            </a:r>
            <a:endParaRPr lang="pl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1155700" y="2857500"/>
            <a:ext cx="13760450" cy="484346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pl" sz="36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Algorytm</a:t>
            </a:r>
          </a:p>
          <a:p>
            <a:pPr marL="304800" lvl="1" indent="0" algn="l" rtl="0">
              <a:spcBef>
                <a:spcPts val="0"/>
              </a:spcBef>
              <a:spcAft>
                <a:spcPts val="1000"/>
              </a:spcAft>
              <a:buSzPct val="100000"/>
              <a:buNone/>
            </a:pPr>
            <a:r>
              <a:rPr lang="pl" sz="3200" b="0" i="0" u="none" baseline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 Zestaw zasad lub kroków używanych do rozwiązania problemu</a:t>
            </a:r>
          </a:p>
          <a:p>
            <a:pPr marL="749300" lvl="1" indent="-444500" algn="l" rtl="0">
              <a:spcBef>
                <a:spcPts val="0"/>
              </a:spcBef>
              <a:spcAft>
                <a:spcPts val="1000"/>
              </a:spcAft>
              <a:buSzPct val="100000"/>
            </a:pPr>
            <a:endParaRPr lang="pl" sz="3200" u="none" strike="noStrike" cap="none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pl" sz="3600" b="0" i="0" u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Struktura danych</a:t>
            </a:r>
          </a:p>
          <a:p>
            <a:pPr marL="304800" lvl="1" indent="0" algn="l" rtl="0">
              <a:spcBef>
                <a:spcPts val="0"/>
              </a:spcBef>
              <a:spcAft>
                <a:spcPts val="1000"/>
              </a:spcAft>
              <a:buSzPct val="100000"/>
              <a:buNone/>
            </a:pPr>
            <a:r>
              <a:rPr lang="pl" sz="32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Ustalony sposób organizowania danych w komputerze</a:t>
            </a:r>
            <a:endParaRPr lang="pl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0B6F129-7033-4E5B-8F26-B3CC5F446F8B}"/>
              </a:ext>
            </a:extLst>
          </p:cNvPr>
          <p:cNvSpPr/>
          <p:nvPr/>
        </p:nvSpPr>
        <p:spPr>
          <a:xfrm>
            <a:off x="7398721" y="6945562"/>
            <a:ext cx="7973658" cy="1077218"/>
          </a:xfrm>
          <a:prstGeom prst="rect">
            <a:avLst/>
          </a:prstGeom>
        </p:spPr>
        <p:txBody>
          <a:bodyPr wrap="non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sz="3200" dirty="0">
                <a:solidFill>
                  <a:srgbClr val="FFFF00"/>
                </a:solidFill>
                <a:hlinkClick r:id="rId3"/>
              </a:rPr>
              <a:t>https://en.wikipedia.org/wiki/Algorithm</a:t>
            </a:r>
            <a:endParaRPr lang="en-US" sz="3200" dirty="0">
              <a:solidFill>
                <a:srgbClr val="FFFF00"/>
              </a:solidFill>
            </a:endParaRPr>
          </a:p>
          <a:p>
            <a:pPr algn="r"/>
            <a:r>
              <a:rPr lang="en-US" sz="3200" dirty="0">
                <a:solidFill>
                  <a:srgbClr val="FFFF00"/>
                </a:solidFill>
                <a:hlinkClick r:id="rId4"/>
              </a:rPr>
              <a:t>https://en.wikipedia.org/wiki/Data_structure</a:t>
            </a:r>
            <a:endParaRPr lang="en-US" sz="3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34446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/>
        </p:nvSpPr>
        <p:spPr>
          <a:xfrm>
            <a:off x="7314550" y="4800524"/>
            <a:ext cx="8127900" cy="39878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pl" sz="26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numlist = list()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pl" sz="2600" b="0" i="0" u="none" strike="noStrike" cap="none" baseline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while True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pl" sz="2600" b="0" i="0" u="none" strike="noStrike" cap="none" baseline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inp = input('Wprowadź liczbę: 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pl" sz="2600" b="0" i="0" u="none" strike="noStrike" cap="none" baseline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if inp == 'skończone' : 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pl" sz="2600" b="0" i="0" u="none" strike="noStrike" cap="none" baseline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value = float(inp)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pl" sz="26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numlist.append(value)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 i="0" u="none" strike="noStrike" cap="none" dirty="0">
              <a:solidFill>
                <a:srgbClr val="FFFF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pl" sz="26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average = sum(numlist) / len(numlist)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pl" sz="2600" b="0" i="0" u="none" strike="noStrike" cap="none" baseline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print('Średnia:', average)</a:t>
            </a:r>
            <a:endParaRPr lang="pl" sz="2600" i="0" u="none" strike="noStrike" cap="none" dirty="0">
              <a:solidFill>
                <a:srgbClr val="FFFF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06" name="Shape 306"/>
          <p:cNvSpPr txBox="1"/>
          <p:nvPr/>
        </p:nvSpPr>
        <p:spPr>
          <a:xfrm>
            <a:off x="697125" y="1031888"/>
            <a:ext cx="8127900" cy="48355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lang="pl" sz="26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total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lang="pl" sz="26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count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pl" sz="2600" b="0" i="0" u="none" strike="noStrike" cap="none" baseline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while True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pl" sz="2600" b="0" i="0" u="none" strike="noStrike" cap="none" baseline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inp = input('Wprowadź liczbę: 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pl" sz="2600" b="0" i="0" u="none" strike="noStrike" cap="none" baseline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if inp == 'skończone' : 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pl" sz="2600" b="0" i="0" u="none" strike="noStrike" cap="none" baseline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value = float(inp)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pl" sz="2600" b="0" i="0" u="none" strike="noStrike" cap="none" baseline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pl" sz="26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total = total + value   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lang="pl" sz="26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count = count + 1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 i="0" u="none" strike="noStrike" cap="none" dirty="0">
              <a:solidFill>
                <a:srgbClr val="FFFF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lang="pl" sz="26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average = total / count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pl" sz="2600" b="0" i="0" u="none" strike="noStrike" cap="none" baseline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print('Średnia:', average)</a:t>
            </a:r>
            <a:endParaRPr lang="pl" sz="2600" i="0" u="none" strike="noStrike" cap="none" dirty="0">
              <a:solidFill>
                <a:srgbClr val="FFFF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07" name="Shape 307"/>
          <p:cNvSpPr txBox="1"/>
          <p:nvPr/>
        </p:nvSpPr>
        <p:spPr>
          <a:xfrm>
            <a:off x="9308725" y="828688"/>
            <a:ext cx="5435700" cy="2862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Wprowadź liczbę: </a:t>
            </a:r>
            <a:r>
              <a:rPr lang="pl" sz="3600" b="0" i="0" u="none" strike="noStrike" cap="none" baseline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Wprowadź liczbę: </a:t>
            </a:r>
            <a:r>
              <a:rPr lang="pl" sz="3600" b="0" i="0" u="none" strike="noStrike" cap="none" baseline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Wprowadź liczbę: </a:t>
            </a:r>
            <a:r>
              <a:rPr lang="pl" sz="3600" b="0" i="0" u="none" strike="noStrike" cap="none" baseline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Wprowadź liczbę: </a:t>
            </a:r>
            <a:r>
              <a:rPr lang="pl" sz="3600" b="0" i="0" u="none" strike="noStrike" cap="none" baseline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skończone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Średnia 5,66666666667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Najlepsi przyjaciele: ciągi i listy</a:t>
            </a:r>
          </a:p>
        </p:txBody>
      </p:sp>
      <p:sp>
        <p:nvSpPr>
          <p:cNvPr id="313" name="Shape 313"/>
          <p:cNvSpPr txBox="1"/>
          <p:nvPr/>
        </p:nvSpPr>
        <p:spPr>
          <a:xfrm>
            <a:off x="1498600" y="2349500"/>
            <a:ext cx="6749100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abc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'W trzech słowach</a:t>
            </a:r>
            <a:r>
              <a:rPr lang="pl" sz="3000" b="0" i="0" u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=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abc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.split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0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pl" sz="3000" b="0" i="0" u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['W', 'trzech', 'słowach']</a:t>
            </a: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pl" sz="3000" b="0" i="0" u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3</a:t>
            </a: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pl" sz="30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0</a:t>
            </a:r>
            <a:r>
              <a:rPr lang="pl" sz="30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  <a:r>
              <a:rPr lang="pl" sz="3000" b="0" i="0" u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rgbClr val="00FF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</a:t>
            </a:r>
          </a:p>
        </p:txBody>
      </p:sp>
      <p:sp>
        <p:nvSpPr>
          <p:cNvPr id="314" name="Shape 314"/>
          <p:cNvSpPr txBox="1"/>
          <p:nvPr/>
        </p:nvSpPr>
        <p:spPr>
          <a:xfrm>
            <a:off x="9398000" y="2292350"/>
            <a:ext cx="6450900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l" rtl="0">
              <a:buClr>
                <a:schemeClr val="lt1"/>
              </a:buClr>
              <a:buSzPct val="25000"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pl" sz="3000" b="0" i="0" u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['W', 'trzech', 'słowach']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 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</a:t>
            </a:r>
            <a:r>
              <a:rPr lang="pl" sz="30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</a:t>
            </a:r>
            <a:r>
              <a:rPr lang="pl" sz="3000" b="0" i="0" u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Trzech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Słowach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  <p:sp>
        <p:nvSpPr>
          <p:cNvPr id="315" name="Shape 315"/>
          <p:cNvSpPr txBox="1"/>
          <p:nvPr/>
        </p:nvSpPr>
        <p:spPr>
          <a:xfrm>
            <a:off x="457200" y="7194550"/>
            <a:ext cx="151256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4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Split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dzieli ciąg znaków na części i tworzy listę ciągów. Myślimy o nich jak o słowach. Możemy </a:t>
            </a:r>
            <a:r>
              <a:rPr lang="pl" sz="34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uzyskać dostęp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do poszczególnych słów, przechodząc przez wszystkie </a:t>
            </a:r>
            <a:r>
              <a:rPr lang="pl" sz="34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pętlą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/>
        </p:nvSpPr>
        <p:spPr>
          <a:xfrm>
            <a:off x="965199" y="1085851"/>
            <a:ext cx="10385288" cy="702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2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6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pl" sz="26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pl" sz="26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'Bardzo dużo               znaków spacji</a:t>
            </a:r>
            <a:r>
              <a:rPr lang="pl" sz="2600" b="0" i="0" u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endParaRPr lang="pl" sz="2600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2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6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etc</a:t>
            </a:r>
            <a:r>
              <a:rPr lang="pl" sz="26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pl" sz="26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6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line.</a:t>
            </a:r>
            <a:r>
              <a:rPr lang="pl" sz="26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split</a:t>
            </a:r>
            <a:r>
              <a:rPr lang="pl" sz="2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2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pl" sz="26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etc</a:t>
            </a:r>
            <a:r>
              <a:rPr lang="pl" sz="2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26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2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['Bardzo', 'dużo', 'znaków', 'spacji']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2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2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6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pl" sz="26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pl" sz="26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'pierwsza</a:t>
            </a:r>
            <a:r>
              <a:rPr lang="pl" sz="2600" b="0" i="0" u="none" strike="noStrike" cap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;</a:t>
            </a:r>
            <a:r>
              <a:rPr lang="pl" sz="26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druga</a:t>
            </a:r>
            <a:r>
              <a:rPr lang="pl" sz="2600" b="0" i="0" u="none" strike="noStrike" cap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;</a:t>
            </a:r>
            <a:r>
              <a:rPr lang="pl" sz="26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trzecia</a:t>
            </a:r>
            <a:r>
              <a:rPr lang="pl" sz="2600" b="0" i="0" u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2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6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thing</a:t>
            </a:r>
            <a:r>
              <a:rPr lang="pl" sz="26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pl" sz="26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line</a:t>
            </a:r>
            <a:r>
              <a:rPr lang="pl" sz="26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.split</a:t>
            </a:r>
            <a:r>
              <a:rPr lang="pl" sz="2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algn="l" rtl="0">
              <a:buClr>
                <a:schemeClr val="lt1"/>
              </a:buClr>
              <a:buSzPct val="25000"/>
            </a:pPr>
            <a:r>
              <a:rPr lang="pl" sz="2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pl" sz="26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thing</a:t>
            </a:r>
            <a:r>
              <a:rPr lang="pl" sz="2600" b="0" i="0" u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26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2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['pierwsza;druga;trzecia']</a:t>
            </a:r>
          </a:p>
          <a:p>
            <a:pPr algn="l" rtl="0">
              <a:buClr>
                <a:schemeClr val="lt1"/>
              </a:buClr>
              <a:buSzPct val="25000"/>
            </a:pPr>
            <a:r>
              <a:rPr lang="pl" sz="2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pl" sz="26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pl" sz="2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6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thing</a:t>
            </a:r>
            <a:r>
              <a:rPr lang="pl" sz="2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pl" sz="2600" b="0" i="0" u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26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2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2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6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thing</a:t>
            </a:r>
            <a:r>
              <a:rPr lang="pl" sz="26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pl" sz="26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6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pl" sz="26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.split</a:t>
            </a:r>
            <a:r>
              <a:rPr lang="pl" sz="2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600" b="0" i="0" u="none" strike="noStrike" cap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';'</a:t>
            </a:r>
            <a:r>
              <a:rPr lang="pl" sz="2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algn="l" rtl="0">
              <a:buClr>
                <a:schemeClr val="lt1"/>
              </a:buClr>
              <a:buSzPct val="25000"/>
            </a:pPr>
            <a:r>
              <a:rPr lang="pl" sz="2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pl" sz="26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thing</a:t>
            </a:r>
            <a:r>
              <a:rPr lang="pl" sz="2600" b="0" i="0" u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26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2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['pierwsza', 'druga', 'trzecia']</a:t>
            </a:r>
          </a:p>
          <a:p>
            <a:pPr algn="l" rtl="0">
              <a:buClr>
                <a:schemeClr val="lt1"/>
              </a:buClr>
              <a:buSzPct val="25000"/>
            </a:pPr>
            <a:r>
              <a:rPr lang="pl" sz="2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pl" sz="26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pl" sz="2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6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thing</a:t>
            </a:r>
            <a:r>
              <a:rPr lang="pl" sz="2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pl" sz="2600" b="0" i="0" u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26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2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2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  <p:sp>
        <p:nvSpPr>
          <p:cNvPr id="321" name="Shape 321"/>
          <p:cNvSpPr txBox="1"/>
          <p:nvPr/>
        </p:nvSpPr>
        <p:spPr>
          <a:xfrm>
            <a:off x="9226644" y="2031185"/>
            <a:ext cx="6490311" cy="467672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457200" marR="0" lvl="0" indent="-419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●"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Jeśli nie określisz </a:t>
            </a:r>
            <a:r>
              <a:rPr lang="pl" sz="30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separatora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wielokrotne spacje są traktowane jak</a:t>
            </a:r>
            <a:r>
              <a:rPr lang="pl" sz="30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jeden separator</a:t>
            </a:r>
          </a:p>
          <a:p>
            <a:pPr marL="457200" marR="0" lvl="0" indent="-419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●"/>
            </a:pPr>
            <a:endParaRPr lang="pl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457200" marR="0" lvl="0" indent="-419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●"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Możesz określić, jaki znak </a:t>
            </a:r>
            <a:r>
              <a:rPr lang="pl" sz="30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separatora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ma być użyty do </a:t>
            </a:r>
            <a:r>
              <a:rPr lang="pl" sz="30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dzielenia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/>
          <p:nvPr/>
        </p:nvSpPr>
        <p:spPr>
          <a:xfrm>
            <a:off x="2526075" y="2058975"/>
            <a:ext cx="8889299" cy="3324300"/>
          </a:xfrm>
          <a:prstGeom prst="rect">
            <a:avLst/>
          </a:prstGeom>
          <a:noFill/>
          <a:ln w="12700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2400" b="0" i="0" u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4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24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open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('mbox-short.txt')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400" b="0" i="0" u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4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4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4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4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</a:t>
            </a:r>
            <a:r>
              <a:rPr lang="pl" sz="24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24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pl" sz="24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.rstrip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</a:t>
            </a:r>
            <a:r>
              <a:rPr lang="pl" sz="24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not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4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pl" sz="24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.startswith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('From ') : </a:t>
            </a:r>
            <a:r>
              <a:rPr lang="pl" sz="24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continue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</a:t>
            </a:r>
            <a:r>
              <a:rPr lang="pl" sz="24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words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24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pl" sz="24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.split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algn="l" rtl="0">
              <a:buClr>
                <a:schemeClr val="lt1"/>
              </a:buClr>
              <a:buSzPct val="25000"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</a:t>
            </a:r>
            <a:r>
              <a:rPr lang="pl" sz="24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pl" sz="24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words</a:t>
            </a:r>
            <a:r>
              <a:rPr lang="pl" sz="24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[2]</a:t>
            </a:r>
            <a:r>
              <a:rPr lang="pl" sz="2400" b="0" i="0" u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2400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pl" sz="2400" b="1" i="0" u="none" strike="noStrike" cap="none" dirty="0">
              <a:solidFill>
                <a:srgbClr val="00FF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27" name="Shape 327"/>
          <p:cNvSpPr txBox="1"/>
          <p:nvPr/>
        </p:nvSpPr>
        <p:spPr>
          <a:xfrm>
            <a:off x="13538200" y="2330450"/>
            <a:ext cx="816000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Sat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Fri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Fri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Fri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...</a:t>
            </a:r>
          </a:p>
        </p:txBody>
      </p:sp>
      <p:sp>
        <p:nvSpPr>
          <p:cNvPr id="328" name="Shape 328"/>
          <p:cNvSpPr txBox="1"/>
          <p:nvPr/>
        </p:nvSpPr>
        <p:spPr>
          <a:xfrm>
            <a:off x="642650" y="945775"/>
            <a:ext cx="130700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From stephen.marquard@uct.ac.za </a:t>
            </a:r>
            <a:r>
              <a:rPr lang="pl" sz="3600" b="0" i="0" u="none" strike="noStrike" cap="none" baseline="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Sat</a:t>
            </a:r>
            <a:r>
              <a:rPr lang="pl" sz="36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Jan  5 09:14:16 2008</a:t>
            </a:r>
          </a:p>
        </p:txBody>
      </p:sp>
      <p:sp>
        <p:nvSpPr>
          <p:cNvPr id="329" name="Shape 329"/>
          <p:cNvSpPr txBox="1"/>
          <p:nvPr/>
        </p:nvSpPr>
        <p:spPr>
          <a:xfrm>
            <a:off x="1212375" y="6000750"/>
            <a:ext cx="14283299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l" rtl="0">
              <a:buClr>
                <a:schemeClr val="lt1"/>
              </a:buClr>
              <a:buSzPct val="25000"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4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'From stephen.marquard@uct.ac.za</a:t>
            </a:r>
            <a:r>
              <a:rPr lang="pl" sz="24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Sat Jan  5 09:14:16 2008'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4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words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24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pl" sz="24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.split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algn="l" rtl="0">
              <a:buClr>
                <a:schemeClr val="lt1"/>
              </a:buClr>
              <a:buSzPct val="25000"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4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pl" sz="24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words</a:t>
            </a:r>
            <a:r>
              <a:rPr lang="pl" sz="2400" b="0" i="0" u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24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['From', 'stephen.marquard@uct.ac.za', 'Sat', 'Jan', '5', '09:14:16', '2008']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Wzorzec podwójnego dzielenia</a:t>
            </a:r>
          </a:p>
        </p:txBody>
      </p:sp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1900" cy="129698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Czasem dzielimy linię na jeden sposób i jedną z uzyskanych części dzielimy jeszcze raz</a:t>
            </a:r>
          </a:p>
        </p:txBody>
      </p:sp>
      <p:sp>
        <p:nvSpPr>
          <p:cNvPr id="337" name="Shape 337"/>
          <p:cNvSpPr txBox="1"/>
          <p:nvPr/>
        </p:nvSpPr>
        <p:spPr>
          <a:xfrm>
            <a:off x="1155700" y="4526525"/>
            <a:ext cx="133427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From</a:t>
            </a:r>
            <a:r>
              <a:rPr lang="pl" sz="3000" b="1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stephen.marquard@</a:t>
            </a:r>
            <a:r>
              <a:rPr lang="pl" sz="3000" b="1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uct.ac.za</a:t>
            </a:r>
            <a:r>
              <a:rPr lang="pl" sz="3000" b="1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Sat Jan  5 09:14:16 2008</a:t>
            </a:r>
          </a:p>
        </p:txBody>
      </p:sp>
      <p:sp>
        <p:nvSpPr>
          <p:cNvPr id="338" name="Shape 338"/>
          <p:cNvSpPr txBox="1"/>
          <p:nvPr/>
        </p:nvSpPr>
        <p:spPr>
          <a:xfrm>
            <a:off x="1155700" y="5289200"/>
            <a:ext cx="5169599" cy="188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words = </a:t>
            </a:r>
            <a:r>
              <a:rPr lang="pl" sz="24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.split()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email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words[1]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pl" sz="3000" b="1" i="0" u="none" strike="noStrike" cap="none" baseline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 New"/>
              </a:rPr>
              <a:t>print pieces[1]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Wzorzec podwójnego dzielenia</a:t>
            </a:r>
          </a:p>
        </p:txBody>
      </p:sp>
      <p:sp>
        <p:nvSpPr>
          <p:cNvPr id="345" name="Shape 345"/>
          <p:cNvSpPr txBox="1"/>
          <p:nvPr/>
        </p:nvSpPr>
        <p:spPr>
          <a:xfrm>
            <a:off x="7336425" y="5835725"/>
            <a:ext cx="65738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Arial"/>
              <a:buNone/>
            </a:pPr>
            <a:r>
              <a:rPr lang="pl" sz="24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stephen.marquard@uct.ac.za</a:t>
            </a:r>
            <a:endParaRPr lang="pl" sz="2400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46" name="Shape 346"/>
          <p:cNvSpPr txBox="1"/>
          <p:nvPr/>
        </p:nvSpPr>
        <p:spPr>
          <a:xfrm>
            <a:off x="1155700" y="4506450"/>
            <a:ext cx="13182600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From </a:t>
            </a:r>
            <a:r>
              <a:rPr lang="pl" sz="3000" b="1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stephen.marquard@</a:t>
            </a:r>
            <a:r>
              <a:rPr lang="pl" sz="3000" b="1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uct.ac.za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Sat Jan  5 09:14:16 2008</a:t>
            </a:r>
            <a:endParaRPr lang="pl" sz="3000" i="0" u="none" strike="noStrike" cap="none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47" name="Shape 347"/>
          <p:cNvSpPr txBox="1"/>
          <p:nvPr/>
        </p:nvSpPr>
        <p:spPr>
          <a:xfrm>
            <a:off x="1155700" y="5289200"/>
            <a:ext cx="5169599" cy="188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words = </a:t>
            </a:r>
            <a:r>
              <a:rPr lang="pl" sz="24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.split()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email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words[1]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pl" sz="3000" b="1" i="0" u="none" strike="noStrike" cap="none" baseline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 New"/>
              </a:rPr>
              <a:t>print pieces[1]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Wzorzec podwójnego dzielenia</a:t>
            </a:r>
          </a:p>
        </p:txBody>
      </p:sp>
      <p:sp>
        <p:nvSpPr>
          <p:cNvPr id="353" name="Shape 353"/>
          <p:cNvSpPr txBox="1"/>
          <p:nvPr/>
        </p:nvSpPr>
        <p:spPr>
          <a:xfrm>
            <a:off x="7321275" y="6326775"/>
            <a:ext cx="6981300" cy="482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lang="pl" sz="24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['stephen.marquard', </a:t>
            </a:r>
            <a:r>
              <a:rPr lang="pl" sz="2400" b="1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'uct.ac.za</a:t>
            </a:r>
            <a:r>
              <a:rPr lang="pl" sz="24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']</a:t>
            </a:r>
          </a:p>
        </p:txBody>
      </p:sp>
      <p:sp>
        <p:nvSpPr>
          <p:cNvPr id="355" name="Shape 355"/>
          <p:cNvSpPr txBox="1"/>
          <p:nvPr/>
        </p:nvSpPr>
        <p:spPr>
          <a:xfrm>
            <a:off x="1155700" y="4526525"/>
            <a:ext cx="133427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From </a:t>
            </a:r>
            <a:r>
              <a:rPr lang="pl" sz="3000" b="1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stephen.marquard@</a:t>
            </a:r>
            <a:r>
              <a:rPr lang="pl" sz="3000" b="1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uct.ac.za</a:t>
            </a:r>
            <a:r>
              <a:rPr lang="pl" sz="3000" b="1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Sat Jan  5 09:14:16 2008</a:t>
            </a:r>
          </a:p>
        </p:txBody>
      </p:sp>
      <p:sp>
        <p:nvSpPr>
          <p:cNvPr id="356" name="Shape 356"/>
          <p:cNvSpPr txBox="1"/>
          <p:nvPr/>
        </p:nvSpPr>
        <p:spPr>
          <a:xfrm>
            <a:off x="1155700" y="5441600"/>
            <a:ext cx="6179100" cy="188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words = </a:t>
            </a:r>
            <a:r>
              <a:rPr lang="pl" sz="24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.split()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email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words[1]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2400" b="0" i="0" u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pieces</a:t>
            </a:r>
            <a:r>
              <a:rPr lang="pl" sz="24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email.split('@')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pl" sz="3000" b="1" i="0" u="none" strike="noStrike" cap="none" baseline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 New"/>
              </a:rPr>
              <a:t>print pieces[1]</a:t>
            </a:r>
          </a:p>
        </p:txBody>
      </p:sp>
      <p:sp>
        <p:nvSpPr>
          <p:cNvPr id="357" name="Shape 357"/>
          <p:cNvSpPr txBox="1"/>
          <p:nvPr/>
        </p:nvSpPr>
        <p:spPr>
          <a:xfrm>
            <a:off x="7336425" y="5759525"/>
            <a:ext cx="65738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Arial"/>
              <a:buNone/>
            </a:pPr>
            <a:r>
              <a:rPr lang="pl" sz="24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stephen.marquard@uct.ac.za</a:t>
            </a:r>
            <a:endParaRPr lang="pl" sz="2400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Wzorzec podwójnego dzielenia</a:t>
            </a:r>
          </a:p>
        </p:txBody>
      </p:sp>
      <p:sp>
        <p:nvSpPr>
          <p:cNvPr id="364" name="Shape 364"/>
          <p:cNvSpPr txBox="1"/>
          <p:nvPr/>
        </p:nvSpPr>
        <p:spPr>
          <a:xfrm>
            <a:off x="7321275" y="6326775"/>
            <a:ext cx="6981300" cy="482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lang="pl" sz="24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['stephen.marquard', 'uct.ac.za']</a:t>
            </a:r>
          </a:p>
        </p:txBody>
      </p:sp>
      <p:sp>
        <p:nvSpPr>
          <p:cNvPr id="365" name="Shape 365"/>
          <p:cNvSpPr txBox="1"/>
          <p:nvPr/>
        </p:nvSpPr>
        <p:spPr>
          <a:xfrm>
            <a:off x="1155700" y="4526525"/>
            <a:ext cx="133427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From </a:t>
            </a:r>
            <a:r>
              <a:rPr lang="pl" sz="3000" b="1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stephen.marquard@</a:t>
            </a:r>
            <a:r>
              <a:rPr lang="pl" sz="3000" b="1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uct.ac.za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Sat Jan  5 09:14:16 2008</a:t>
            </a:r>
          </a:p>
        </p:txBody>
      </p:sp>
      <p:sp>
        <p:nvSpPr>
          <p:cNvPr id="366" name="Shape 366"/>
          <p:cNvSpPr txBox="1"/>
          <p:nvPr/>
        </p:nvSpPr>
        <p:spPr>
          <a:xfrm>
            <a:off x="1155700" y="5594000"/>
            <a:ext cx="6179100" cy="188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words = </a:t>
            </a:r>
            <a:r>
              <a:rPr lang="pl" sz="24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.split()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email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words[1]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2400" b="0" i="0" u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pieces</a:t>
            </a:r>
            <a:r>
              <a:rPr lang="pl" sz="24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email.split('@')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24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pl" sz="2400" b="0" i="0" u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pieces[1]</a:t>
            </a:r>
            <a:r>
              <a:rPr lang="pl" sz="2400" b="0" i="0" u="none" baseline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endParaRPr lang="pl" sz="2400" b="1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67" name="Shape 367"/>
          <p:cNvSpPr txBox="1"/>
          <p:nvPr/>
        </p:nvSpPr>
        <p:spPr>
          <a:xfrm>
            <a:off x="7336425" y="5759525"/>
            <a:ext cx="65738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Arial"/>
              <a:buNone/>
            </a:pPr>
            <a:r>
              <a:rPr lang="pl" sz="24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stephen.marquard@uct.ac.za</a:t>
            </a:r>
            <a:endParaRPr lang="pl" sz="2400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68" name="Shape 368"/>
          <p:cNvSpPr txBox="1"/>
          <p:nvPr/>
        </p:nvSpPr>
        <p:spPr>
          <a:xfrm>
            <a:off x="7246300" y="6766900"/>
            <a:ext cx="2729099" cy="548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pl" sz="2400" b="1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pl" sz="24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uct.ac.za'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Podsumowanie</a:t>
            </a:r>
          </a:p>
        </p:txBody>
      </p:sp>
      <p:sp>
        <p:nvSpPr>
          <p:cNvPr id="375" name="Shape 375"/>
          <p:cNvSpPr txBox="1"/>
          <p:nvPr/>
        </p:nvSpPr>
        <p:spPr>
          <a:xfrm>
            <a:off x="774275" y="2733900"/>
            <a:ext cx="7450500" cy="51102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lvl="0" indent="-394462" algn="l" rtl="0">
              <a:spcBef>
                <a:spcPts val="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pl" sz="3600" b="0" i="0" u="none" baseline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Idea kolekcji</a:t>
            </a:r>
          </a:p>
          <a:p>
            <a:pPr marL="685800" lvl="0" indent="-394462" algn="l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pl" sz="3600" b="0" i="0" u="none" baseline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Listy i pętle określone</a:t>
            </a:r>
          </a:p>
          <a:p>
            <a:pPr marL="685800" lvl="0" indent="-394462" algn="l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pl" sz="3600" b="0" i="0" u="none" baseline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Indeksowanie i wyszukiwanie</a:t>
            </a:r>
          </a:p>
          <a:p>
            <a:pPr marL="685800" lvl="0" indent="-394462" algn="l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pl" sz="3600" b="0" i="0" u="none" baseline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Zmienność list</a:t>
            </a:r>
          </a:p>
          <a:p>
            <a:pPr marL="685800" lvl="0" indent="-394462" algn="l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pl" sz="3600" b="0" i="0" u="none" baseline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Funkcje: len, min max, sum</a:t>
            </a:r>
          </a:p>
        </p:txBody>
      </p:sp>
      <p:sp>
        <p:nvSpPr>
          <p:cNvPr id="376" name="Shape 376"/>
          <p:cNvSpPr txBox="1"/>
          <p:nvPr/>
        </p:nvSpPr>
        <p:spPr>
          <a:xfrm>
            <a:off x="7932975" y="2733900"/>
            <a:ext cx="7565400" cy="51102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lvl="0" indent="-394462" algn="l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pl" sz="3600" b="0" i="0" u="none" baseline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Wycinki list</a:t>
            </a:r>
          </a:p>
          <a:p>
            <a:pPr marL="685800" lvl="0" indent="-394462" algn="l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pl" sz="3600" b="0" i="0" u="none" baseline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Metody list: append, remove</a:t>
            </a:r>
          </a:p>
          <a:p>
            <a:pPr marL="685800" lvl="0" indent="-394462" algn="l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pl" sz="3600" b="0" i="0" u="none" baseline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Sortowanie list</a:t>
            </a:r>
          </a:p>
          <a:p>
            <a:pPr marL="685800" lvl="0" indent="-394462" algn="l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pl" sz="3600" b="0" i="0" u="none" baseline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Dzielenie ciągów znaków na listy słów</a:t>
            </a:r>
          </a:p>
          <a:p>
            <a:pPr marL="685800" lvl="0" indent="-394462" algn="l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pl" sz="3600" b="0" i="0" u="none" baseline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Używanie split do parsowania ciągów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Shape 794"/>
          <p:cNvSpPr txBox="1">
            <a:spLocks noGrp="1"/>
          </p:cNvSpPr>
          <p:nvPr>
            <p:ph type="title" idx="4294967295"/>
          </p:nvPr>
        </p:nvSpPr>
        <p:spPr>
          <a:xfrm>
            <a:off x="1462700" y="946150"/>
            <a:ext cx="12469200" cy="81121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l" sz="3600" b="0" i="0" u="none" baseline="0">
                <a:solidFill>
                  <a:srgbClr val="FFFF00"/>
                </a:solidFill>
              </a:rPr>
              <a:t>Podziękowania dla współpracowników</a:t>
            </a:r>
          </a:p>
        </p:txBody>
      </p:sp>
      <p:pic>
        <p:nvPicPr>
          <p:cNvPr id="797" name="Shape 79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7900" y="839500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8" name="Shape 79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897687" y="1017700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799" name="Shape 799"/>
          <p:cNvSpPr txBox="1"/>
          <p:nvPr/>
        </p:nvSpPr>
        <p:spPr>
          <a:xfrm>
            <a:off x="8704400" y="2217051"/>
            <a:ext cx="6797699" cy="56315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pl" sz="1800" b="0" i="0" u="none" baseline="0">
                <a:solidFill>
                  <a:srgbClr val="FFFFFF"/>
                </a:solidFill>
              </a:rPr>
              <a:t>...</a:t>
            </a:r>
          </a:p>
        </p:txBody>
      </p:sp>
      <p:sp>
        <p:nvSpPr>
          <p:cNvPr id="7" name="Shape 502">
            <a:extLst>
              <a:ext uri="{FF2B5EF4-FFF2-40B4-BE49-F238E27FC236}">
                <a16:creationId xmlns:a16="http://schemas.microsoft.com/office/drawing/2014/main" id="{CEF5E0F8-6601-4183-B7F6-313E4C9DD536}"/>
              </a:ext>
            </a:extLst>
          </p:cNvPr>
          <p:cNvSpPr txBox="1"/>
          <p:nvPr/>
        </p:nvSpPr>
        <p:spPr>
          <a:xfrm>
            <a:off x="1206100" y="2296123"/>
            <a:ext cx="6797699" cy="55334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pl" sz="1800" b="0" i="0" u="none" baseline="0" dirty="0">
                <a:solidFill>
                  <a:srgbClr val="FFFFFF"/>
                </a:solidFill>
              </a:rPr>
              <a:t>Copyright slajdów 2010 - Charles R. Severance </a:t>
            </a:r>
            <a:br>
              <a:rPr lang="pl" sz="1800" b="0" i="0" u="none" baseline="0" dirty="0">
                <a:solidFill>
                  <a:srgbClr val="FFFFFF"/>
                </a:solidFill>
              </a:rPr>
            </a:br>
            <a:r>
              <a:rPr lang="pl" sz="1800" b="0" i="0" u="none" baseline="0" dirty="0">
                <a:solidFill>
                  <a:srgbClr val="FFFFFF"/>
                </a:solidFill>
              </a:rPr>
              <a:t>(</a:t>
            </a:r>
            <a:r>
              <a:rPr lang="pl" sz="1800" b="0" i="0" u="sng" baseline="0" dirty="0">
                <a:solidFill>
                  <a:srgbClr val="FFFF00"/>
                </a:solidFill>
                <a:hlinkClick r:id="rId5"/>
              </a:rPr>
              <a:t>www.dr-chuck.com</a:t>
            </a:r>
            <a:r>
              <a:rPr lang="pl" sz="1800" b="0" i="0" u="none" baseline="0" dirty="0">
                <a:solidFill>
                  <a:srgbClr val="FFFFFF"/>
                </a:solidFill>
              </a:rPr>
              <a:t>)</a:t>
            </a:r>
            <a:r>
              <a:rPr lang="pl" sz="1800" b="0" i="0" u="none" baseline="0" dirty="0">
                <a:solidFill>
                  <a:schemeClr val="bg1"/>
                </a:solidFill>
              </a:rPr>
              <a:t> University of Michigan School of Information i</a:t>
            </a:r>
            <a:r>
              <a:rPr lang="pl" sz="1800" b="0" i="0" u="none" baseline="0" dirty="0">
                <a:solidFill>
                  <a:srgbClr val="FFFF00"/>
                </a:solidFill>
              </a:rPr>
              <a:t> </a:t>
            </a:r>
            <a:r>
              <a:rPr lang="pl" sz="1800" b="0" i="0" u="sng" baseline="0" dirty="0">
                <a:solidFill>
                  <a:srgbClr val="FFFF00"/>
                </a:solidFill>
                <a:hlinkClick r:id="rId6"/>
              </a:rPr>
              <a:t>open.umich.edu</a:t>
            </a:r>
            <a:r>
              <a:rPr lang="pl" sz="1800" b="0" i="0" baseline="0" dirty="0">
                <a:solidFill>
                  <a:srgbClr val="FFFF00"/>
                </a:solidFill>
              </a:rPr>
              <a:t> </a:t>
            </a:r>
            <a:r>
              <a:rPr lang="pl" sz="1800" b="0" i="0" u="none" baseline="0" dirty="0">
                <a:solidFill>
                  <a:srgbClr val="FFFFFF"/>
                </a:solidFill>
              </a:rPr>
              <a:t>dostępne na licencji Creative Commons Attribution 4.0.  Aby zachować zgodność z wymaganiami licencji należy pozostawić ten slajd na końcu każdej kopii tego dokumentu.  Po dokonaniu zmian, przy ponownej publikacji tych materiałów można dodać swoje nazwisko i nazwę organizacji do listy współpracowników</a:t>
            </a:r>
          </a:p>
          <a:p>
            <a:pPr lvl="0" algn="l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r>
              <a:rPr lang="pl" sz="1800" b="0" i="0" u="none" baseline="0" dirty="0">
                <a:solidFill>
                  <a:srgbClr val="FFFFFF"/>
                </a:solidFill>
              </a:rPr>
              <a:t>Autorstwo pierwszej wersji: Charles Severance, University of Michigan School of Information</a:t>
            </a:r>
          </a:p>
          <a:p>
            <a:pPr lvl="0" algn="l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r>
              <a:rPr lang="pl" sz="1800" b="0" i="0" u="none" baseline="0" dirty="0">
                <a:solidFill>
                  <a:srgbClr val="FFFFFF"/>
                </a:solidFill>
              </a:rPr>
              <a:t>Tłumaczenie</a:t>
            </a:r>
            <a:r>
              <a:rPr lang="pl" sz="1800" b="0" i="0" u="none" baseline="0">
                <a:solidFill>
                  <a:srgbClr val="FFFFFF"/>
                </a:solidFill>
              </a:rPr>
              <a:t>: Agata i Krzysztof Wierzbiccy</a:t>
            </a:r>
            <a:r>
              <a:rPr lang="pl" sz="1800" b="0" i="0" u="none" baseline="0" dirty="0">
                <a:solidFill>
                  <a:srgbClr val="FFFFFF"/>
                </a:solidFill>
              </a:rPr>
              <a:t>, EnglishT.eu </a:t>
            </a:r>
          </a:p>
          <a:p>
            <a:pPr lvl="0" algn="l" rtl="0">
              <a:spcBef>
                <a:spcPts val="0"/>
              </a:spcBef>
              <a:buNone/>
            </a:pPr>
            <a:endParaRPr lang="pl" sz="1800" dirty="0">
              <a:solidFill>
                <a:srgbClr val="FFFFFF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r>
              <a:rPr lang="pl" sz="1800" b="0" i="0" u="none" baseline="0" dirty="0">
                <a:solidFill>
                  <a:srgbClr val="FFFFFF"/>
                </a:solidFill>
              </a:rPr>
              <a:t>... wstaw tu nowych współpracowników i tłumaczy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 nie jest </a:t>
            </a:r>
            <a:r>
              <a:rPr lang="pl" sz="7600" b="0" i="0" u="none" strike="noStrike" cap="none" baseline="0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kolekcją</a:t>
            </a:r>
            <a:r>
              <a:rPr lang="pl" sz="7600" b="0" i="0" u="none" strike="noStrike" cap="none" baseline="0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”?</a:t>
            </a:r>
            <a:endParaRPr lang="pl" sz="7600" b="0" i="0" u="none" strike="noStrike" cap="none" dirty="0">
              <a:solidFill>
                <a:srgbClr val="FFD9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1900" cy="26543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Większość z naszych 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zmiennych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zawiera jedną wartość </a:t>
            </a:r>
            <a:r>
              <a:rPr lang="pl" sz="3600" b="0" i="0" u="none" baseline="0" dirty="0">
                <a:solidFill>
                  <a:srgbClr val="FFFFFF"/>
                </a:solidFill>
                <a:sym typeface="Cabin"/>
              </a:rPr>
              <a:t>–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kiedy przypisujemy nową wartość do 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zmiennej</a:t>
            </a:r>
            <a:r>
              <a:rPr lang="pl" sz="36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stara wartość jest nadpisywana</a:t>
            </a:r>
          </a:p>
        </p:txBody>
      </p:sp>
      <p:sp>
        <p:nvSpPr>
          <p:cNvPr id="184" name="Shape 184"/>
          <p:cNvSpPr txBox="1"/>
          <p:nvPr/>
        </p:nvSpPr>
        <p:spPr>
          <a:xfrm>
            <a:off x="2136725" y="5621338"/>
            <a:ext cx="12214275" cy="225742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$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python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4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1155700" y="789709"/>
            <a:ext cx="11688763" cy="175029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4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Lista jest typem kolekcji</a:t>
            </a:r>
          </a:p>
        </p:txBody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1900" cy="352583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Kolekcja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pozwala nam przypisać wiele wartości do jednej "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zmiennej</a:t>
            </a:r>
            <a:r>
              <a:rPr lang="pl" sz="3600" dirty="0">
                <a:solidFill>
                  <a:schemeClr val="lt1"/>
                </a:solidFill>
                <a:ea typeface="Arial" charset="0"/>
              </a:rPr>
              <a:t>"</a:t>
            </a:r>
            <a:endParaRPr lang="pl" sz="3600" b="0" i="0" u="none" strike="noStrike" cap="none" baseline="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Kolekcje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są fajne, bo możemy zapakować </a:t>
            </a:r>
            <a:r>
              <a:rPr lang="pl" sz="36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wiele wartości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do jednej wygodnej </a:t>
            </a:r>
            <a:r>
              <a:rPr lang="pl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"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walizki"</a:t>
            </a:r>
          </a:p>
        </p:txBody>
      </p:sp>
      <p:pic>
        <p:nvPicPr>
          <p:cNvPr id="176" name="Shape 17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277850" y="789709"/>
            <a:ext cx="2557874" cy="2096292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Shape 177"/>
          <p:cNvSpPr txBox="1"/>
          <p:nvPr/>
        </p:nvSpPr>
        <p:spPr>
          <a:xfrm>
            <a:off x="2002250" y="6000750"/>
            <a:ext cx="13423280" cy="22145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36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['Józek', 'Gienek', 'Staszek']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i="0" u="none" strike="noStrike" cap="none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carryon</a:t>
            </a:r>
            <a:r>
              <a:rPr lang="pl" sz="36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pl" sz="36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[ 'skarpetki', 'koszula', 'perfumy' ]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Stałe będące listami</a:t>
            </a:r>
          </a:p>
        </p:txBody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98500" y="2857500"/>
            <a:ext cx="7331075" cy="484346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pl" sz="34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Stałe będące listami</a:t>
            </a:r>
            <a:r>
              <a:rPr lang="pl" sz="34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zapisujemy w kwadratowych nawiasach, a ich elementy rozdzielamy przecinkami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pl" sz="34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Elementem </a:t>
            </a:r>
            <a:r>
              <a:rPr lang="pl" sz="34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listy</a:t>
            </a:r>
            <a:r>
              <a:rPr lang="pl" sz="34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może być dowolny obiekt Pythona, nawet </a:t>
            </a:r>
            <a:r>
              <a:rPr lang="pl" sz="3400" b="0" i="0" u="none" strike="noStrike" cap="none" baseline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inna lista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pl" sz="34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lista</a:t>
            </a:r>
            <a:r>
              <a:rPr lang="pl" sz="34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może być pusta</a:t>
            </a:r>
          </a:p>
        </p:txBody>
      </p:sp>
      <p:sp>
        <p:nvSpPr>
          <p:cNvPr id="191" name="Shape 191"/>
          <p:cNvSpPr txBox="1"/>
          <p:nvPr/>
        </p:nvSpPr>
        <p:spPr>
          <a:xfrm>
            <a:off x="8774113" y="2532050"/>
            <a:ext cx="7162387" cy="554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8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pl" sz="28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[1, 24, 76]</a:t>
            </a:r>
            <a:r>
              <a:rPr lang="pl" sz="28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28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[1, 24, 76]</a:t>
            </a:r>
          </a:p>
          <a:p>
            <a:pPr algn="l" rtl="0">
              <a:buClr>
                <a:schemeClr val="lt1"/>
              </a:buClr>
              <a:buSzPct val="25000"/>
            </a:pP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8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28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8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['czerwony', 'żółty', 'niebieski']</a:t>
            </a:r>
            <a:r>
              <a:rPr lang="pl" sz="2800" b="0" i="0" u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2800" i="0" u="none" strike="noStrike" cap="none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['czerwony', 'żółty', 'niebieski']</a:t>
            </a:r>
          </a:p>
          <a:p>
            <a:pPr algn="l" rtl="0">
              <a:buClr>
                <a:schemeClr val="lt1"/>
              </a:buClr>
              <a:buSzPct val="25000"/>
            </a:pP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8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28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8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['czerwony', 24, 98.6]</a:t>
            </a:r>
            <a:r>
              <a:rPr lang="pl" sz="2800" b="0" i="0" u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2800" i="0" u="none" strike="noStrike" cap="none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['czerwony', 24, 98.6]24 98.6 15</a:t>
            </a:r>
            <a:endParaRPr lang="pl" sz="28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algn="l" rtl="0">
              <a:buClr>
                <a:schemeClr val="lt1"/>
              </a:buClr>
              <a:buSzPct val="25000"/>
            </a:pP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8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2800" b="0" i="0" u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8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[ 1, </a:t>
            </a:r>
            <a:r>
              <a:rPr lang="pl" sz="28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[5, 6]</a:t>
            </a:r>
            <a:r>
              <a:rPr lang="pl" sz="28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, 7]</a:t>
            </a:r>
            <a:r>
              <a:rPr lang="pl" sz="2800" b="0" i="0" u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2800" i="0" u="none" strike="noStrike" cap="none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[1, [5, 6], 7]</a:t>
            </a:r>
          </a:p>
          <a:p>
            <a:pPr algn="l" rtl="0">
              <a:buClr>
                <a:schemeClr val="lt1"/>
              </a:buClr>
              <a:buSzPct val="25000"/>
            </a:pP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8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28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8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[]</a:t>
            </a:r>
            <a:r>
              <a:rPr lang="pl" sz="2800" b="0" i="0" u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2800" i="0" u="none" strike="noStrike" cap="none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[]</a:t>
            </a:r>
            <a:endParaRPr lang="pl" sz="28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Używamy już list!</a:t>
            </a:r>
          </a:p>
        </p:txBody>
      </p:sp>
      <p:sp>
        <p:nvSpPr>
          <p:cNvPr id="197" name="Shape 197"/>
          <p:cNvSpPr txBox="1"/>
          <p:nvPr/>
        </p:nvSpPr>
        <p:spPr>
          <a:xfrm>
            <a:off x="1895475" y="2840601"/>
            <a:ext cx="8488800" cy="363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6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6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6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[5, 4, 3, 2, 1]</a:t>
            </a:r>
            <a:r>
              <a:rPr lang="pl" sz="36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36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pl" sz="36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pl" sz="36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6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pl" sz="36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'Odpalamy!'</a:t>
            </a:r>
            <a:r>
              <a:rPr lang="pl" sz="36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6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198" name="Shape 198"/>
          <p:cNvSpPr txBox="1"/>
          <p:nvPr/>
        </p:nvSpPr>
        <p:spPr>
          <a:xfrm>
            <a:off x="11091861" y="3003550"/>
            <a:ext cx="3268664" cy="4902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48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48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48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48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48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48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Odpalamy!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6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Listy i pętle określone </a:t>
            </a:r>
            <a:r>
              <a:rPr lang="pl" sz="6600" b="0" i="0" u="none" baseline="0" dirty="0">
                <a:solidFill>
                  <a:srgbClr val="FFFF00"/>
                </a:solidFill>
                <a:sym typeface="Cabin"/>
              </a:rPr>
              <a:t>–</a:t>
            </a:r>
            <a:r>
              <a:rPr lang="pl" sz="6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najlepsi kumple</a:t>
            </a:r>
            <a:endParaRPr lang="pl" sz="6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04" name="Shape 204"/>
          <p:cNvSpPr txBox="1"/>
          <p:nvPr/>
        </p:nvSpPr>
        <p:spPr>
          <a:xfrm>
            <a:off x="1279124" y="3423163"/>
            <a:ext cx="72804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24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['Józek', 'Gienek', 'Staszek']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4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4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4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 </a:t>
            </a:r>
          </a:p>
          <a:p>
            <a:pPr algn="l" rtl="0">
              <a:buClr>
                <a:schemeClr val="lt1"/>
              </a:buClr>
              <a:buSzPct val="25000"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pl" sz="24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pl" sz="24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'Szczęśliwego Nowego Roku:'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, </a:t>
            </a:r>
            <a:r>
              <a:rPr lang="pl" sz="24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</a:t>
            </a:r>
            <a:r>
              <a:rPr lang="pl" sz="2400" b="0" i="0" u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24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algn="l" rtl="0">
              <a:buClr>
                <a:srgbClr val="FFFF00"/>
              </a:buClr>
              <a:buSzPct val="25000"/>
            </a:pPr>
            <a:r>
              <a:rPr lang="pl" sz="24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24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4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'Zrobione!')</a:t>
            </a:r>
            <a:endParaRPr lang="pl" sz="2400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205" name="Shape 205"/>
          <p:cNvSpPr txBox="1"/>
          <p:nvPr/>
        </p:nvSpPr>
        <p:spPr>
          <a:xfrm>
            <a:off x="10658475" y="3852320"/>
            <a:ext cx="5264012" cy="218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24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Szczęśliwego Nowego Roku: Józek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24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Szczęśliwego Nowego Roku: Gienek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24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Szczęśliwego Nowego Roku: Staszek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24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Zrobione!</a:t>
            </a:r>
          </a:p>
        </p:txBody>
      </p:sp>
      <p:cxnSp>
        <p:nvCxnSpPr>
          <p:cNvPr id="206" name="Shape 206"/>
          <p:cNvCxnSpPr/>
          <p:nvPr/>
        </p:nvCxnSpPr>
        <p:spPr>
          <a:xfrm flipH="1">
            <a:off x="8443912" y="4353475"/>
            <a:ext cx="1986512" cy="318538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07" name="Shape 207"/>
          <p:cNvCxnSpPr>
            <a:cxnSpLocks/>
          </p:cNvCxnSpPr>
          <p:nvPr/>
        </p:nvCxnSpPr>
        <p:spPr>
          <a:xfrm flipH="1" flipV="1">
            <a:off x="8464060" y="4672014"/>
            <a:ext cx="1961138" cy="48814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08" name="Shape 208"/>
          <p:cNvCxnSpPr>
            <a:cxnSpLocks/>
          </p:cNvCxnSpPr>
          <p:nvPr/>
        </p:nvCxnSpPr>
        <p:spPr>
          <a:xfrm flipH="1" flipV="1">
            <a:off x="3904400" y="5160164"/>
            <a:ext cx="6520798" cy="310750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8" name="Shape 204"/>
          <p:cNvSpPr txBox="1"/>
          <p:nvPr/>
        </p:nvSpPr>
        <p:spPr>
          <a:xfrm>
            <a:off x="1279124" y="5997591"/>
            <a:ext cx="72804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24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['Józek', 'Gienek', 'Staszek']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4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 </a:t>
            </a:r>
            <a:r>
              <a:rPr lang="pl" sz="24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4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endParaRPr lang="pl" sz="24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algn="l" rtl="0">
              <a:buClr>
                <a:schemeClr val="lt1"/>
              </a:buClr>
              <a:buSzPct val="25000"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24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pl" sz="24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'Szczęśliwego Nowego Roku:'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,  </a:t>
            </a:r>
            <a:r>
              <a:rPr lang="pl" sz="24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pl" sz="2400" b="0" i="0" u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24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algn="l" rtl="0">
              <a:buClr>
                <a:srgbClr val="FFFF00"/>
              </a:buClr>
              <a:buSzPct val="25000"/>
            </a:pPr>
            <a:r>
              <a:rPr lang="pl" sz="24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24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4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'Zrobione!')</a:t>
            </a:r>
            <a:endParaRPr lang="pl" sz="2400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Przyjrzyjmy się listom</a:t>
            </a:r>
          </a:p>
        </p:txBody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1900" cy="3086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Tak jak w przypadku ciągów znaków, możemy wybrać dowolny element z listy za pomocą indeksu określonego w</a:t>
            </a:r>
            <a:r>
              <a:rPr lang="pl" sz="3600" b="0" i="0" u="none" strike="noStrike" cap="none" baseline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nawiasach kwadratowych</a:t>
            </a:r>
          </a:p>
        </p:txBody>
      </p:sp>
      <p:pic>
        <p:nvPicPr>
          <p:cNvPr id="215" name="Shape 2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8775" y="992909"/>
            <a:ext cx="2736850" cy="18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Shape 216"/>
          <p:cNvSpPr txBox="1"/>
          <p:nvPr/>
        </p:nvSpPr>
        <p:spPr>
          <a:xfrm>
            <a:off x="1727200" y="6375401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</p:txBody>
      </p:sp>
      <p:sp>
        <p:nvSpPr>
          <p:cNvPr id="217" name="Shape 217"/>
          <p:cNvSpPr txBox="1"/>
          <p:nvPr/>
        </p:nvSpPr>
        <p:spPr>
          <a:xfrm>
            <a:off x="1155700" y="5651501"/>
            <a:ext cx="1879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Józek</a:t>
            </a:r>
          </a:p>
        </p:txBody>
      </p:sp>
      <p:sp>
        <p:nvSpPr>
          <p:cNvPr id="218" name="Shape 218"/>
          <p:cNvSpPr txBox="1"/>
          <p:nvPr/>
        </p:nvSpPr>
        <p:spPr>
          <a:xfrm>
            <a:off x="7429500" y="5065701"/>
            <a:ext cx="8156400" cy="233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4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24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['Józek', 'Gienek', 'Staszek' 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4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pl" sz="24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pl" sz="24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</a:t>
            </a:r>
            <a:r>
              <a:rPr lang="pl" sz="24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  <a:r>
              <a:rPr lang="pl" sz="24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2400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Gienek</a:t>
            </a:r>
            <a:endParaRPr lang="pl" sz="24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  <p:sp>
        <p:nvSpPr>
          <p:cNvPr id="219" name="Shape 219"/>
          <p:cNvSpPr txBox="1"/>
          <p:nvPr/>
        </p:nvSpPr>
        <p:spPr>
          <a:xfrm>
            <a:off x="3606800" y="6375401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</p:txBody>
      </p:sp>
      <p:sp>
        <p:nvSpPr>
          <p:cNvPr id="220" name="Shape 220"/>
          <p:cNvSpPr txBox="1"/>
          <p:nvPr/>
        </p:nvSpPr>
        <p:spPr>
          <a:xfrm>
            <a:off x="3035300" y="5651501"/>
            <a:ext cx="1879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Gienek</a:t>
            </a:r>
          </a:p>
        </p:txBody>
      </p:sp>
      <p:sp>
        <p:nvSpPr>
          <p:cNvPr id="221" name="Shape 221"/>
          <p:cNvSpPr txBox="1"/>
          <p:nvPr/>
        </p:nvSpPr>
        <p:spPr>
          <a:xfrm>
            <a:off x="5486400" y="6375401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x="4914900" y="5651501"/>
            <a:ext cx="1879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Staszek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title"/>
          </p:nvPr>
        </p:nvSpPr>
        <p:spPr>
          <a:xfrm>
            <a:off x="1155700" y="789709"/>
            <a:ext cx="13449300" cy="175029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Listy są zmienne</a:t>
            </a:r>
          </a:p>
        </p:txBody>
      </p:sp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7331075" cy="51562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Ciągi znaków są </a:t>
            </a:r>
            <a:r>
              <a:rPr lang="pl" sz="34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pl" sz="34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niezmienne</a:t>
            </a:r>
            <a:r>
              <a:rPr lang="pl" sz="34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600" b="0" i="0" u="none" baseline="0" dirty="0">
                <a:solidFill>
                  <a:srgbClr val="FFFFFF"/>
                </a:solidFill>
                <a:sym typeface="Cabin"/>
              </a:rPr>
              <a:t>–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nie możemy zmienić zawartości ciągu </a:t>
            </a:r>
            <a:r>
              <a:rPr lang="pl" sz="3600" b="0" i="0" u="none" baseline="0" dirty="0">
                <a:solidFill>
                  <a:srgbClr val="FFFFFF"/>
                </a:solidFill>
                <a:sym typeface="Cabin"/>
              </a:rPr>
              <a:t>–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musimy stworzyć </a:t>
            </a:r>
            <a:r>
              <a:rPr lang="pl" sz="34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nowy ciąg</a:t>
            </a:r>
            <a:r>
              <a:rPr lang="pl" sz="3400" b="0" i="0" u="none" strike="noStrike" cap="none" baseline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</a:t>
            </a:r>
            <a:r>
              <a:rPr lang="pl" sz="34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żeby wprowadzić zmiany</a:t>
            </a:r>
          </a:p>
          <a:p>
            <a:pPr marL="457200" lvl="0" indent="-444500" algn="l" rtl="0">
              <a:spcAft>
                <a:spcPts val="1000"/>
              </a:spcAft>
              <a:buSzPct val="100000"/>
            </a:pP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Listy są </a:t>
            </a:r>
            <a:r>
              <a:rPr lang="pl" sz="34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pl" sz="34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zmienne</a:t>
            </a:r>
            <a:r>
              <a:rPr lang="pl" sz="34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600" b="0" i="0" u="none" baseline="0" dirty="0">
                <a:solidFill>
                  <a:srgbClr val="FFFFFF"/>
                </a:solidFill>
                <a:sym typeface="Cabin"/>
              </a:rPr>
              <a:t>–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możemy </a:t>
            </a:r>
            <a:r>
              <a:rPr lang="pl" sz="34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zmienić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element listy, korzystając z operatora </a:t>
            </a:r>
            <a:r>
              <a:rPr lang="pl" sz="34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indeksu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9334300" y="2247900"/>
            <a:ext cx="6464399" cy="59694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4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'Banana</a:t>
            </a:r>
            <a:r>
              <a:rPr lang="pl" sz="24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4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pl" sz="24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0</a:t>
            </a:r>
            <a:r>
              <a:rPr lang="pl" sz="24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'b</a:t>
            </a:r>
            <a:r>
              <a:rPr lang="pl" sz="24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Traceback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TypeError: 'str' object does not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support item assignment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4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24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pl" sz="24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.lower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4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pl" sz="24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pl" sz="24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24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banana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4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lotto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24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[2, 14, 26, 41, 63]</a:t>
            </a: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4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pl" sz="24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lotto</a:t>
            </a:r>
            <a:r>
              <a:rPr lang="pl" sz="2400" b="0" i="0" u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24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[2, 14, 26, 41, 63]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4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lotto</a:t>
            </a:r>
            <a:r>
              <a:rPr lang="pl" sz="24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2</a:t>
            </a:r>
            <a:r>
              <a:rPr lang="pl" sz="24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28</a:t>
            </a: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4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pl" sz="24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lotto</a:t>
            </a:r>
            <a:r>
              <a:rPr lang="pl" sz="2400" b="0" i="0" u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24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[2, 14, </a:t>
            </a:r>
            <a:r>
              <a:rPr lang="pl" sz="24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28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, 41, 63]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2191</Words>
  <Application>Microsoft Office PowerPoint</Application>
  <PresentationFormat>Niestandardowy</PresentationFormat>
  <Paragraphs>337</Paragraphs>
  <Slides>29</Slides>
  <Notes>29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29</vt:i4>
      </vt:variant>
    </vt:vector>
  </HeadingPairs>
  <TitlesOfParts>
    <vt:vector size="35" baseType="lpstr">
      <vt:lpstr>Arial</vt:lpstr>
      <vt:lpstr>Cabin</vt:lpstr>
      <vt:lpstr>Courier</vt:lpstr>
      <vt:lpstr>Courier New</vt:lpstr>
      <vt:lpstr>Gill Sans</vt:lpstr>
      <vt:lpstr>Title &amp; Subtitle</vt:lpstr>
      <vt:lpstr>Listy w Pythonie</vt:lpstr>
      <vt:lpstr>Programowanie</vt:lpstr>
      <vt:lpstr>Co nie jest “kolekcją”?</vt:lpstr>
      <vt:lpstr>Lista jest typem kolekcji</vt:lpstr>
      <vt:lpstr>Stałe będące listami</vt:lpstr>
      <vt:lpstr>Używamy już list!</vt:lpstr>
      <vt:lpstr>Listy i pętle określone – najlepsi kumple</vt:lpstr>
      <vt:lpstr>Przyjrzyjmy się listom</vt:lpstr>
      <vt:lpstr>Listy są zmienne</vt:lpstr>
      <vt:lpstr>Jaka jest długość listy?</vt:lpstr>
      <vt:lpstr>Używanie funkcji range </vt:lpstr>
      <vt:lpstr>O dwóch takich... pętlach</vt:lpstr>
      <vt:lpstr>Konkatenacja list przy użyciu +</vt:lpstr>
      <vt:lpstr>Twórz wycinki list, używając :</vt:lpstr>
      <vt:lpstr>Metody list</vt:lpstr>
      <vt:lpstr>Tworzenie listy od podstaw</vt:lpstr>
      <vt:lpstr>Jesteście na liście?</vt:lpstr>
      <vt:lpstr>Listy są w porządku</vt:lpstr>
      <vt:lpstr>Wbudowane funkcje i listy</vt:lpstr>
      <vt:lpstr>Prezentacja programu PowerPoint</vt:lpstr>
      <vt:lpstr>Najlepsi przyjaciele: ciągi i listy</vt:lpstr>
      <vt:lpstr>Prezentacja programu PowerPoint</vt:lpstr>
      <vt:lpstr>Prezentacja programu PowerPoint</vt:lpstr>
      <vt:lpstr>Wzorzec podwójnego dzielenia</vt:lpstr>
      <vt:lpstr>Wzorzec podwójnego dzielenia</vt:lpstr>
      <vt:lpstr>Wzorzec podwójnego dzielenia</vt:lpstr>
      <vt:lpstr>Wzorzec podwójnego dzielenia</vt:lpstr>
      <vt:lpstr>Podsumowanie</vt:lpstr>
      <vt:lpstr>Podziękowania dla współpracowników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Lists</dc:title>
  <cp:lastModifiedBy>EnglishT</cp:lastModifiedBy>
  <cp:revision>62</cp:revision>
  <dcterms:modified xsi:type="dcterms:W3CDTF">2021-01-29T11:31:14Z</dcterms:modified>
</cp:coreProperties>
</file>