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5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9"/>
    <p:restoredTop sz="93487"/>
  </p:normalViewPr>
  <p:slideViewPr>
    <p:cSldViewPr snapToGrid="0" snapToObjects="1">
      <p:cViewPr varScale="1">
        <p:scale>
          <a:sx n="61" d="100"/>
          <a:sy n="61" d="100"/>
        </p:scale>
        <p:origin x="744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ializ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books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_Schema_(W3C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Coordinated_Universal_Tim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ice-oriented_architectu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 usług sieciowych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pl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Białe znaki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642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linii nie ma znaczenia.  Białe znaki w elementach tekstowych są ignorowane.  Wcięcia stosujemy tylko, aby poprawić czytelność.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Terminologia XML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oznaczają początek i koniec elementów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pary klucz/wartość w znacznikach otwierających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Serializacja/ Deserializacja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konwersja danych z programu na wspólny format, który może być przechowywany albo przesyłany między systemami niezależnie od języków programowania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http://en.wikipedia.org/wiki/Serialization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drzewo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 i atrybuty XML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128000" y="4298950"/>
            <a:ext cx="167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węzeł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ścieżki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127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 jest akceptowalne w XML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prawidłowego formatu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dokumentów </a:t>
            </a:r>
            <a:r>
              <a:rPr lang="pl" sz="36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w formie ograniczeń struktury i zawartości dokumentów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używany, by określić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między systemami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Mój system akceptuje tylko XML zgodny z tym konkretnym schematem.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Sprawdzanie zgodności dokumentu XML ze specyfikacją schematu nazywamy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46524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6256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języków w schemacie XML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http://en.wikipedia.org/wiki/Document_Type_Definition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http://en.wikipedia.org/wiki/SGML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http://en.wikipedia.org/wiki/XML_Schema_(W3C)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w Internecie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Naturalnym kolejnym krokiem po zrozumieniu i stworzeniu dobrego wsparcia dla żądań i odpowiedzi HTTP jest wymiana danych między programami za pośrednictwem tego protokołu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Potrzeba standardu zapisu danych w ruchu sieciowym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Istnieją dwa powszechne formaty: XML i 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Skupimy się w wersji World Wide Web Consortium (W3C)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jest nazywany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Schematem W3C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brzmi ogólnie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Bardziej powszechna nazwa to XSD, ponieważ nazwy plików kończą się .xsd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http://www.w3.org/XML/Schema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http://en.wikipedia.org/wiki/XML_Schema_(W3C)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761999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XSD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71960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Ograniczenia</a:t>
            </a:r>
            <a:br>
              <a:rPr lang="pl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http://www.w3schools.com/Schema/schema_complex_indicators.asp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name="osoba"&gt;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&lt;xs:element name="imię_nazwisko" type="xs:string"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maxOccurs="1"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name="imię_dziecka" type="xs:string"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maxOccurs="10"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&lt;/xs:element&gt;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&lt;imię_nazwisko&gt;Tove Refsnes&lt;/imię_nazwisko&gt;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&lt;imię_dziecka&gt;Hege&lt;/imię_dziecka&gt;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&lt;imię_dziecka&gt;Stale&lt;/imię_dziecka&gt;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&lt;imię_dziecka&gt;Jim&lt;/imię_dziecka&gt;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&lt;imię_dziecka&gt;Borge&lt;/imię_dziecka&gt;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610850" y="761999"/>
            <a:ext cx="4476849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 danych XSD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http://www.w3schools.com/Schema/schema_dtypes_numeric.asp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name="klient"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name="startdata"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name="nagroda"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name="tygodnie"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&lt;klient&gt;John Smith&lt;/klient&gt;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&lt;startdata&gt;2002-05-30T09:30:10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&lt;nagroda&gt;999.50&lt;/nagroda&gt;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&lt;tygodnie&gt;30&lt;/tygodnie&gt;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361950" y="5187275"/>
            <a:ext cx="491504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 jest często prezentowany w formacie UTC/GMT, ponieważ serwery mogą być rozsiane po całym świecie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 Daty/ Czasu ISO 8601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7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rok-miesiąc-dzień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Strefa czasowa </a:t>
            </a:r>
            <a:r>
              <a:rPr lang="pl" sz="36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określona jako UTC / GMT a nie strefa lokalna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http://en.wikipedia.org/wiki/ISO_8601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http://en.wikipedia.org/wiki/Coordinated_Universal_Time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http://www.w3schools.com/Schema/schema_example.asp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589591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&lt;telefon typ="miedzynar"&gt;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ukryty="tak"/&gt;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&lt;/osoba&gt;'''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ET.fromstring(data)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print('Name:',tree.find('imię').text)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print('Attr:',tree.find('email').get('ukryty'))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'''&lt;coś&gt;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&lt;użytkownicy&gt;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&lt;użytkownik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&lt;/użytkownik&gt;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&lt;użytkownik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&lt;imię&gt;Brent&lt;/imię&gt;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&lt;/użytkownik&gt;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&lt;/użytkownicy&gt;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&lt;/coś&gt;'''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coś = ET.fromstring(input)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 = coś.findall('użytkownicy/użytkownik')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len(lst))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lst: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print('Imię', item.find('imię').text)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item.find('id').text)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print('Atrybut', item.get("x"))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Wysyłanie danych przez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sieć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Tablica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2438400" y="7368823"/>
            <a:ext cx="1286086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“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Wire Protocol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”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</a:t>
            </a:r>
            <a: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protokół komunikacyjny warstwy aplikacji</a:t>
            </a: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Obiekt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HashMap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Javy</a:t>
            </a: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Słownik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Pythona</a:t>
            </a: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739467" y="4236156"/>
            <a:ext cx="3440290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"imię" :  "Chuck",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"telefon" : "303-4456"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ava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cript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bject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Crockford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odkrył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literałów obiektów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http://www.youtube.com/watch?v=kc8BAR7SHJI</a:t>
            </a: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"imię"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"telefon"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"typ" : "międzynar",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"ukryty" : "tak"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print('Imię:',info["imię"])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print('Ukryty:',info["email"]["ukryty"])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"imię"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"imię"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len(ino))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print('Imię', item['imię'])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item['id'])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print('Atrybut', item['x'])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>
            <a:extLst>
              <a:ext uri="{FF2B5EF4-FFF2-40B4-BE49-F238E27FC236}">
                <a16:creationId xmlns:a16="http://schemas.microsoft.com/office/drawing/2014/main" id="{10B5A98E-DD71-47AD-9222-977ADC81CD6A}"/>
              </a:ext>
            </a:extLst>
          </p:cNvPr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br>
              <a:rPr lang="pl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http://en.wikipedia.org/wiki/Service-oriented_architecture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0231437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złożonych aplikacji webowych używa usług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 z usług innych aplikacji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Obsługa kart kredytowych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Systemy rezerwacji hotelowych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publikają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których muszą przestrzegać korzystające z nich aplikacje 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Aplikacja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systemów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początku dwa systemy działają wspólnie i razem rozwiązują problem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czasem, gdy dane/ usługa staje się bardziej użyteczna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wiele aplikacji chce z niej korzystać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pl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http://en.wikipedia.org/wiki/Web_services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350196" y="762000"/>
            <a:ext cx="15369702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http://en.wikipedia.org/wiki/API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36102" y="2539900"/>
            <a:ext cx="14833600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są formą abstrakcji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określają interfejs i metody kontroli określonych w nim obiektów. Oprogramowanie zapewniające funkcjonalności opisane w API to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implementacja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API.</a:t>
            </a:r>
            <a:b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API zazwyczaj jest zdefiniowane w ramach języka programowania użytego do stworzenia aplikacji.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 Javy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https://developers.google.com/maps/documentation/geocoding/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74" y="522156"/>
            <a:ext cx="12278659" cy="80760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900" y="793631"/>
            <a:ext cx="9202708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7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pl" sz="2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"status": "OK",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"results":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"location_type": "APPROXIMATE",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"location":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"lat": 42.2808256,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"lng": 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"address_components":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"long_name": "Ann Arbor",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"short_name": "Ann Arbor"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"formatted_address": "Ann Arbor, MI, USA",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"types":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"locality",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"political"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0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7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7824191" y="2308550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http://maps.googleapis.com/maps/api/geocode/json?address=Ann+Arbor%2C+MI</a:t>
            </a:r>
            <a:endParaRPr lang="pl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urllib.request, urllib.parse, urllib.error</a:t>
            </a:r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 = 'http://maps.googleapis.com/maps/api/geocode/json?'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input('Podaj nazwę miejsca:: ')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len(address) &lt; 1: break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url = serviceurl + urllib.parse.urlencode({'address': address})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urllib.request.urlopen(url)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uh.read().decode()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print('Pobrano', len(data), 'characters')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try: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json.loads(data)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except: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None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not js or 'status' not in js or js['status'] != 'OK':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Błąd pobierania ====')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endParaRPr lang="pl" sz="1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js["results"][0]["geometry"]["location"]["lat"]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lng = js["results"][0]["geometry"]["location"]["lng"]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print('lat', lat, 'lng', lng)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location = js['results'][0]['formatted_address']</a:t>
            </a:r>
          </a:p>
          <a:p>
            <a:pPr algn="l" rtl="0"/>
            <a:r>
              <a:rPr lang="pl" sz="18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print(location)</a:t>
            </a:r>
            <a:endParaRPr lang="pl" sz="18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9962450" y="3378150"/>
            <a:ext cx="6161999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 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Pobieranie http://maps.googleapis.com/...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Pobrano 1669 znaków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 42.2808256 lng -83.7430378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MI, USA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Bezpieczeństwo i limity API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Zasoby, na których działają API, nie są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darmowe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dostarczanie przez API są zazwyczaj cenne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Dostawcy danych mogą ograniczać dzienną liczbę zapytań albo wymagać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klucza API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nawet wymagać opłat za korzystanie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miarę rozwoju usługi zasady mogą się zmienić...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231900"/>
            <a:ext cx="14643100" cy="695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83" y="724618"/>
            <a:ext cx="10852030" cy="766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936" y="759125"/>
            <a:ext cx="10696756" cy="7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931652"/>
            <a:ext cx="11214340" cy="740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urllib.request, urllib.parse, urllib.error</a:t>
            </a:r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twurl</a:t>
            </a:r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'https://api.twitter.com/1.1/friends/list.json'</a:t>
            </a:r>
          </a:p>
          <a:p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acct = input('Podaj nazwę konta na Twitterze:')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(len(acct) &lt; 1): break</a:t>
            </a:r>
          </a:p>
          <a:p>
            <a:pPr algn="l" rtl="0"/>
            <a:r>
              <a:rPr lang="pl" sz="22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url = twurl.augment(TWITTER_URL,</a:t>
            </a:r>
          </a:p>
          <a:p>
            <a:pPr algn="l" rtl="0"/>
            <a:r>
              <a:rPr lang="pl" sz="2200" b="0" i="0" u="none" baseline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{'screen_name': acct, 'count': '5'})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urllib.request.urlopen(url)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connection.read().decode()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dict(connection.getheaders())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print('Pozostało', headers['x-rate-limit-remaining'])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js = json.loads(data)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indent=4))</a:t>
            </a:r>
          </a:p>
          <a:p>
            <a:endParaRPr lang="pl" sz="2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js['users']: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print(u['screen_name'])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pPr algn="l" rtl="0"/>
            <a:r>
              <a:rPr lang="pl" sz="2200" b="0" i="0" u="none" baseline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  <a:endParaRPr lang="pl" sz="2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Podaj nazwę konta na Twitterze: drchuck</a:t>
            </a:r>
            <a:endParaRPr lang="pl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Pobieranie https://api.twitter.com/1.1/friends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Pozostało 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"@jazzychad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"created_at":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"screen_name": "leahculver",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"created_at":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"screen_name": "_valeriei",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  <a:endParaRPr lang="pl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@jazzychad I just bought one .__._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Valeriei</a:t>
            </a:r>
            <a:endParaRPr lang="pl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@WSJ: Big employers like Google, AT&amp;amp;T are 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  <a:endParaRPr lang="pl" sz="1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RT @lukew: sneak peek: my LONG take on the good 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1600" b="1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Learning Objects is 10. We had a cake with the LO,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4100563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"imię" :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"telefon" :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33">
            <a:extLst>
              <a:ext uri="{FF2B5EF4-FFF2-40B4-BE49-F238E27FC236}">
                <a16:creationId xmlns:a16="http://schemas.microsoft.com/office/drawing/2014/main" id="{3AC15670-CB23-4A72-9C0F-2B58E0E6D1E4}"/>
              </a:ext>
            </a:extLst>
          </p:cNvPr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14" name="Shape 235">
            <a:extLst>
              <a:ext uri="{FF2B5EF4-FFF2-40B4-BE49-F238E27FC236}">
                <a16:creationId xmlns:a16="http://schemas.microsoft.com/office/drawing/2014/main" id="{3AA172DB-0B15-4AAF-A022-E7598D3CB97F}"/>
              </a:ext>
            </a:extLst>
          </p:cNvPr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969" y="793631"/>
            <a:ext cx="10817525" cy="755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475" y="810883"/>
            <a:ext cx="10386204" cy="753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urllib</a:t>
            </a:r>
            <a:endParaRPr lang="pl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oauth</a:t>
            </a:r>
            <a:endParaRPr lang="pl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 augment(url, parameters)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hidden.oauth()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oauth.OAuthConsumer(secrets['consumer_key'], secrets['consumer_secret'])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oauth.OAuthToken(secrets['token_key'],secrets['token_secret'])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 = oauth.OAuthRequest.from_consumer_and_token(consumer,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token=token, http_method='GET', http_url=url,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oauth_request.sign_request(oauth.OAuthSignatureMethod_HMAC_SHA1(),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200" b="0" i="0" u="none" strike="noStrike" cap="none" baseline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oauth_request.to_url()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pl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5698346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https://api.twitter.com/1.1/statuses/user_timeline.json?count=2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&amp;oauth_version=1.0&amp;oauth_token=101...SGI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&amp;screen_name=drchuck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&amp;oauth_nonce=09239679&amp;oauth_timestamp=1380395644&amp;oauth_signature=rLK...BoD&amp;oauth_consumer_key=h7Lu...GNg&amp;oauth_signature_method=HMAC-SHA1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 pozwala na dzielenie aplikacji na części w różnych miejscach sieci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 to umowa zarządzająca interakcjami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 zapewniają infrastrukturę dla aplikacji współpracujących (API) przez sieć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SOAP i REST to dwa style usług sieciowych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i JSON to formaty serializacji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Znaczniki w danych do przesłania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“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” 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(lub węzły)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Prosty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Złożony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&lt;imię&gt;Noah&lt;/imię&gt;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&lt;telefon&gt;622 7421&lt;/telefon&gt;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tensible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arkup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głównym celem jest pomaganie systemom informatycznym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wymieniać ustrukturyzowane dane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Został zaprojektowany jako uproszczenie Standard Generalized Markup Language (SGML), tak aby był bardziej czytelny dla ludzi</a:t>
            </a: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Podstawy XML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(tag) otwierający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zamykający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Zawartość tekstowa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samozamykający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6394799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&lt;telefon </a:t>
            </a:r>
            <a:r>
              <a:rPr lang="pl" sz="4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typ=</a:t>
            </a:r>
            <a:r>
              <a:rPr lang="pl" sz="4400" b="0" i="0" u="none" baseline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4400" b="0" i="0" u="none" baseline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ukryty=</a:t>
            </a:r>
            <a:r>
              <a:rPr lang="pl" sz="4400" b="0" i="0" u="none" baseline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4400" b="0" i="0" u="none" baseline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3560</Words>
  <Application>Microsoft Office PowerPoint</Application>
  <PresentationFormat>Niestandardowy</PresentationFormat>
  <Paragraphs>533</Paragraphs>
  <Slides>55</Slides>
  <Notes>55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55</vt:i4>
      </vt:variant>
    </vt:vector>
  </HeadingPairs>
  <TitlesOfParts>
    <vt:vector size="63" baseType="lpstr">
      <vt:lpstr>Arial</vt:lpstr>
      <vt:lpstr>Arial Regular</vt:lpstr>
      <vt:lpstr>Cabin</vt:lpstr>
      <vt:lpstr>Courier</vt:lpstr>
      <vt:lpstr>Courier New</vt:lpstr>
      <vt:lpstr>Gill Sans</vt:lpstr>
      <vt:lpstr>Helvetica</vt:lpstr>
      <vt:lpstr>Title &amp; Subtitle</vt:lpstr>
      <vt:lpstr>Korzystanie z usług sieciowych</vt:lpstr>
      <vt:lpstr>Dane w Internecie</vt:lpstr>
      <vt:lpstr>Wysyłanie danych przez “sieć”</vt:lpstr>
      <vt:lpstr>Wybór wspólnego “formatu”</vt:lpstr>
      <vt:lpstr>Wybór wspólnego “formatu”</vt:lpstr>
      <vt:lpstr>XML</vt:lpstr>
      <vt:lpstr>“Elementy” XML (lub węzły)</vt:lpstr>
      <vt:lpstr>eXtensible Markup Language</vt:lpstr>
      <vt:lpstr>Podstawy XML</vt:lpstr>
      <vt:lpstr>Białe znaki</vt:lpstr>
      <vt:lpstr>Terminologia XML</vt:lpstr>
      <vt:lpstr>XML jako drzewo</vt:lpstr>
      <vt:lpstr>Tekst i atrybuty XML</vt:lpstr>
      <vt:lpstr>XML jako ścieżki</vt:lpstr>
      <vt:lpstr>Schemat XML</vt:lpstr>
      <vt:lpstr>Schemat XML</vt:lpstr>
      <vt:lpstr>Prezentacja programu PowerPoint</vt:lpstr>
      <vt:lpstr>Prezentacja programu PowerPoint</vt:lpstr>
      <vt:lpstr>Wiele języków w schemacie XML</vt:lpstr>
      <vt:lpstr>XSD XML Schema (W3C spec)</vt:lpstr>
      <vt:lpstr>Struktura XSD</vt:lpstr>
      <vt:lpstr>Ograniczenia XSD</vt:lpstr>
      <vt:lpstr>Typy danych XSD</vt:lpstr>
      <vt:lpstr>Format Daty/ Czasu ISO 8601 </vt:lpstr>
      <vt:lpstr>Prezentacja programu PowerPoint</vt:lpstr>
      <vt:lpstr>Prezentacja programu PowerPoint</vt:lpstr>
      <vt:lpstr>Prezentacja programu PowerPoint</vt:lpstr>
      <vt:lpstr>Prezentacja programu PowerPoint</vt:lpstr>
      <vt:lpstr>JavaScript Object Notation</vt:lpstr>
      <vt:lpstr>JavaScript Object Notation</vt:lpstr>
      <vt:lpstr>Prezentacja programu PowerPoint</vt:lpstr>
      <vt:lpstr>Prezentacja programu PowerPoint</vt:lpstr>
      <vt:lpstr>Prezentacja programu PowerPoint</vt:lpstr>
      <vt:lpstr>Prezentacja programu PowerPoint</vt:lpstr>
      <vt:lpstr> Architektura usługowa</vt:lpstr>
      <vt:lpstr>Architektura usługowa</vt:lpstr>
      <vt:lpstr>Wiele systemów</vt:lpstr>
      <vt:lpstr> Usługi sieciowe</vt:lpstr>
      <vt:lpstr>Interfejsy programowania aplikacji (API)</vt:lpstr>
      <vt:lpstr>Prezentacja programu PowerPoint</vt:lpstr>
      <vt:lpstr>Prezentacja programu PowerPoint</vt:lpstr>
      <vt:lpstr>Prezentacja programu PowerPoint</vt:lpstr>
      <vt:lpstr>Bezpieczeństwo i limity API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EnglishT</cp:lastModifiedBy>
  <cp:revision>40</cp:revision>
  <dcterms:modified xsi:type="dcterms:W3CDTF">2021-01-29T11:41:37Z</dcterms:modified>
</cp:coreProperties>
</file>