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9"/>
  </p:notesMasterIdLst>
  <p:sldIdLst>
    <p:sldId id="256" r:id="rId2"/>
    <p:sldId id="258" r:id="rId3"/>
    <p:sldId id="260" r:id="rId4"/>
    <p:sldId id="257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2375" autoAdjust="0"/>
  </p:normalViewPr>
  <p:slideViewPr>
    <p:cSldViewPr snapToGrid="0">
      <p:cViewPr varScale="1">
        <p:scale>
          <a:sx n="59" d="100"/>
          <a:sy n="59" d="100"/>
        </p:scale>
        <p:origin x="11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5E1D5-682F-4BB6-8E55-5E7D3C9760D8}" type="datetimeFigureOut">
              <a:rPr lang="it-IT" smtClean="0"/>
              <a:t>22/11/2021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AAE98-C9A0-4F64-B722-000F8AEAB3B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3670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Questa è la presentazione del gruppo 6 composto da Taddeo, Landi, Scaldaferri e Somma. In questa presentazione mostriamo il nostro lavoro in fase di </a:t>
            </a:r>
            <a:r>
              <a:rPr lang="it-IT" dirty="0" err="1"/>
              <a:t>pre</a:t>
            </a:r>
            <a:r>
              <a:rPr lang="it-IT" dirty="0"/>
              <a:t>-game sul progetto della calcolatrice scientifica.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AE98-C9A0-4F64-B722-000F8AEAB3BA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345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Innanzitutto abbiamo effettuato un setup dei tool che abbiamo utilizzato. È stata, dunque, creata la repository </a:t>
            </a:r>
            <a:r>
              <a:rPr lang="it-IT" dirty="0" err="1"/>
              <a:t>Git</a:t>
            </a:r>
            <a:r>
              <a:rPr lang="it-IT" dirty="0"/>
              <a:t> su GitHub ed è stato creato il progetto java sull'IDE. Si è, quindi, proceduto a collegare l'IDE con il repository per poter creare dei contenuti.</a:t>
            </a:r>
          </a:p>
          <a:p>
            <a:r>
              <a:rPr lang="it-IT" dirty="0"/>
              <a:t>Tutti i membri del team hanno deciso di adottare lo stesso IDE, Apache </a:t>
            </a:r>
            <a:r>
              <a:rPr lang="it-IT" dirty="0" err="1"/>
              <a:t>Netbeans</a:t>
            </a:r>
            <a:r>
              <a:rPr lang="it-IT" dirty="0"/>
              <a:t> 12 evitando di usare versioni obsolete poiché dal 2021 diverse versioni non permettono più il collegamento con GitHub.</a:t>
            </a:r>
          </a:p>
          <a:p>
            <a:r>
              <a:rPr lang="it-IT" dirty="0"/>
              <a:t>È stata creata una bacheca su </a:t>
            </a:r>
            <a:r>
              <a:rPr lang="it-IT" dirty="0" err="1"/>
              <a:t>Trello</a:t>
            </a:r>
            <a:r>
              <a:rPr lang="it-IT" dirty="0"/>
              <a:t> che include le liste: "</a:t>
            </a:r>
            <a:r>
              <a:rPr lang="it-IT" dirty="0" err="1"/>
              <a:t>Definitions</a:t>
            </a:r>
            <a:r>
              <a:rPr lang="it-IT" dirty="0"/>
              <a:t>", "Backlog", "Sprint Backlog", "In progress", "</a:t>
            </a:r>
            <a:r>
              <a:rPr lang="it-IT" dirty="0" err="1"/>
              <a:t>Done</a:t>
            </a:r>
            <a:r>
              <a:rPr lang="it-IT" dirty="0"/>
              <a:t>", "</a:t>
            </a:r>
            <a:r>
              <a:rPr lang="it-IT" dirty="0" err="1"/>
              <a:t>Carry</a:t>
            </a:r>
            <a:r>
              <a:rPr lang="it-IT" dirty="0"/>
              <a:t> over in </a:t>
            </a:r>
            <a:r>
              <a:rPr lang="it-IT" dirty="0" err="1"/>
              <a:t>next</a:t>
            </a:r>
            <a:r>
              <a:rPr lang="it-IT" dirty="0"/>
              <a:t> sprint".</a:t>
            </a:r>
          </a:p>
          <a:p>
            <a:r>
              <a:rPr lang="it-IT" dirty="0"/>
              <a:t>In "</a:t>
            </a:r>
            <a:r>
              <a:rPr lang="it-IT" dirty="0" err="1"/>
              <a:t>Definitions</a:t>
            </a:r>
            <a:r>
              <a:rPr lang="it-IT" dirty="0"/>
              <a:t>" abbiamo formalizzato la "Definition of </a:t>
            </a:r>
            <a:r>
              <a:rPr lang="it-IT" dirty="0" err="1"/>
              <a:t>Formatting</a:t>
            </a:r>
            <a:r>
              <a:rPr lang="it-IT" dirty="0"/>
              <a:t>" e la "Definition of </a:t>
            </a:r>
            <a:r>
              <a:rPr lang="it-IT" dirty="0" err="1"/>
              <a:t>Done</a:t>
            </a:r>
            <a:r>
              <a:rPr lang="it-IT" dirty="0"/>
              <a:t>". </a:t>
            </a:r>
          </a:p>
          <a:p>
            <a:r>
              <a:rPr lang="it-IT" dirty="0"/>
              <a:t>In "Backlog" abbiamo caricato le user stories individuate e definite precedentemente in un file Excel che è stato caricato su GitHub.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AE98-C9A0-4F64-B722-000F8AEAB3BA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994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Sono state date queste definizioni sul </a:t>
            </a:r>
            <a:r>
              <a:rPr lang="it-IT" dirty="0" err="1"/>
              <a:t>Formatting</a:t>
            </a:r>
            <a:r>
              <a:rPr lang="it-IT" dirty="0"/>
              <a:t> e sul </a:t>
            </a:r>
            <a:r>
              <a:rPr lang="it-IT" dirty="0" err="1"/>
              <a:t>Done</a:t>
            </a:r>
            <a:r>
              <a:rPr lang="it-IT" dirty="0"/>
              <a:t>.</a:t>
            </a:r>
          </a:p>
          <a:p>
            <a:r>
              <a:rPr lang="it-IT" dirty="0"/>
              <a:t>Riguardo al </a:t>
            </a:r>
            <a:r>
              <a:rPr lang="it-IT" dirty="0" err="1"/>
              <a:t>Formatting</a:t>
            </a:r>
            <a:r>
              <a:rPr lang="it-IT" dirty="0"/>
              <a:t>, si è stabilito di mantenere uno spazio prima e dopo gli operandi. Tra i vari stili di indentazione, si è scelto di adottare il Compact control </a:t>
            </a:r>
            <a:r>
              <a:rPr lang="it-IT" dirty="0" err="1"/>
              <a:t>readability</a:t>
            </a:r>
            <a:r>
              <a:rPr lang="it-IT" dirty="0"/>
              <a:t> style per rendere il codice più leggibile. Anche riguardo i nomi delle classi e dei metodi di test si è deciso di adottare una certa convenzione.</a:t>
            </a:r>
          </a:p>
          <a:p>
            <a:r>
              <a:rPr lang="it-IT" dirty="0"/>
              <a:t>Riguardo alla definizione di </a:t>
            </a:r>
            <a:r>
              <a:rPr lang="it-IT" dirty="0" err="1"/>
              <a:t>Done</a:t>
            </a:r>
            <a:r>
              <a:rPr lang="it-IT" dirty="0"/>
              <a:t>, si è stabilito che è necessario rispettare gli </a:t>
            </a:r>
            <a:r>
              <a:rPr lang="it-IT" dirty="0" err="1"/>
              <a:t>acceptance</a:t>
            </a:r>
            <a:r>
              <a:rPr lang="it-IT" dirty="0"/>
              <a:t> </a:t>
            </a:r>
            <a:r>
              <a:rPr lang="it-IT" dirty="0" err="1"/>
              <a:t>criteria</a:t>
            </a:r>
            <a:r>
              <a:rPr lang="it-IT" dirty="0"/>
              <a:t>, di superare i vari test e ovviamente di formattare e documentare il codice.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AE98-C9A0-4F64-B722-000F8AEAB3BA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3798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Partendo dalle user </a:t>
            </a:r>
            <a:r>
              <a:rPr lang="it-IT" dirty="0" err="1"/>
              <a:t>epics</a:t>
            </a:r>
            <a:r>
              <a:rPr lang="it-IT" dirty="0"/>
              <a:t> è stata effettuata la stesura del Product Backlog inizialmente su un foglio di lavoro Excel dove son state definite le varie storie specificandone lo </a:t>
            </a:r>
            <a:r>
              <a:rPr lang="it-IT" dirty="0" err="1"/>
              <a:t>storyID</a:t>
            </a:r>
            <a:r>
              <a:rPr lang="it-IT" dirty="0"/>
              <a:t>, lo </a:t>
            </a:r>
            <a:r>
              <a:rPr lang="it-IT" dirty="0" err="1"/>
              <a:t>storyTitle</a:t>
            </a:r>
            <a:r>
              <a:rPr lang="it-IT" dirty="0"/>
              <a:t>, gli story points, le priorità e gli </a:t>
            </a:r>
            <a:r>
              <a:rPr lang="it-IT" dirty="0" err="1"/>
              <a:t>acceptance</a:t>
            </a:r>
            <a:r>
              <a:rPr lang="it-IT" dirty="0"/>
              <a:t> </a:t>
            </a:r>
            <a:r>
              <a:rPr lang="it-IT" dirty="0" err="1"/>
              <a:t>criteria</a:t>
            </a:r>
            <a:r>
              <a:rPr lang="it-IT" dirty="0"/>
              <a:t>.</a:t>
            </a:r>
          </a:p>
          <a:p>
            <a:r>
              <a:rPr lang="it-IT" dirty="0"/>
              <a:t>Le priorità vanno da 1 a 7, dove con 1 si contrassegnano le user stories a priorità più alta mentre con 7 quelle a priorità più bassa.</a:t>
            </a:r>
          </a:p>
          <a:p>
            <a:r>
              <a:rPr lang="it-IT" dirty="0"/>
              <a:t>Gli story points che abbiamo adottato sono i primi 5 numeri della sequenza di Fibonacci, quindi 1,2,3,5,8.</a:t>
            </a:r>
          </a:p>
          <a:p>
            <a:r>
              <a:rPr lang="it-IT" dirty="0"/>
              <a:t>Il tutto, poi, è stato importato in una bacheca su </a:t>
            </a:r>
            <a:r>
              <a:rPr lang="it-IT" dirty="0" err="1"/>
              <a:t>Trello</a:t>
            </a:r>
            <a:r>
              <a:rPr lang="it-IT" dirty="0"/>
              <a:t>, associando ad ogni user story la rispettiva scheda.</a:t>
            </a:r>
          </a:p>
          <a:p>
            <a:r>
              <a:rPr lang="it-IT" dirty="0"/>
              <a:t>Per definire la prima sprint, dal Product Backlog sono state selezionate delle stories e spostate nella lista "Sprint Backlog" stimando una velocità iniziale pari a 11.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AE98-C9A0-4F64-B722-000F8AEAB3BA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8830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Come si nota dall'immagine, abbiam associato ogni user story ad una scheda, inserendone lo story ID e lo story Title. Ogni scheda ha una sua etichetta (che corrisponde alla priorità della rispettiva story) e un power up aggiunto (che indica gli story points).</a:t>
            </a:r>
          </a:p>
          <a:p>
            <a:r>
              <a:rPr lang="it-IT" dirty="0"/>
              <a:t>Le </a:t>
            </a:r>
            <a:r>
              <a:rPr lang="it-IT" dirty="0" err="1"/>
              <a:t>checkbox</a:t>
            </a:r>
            <a:r>
              <a:rPr lang="it-IT" dirty="0"/>
              <a:t> fan riferimento ai task e agli </a:t>
            </a:r>
            <a:r>
              <a:rPr lang="it-IT" dirty="0" err="1"/>
              <a:t>acceptance</a:t>
            </a:r>
            <a:r>
              <a:rPr lang="it-IT" dirty="0"/>
              <a:t> </a:t>
            </a:r>
            <a:r>
              <a:rPr lang="it-IT" dirty="0" err="1"/>
              <a:t>criteria</a:t>
            </a:r>
            <a:r>
              <a:rPr lang="it-IT" dirty="0"/>
              <a:t> e, quindi, se è stato completato un certo task o è stato rispettato un certo criterio verranno spuntate.</a:t>
            </a:r>
          </a:p>
          <a:p>
            <a:r>
              <a:rPr lang="it-IT" dirty="0"/>
              <a:t>I vari task della prima sprint sono stati successivamente assegnati ai membri del team in modo da parallelizzarne lo svolgimento.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AE98-C9A0-4F64-B722-000F8AEAB3BA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6443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Per quanto riguarda il design architetturale del progetto, si è pensato di adottare l'MVC, il Model-</a:t>
            </a:r>
            <a:r>
              <a:rPr lang="it-IT" dirty="0" err="1"/>
              <a:t>View</a:t>
            </a:r>
            <a:r>
              <a:rPr lang="it-IT" dirty="0"/>
              <a:t>-Controller sfruttando il framework </a:t>
            </a:r>
            <a:r>
              <a:rPr lang="it-IT" dirty="0" err="1"/>
              <a:t>JavaFX</a:t>
            </a:r>
            <a:r>
              <a:rPr lang="it-IT" dirty="0"/>
              <a:t>. L'MVC ci permette di separare la logica di presentazione dei dati (cioè la </a:t>
            </a:r>
            <a:r>
              <a:rPr lang="it-IT" dirty="0" err="1"/>
              <a:t>view</a:t>
            </a:r>
            <a:r>
              <a:rPr lang="it-IT" dirty="0"/>
              <a:t>) dalla logica di business (cioè il model che è il cuore dell'applicazione). </a:t>
            </a:r>
          </a:p>
          <a:p>
            <a:r>
              <a:rPr lang="it-IT" dirty="0"/>
              <a:t>Verrà, dunque, sviluppata una classe Stack che farà da model e che, fornisce i metodi per accedere ai dati utili dell'applicazione.</a:t>
            </a:r>
          </a:p>
          <a:p>
            <a:r>
              <a:rPr lang="it-IT" dirty="0"/>
              <a:t>Poi ci sarà la </a:t>
            </a:r>
            <a:r>
              <a:rPr lang="it-IT" dirty="0" err="1"/>
              <a:t>view</a:t>
            </a:r>
            <a:r>
              <a:rPr lang="it-IT" dirty="0"/>
              <a:t> rappresentata da un file che permette la visualizzazione dei dati.</a:t>
            </a:r>
          </a:p>
          <a:p>
            <a:r>
              <a:rPr lang="it-IT" dirty="0"/>
              <a:t>E, infine, ci sarà una classe corrispondente al controller che riceve i comandi dell'utente attraverso il </a:t>
            </a:r>
            <a:r>
              <a:rPr lang="it-IT" dirty="0" err="1"/>
              <a:t>view</a:t>
            </a:r>
            <a:r>
              <a:rPr lang="it-IT" dirty="0"/>
              <a:t> e modifica lo stato del </a:t>
            </a:r>
            <a:r>
              <a:rPr lang="it-IT" dirty="0" err="1"/>
              <a:t>view</a:t>
            </a:r>
            <a:r>
              <a:rPr lang="it-IT" dirty="0"/>
              <a:t> e del model.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AE98-C9A0-4F64-B722-000F8AEAB3BA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5396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AE98-C9A0-4F64-B722-000F8AEAB3BA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7014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7CBBDD0-4420-4A50-96AB-392F9B97C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5BA403-54B9-4A0B-BC79-028C495C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7552943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F05F4A0-3171-4EF1-BD87-F6257937E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6519" y="4215395"/>
            <a:ext cx="2425064" cy="1594537"/>
          </a:xfrm>
        </p:spPr>
        <p:txBody>
          <a:bodyPr>
            <a:noAutofit/>
          </a:bodyPr>
          <a:lstStyle/>
          <a:p>
            <a:pPr marL="171450" indent="-171450">
              <a:buFontTx/>
              <a:buChar char="-"/>
            </a:pPr>
            <a:r>
              <a:rPr lang="it-IT" sz="1400" dirty="0">
                <a:solidFill>
                  <a:schemeClr val="tx1"/>
                </a:solidFill>
              </a:rPr>
              <a:t>Luca Taddeo (referente)</a:t>
            </a:r>
          </a:p>
          <a:p>
            <a:pPr marL="171450" indent="-171450">
              <a:buFontTx/>
              <a:buChar char="-"/>
            </a:pPr>
            <a:r>
              <a:rPr lang="it-IT" sz="1400" dirty="0">
                <a:solidFill>
                  <a:schemeClr val="tx1"/>
                </a:solidFill>
              </a:rPr>
              <a:t>Andrea Landi</a:t>
            </a:r>
          </a:p>
          <a:p>
            <a:pPr marL="171450" indent="-171450">
              <a:buFontTx/>
              <a:buChar char="-"/>
            </a:pPr>
            <a:r>
              <a:rPr lang="it-IT" sz="1400" dirty="0">
                <a:solidFill>
                  <a:schemeClr val="tx1"/>
                </a:solidFill>
              </a:rPr>
              <a:t>Antonio Scaldaferri</a:t>
            </a:r>
          </a:p>
          <a:p>
            <a:pPr marL="171450" indent="-171450">
              <a:buFontTx/>
              <a:buChar char="-"/>
            </a:pPr>
            <a:r>
              <a:rPr lang="it-IT" sz="1400" dirty="0">
                <a:solidFill>
                  <a:schemeClr val="tx1"/>
                </a:solidFill>
              </a:rPr>
              <a:t>Filippo Somma</a:t>
            </a:r>
          </a:p>
        </p:txBody>
      </p:sp>
      <p:pic>
        <p:nvPicPr>
          <p:cNvPr id="5" name="Picture 2" descr="UNISA | Home">
            <a:extLst>
              <a:ext uri="{FF2B5EF4-FFF2-40B4-BE49-F238E27FC236}">
                <a16:creationId xmlns:a16="http://schemas.microsoft.com/office/drawing/2014/main" id="{8E454368-B67A-43DA-BA77-68BD0D260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37574" y="1695799"/>
            <a:ext cx="3458249" cy="3458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C8C6883-513A-4FE8-8B55-7AA2A13A9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CasellaDiTesto 3">
            <a:extLst>
              <a:ext uri="{FF2B5EF4-FFF2-40B4-BE49-F238E27FC236}">
                <a16:creationId xmlns:a16="http://schemas.microsoft.com/office/drawing/2014/main" id="{0A944FF8-9DF7-427F-957A-D61AE801316A}"/>
              </a:ext>
            </a:extLst>
          </p:cNvPr>
          <p:cNvSpPr txBox="1"/>
          <p:nvPr/>
        </p:nvSpPr>
        <p:spPr>
          <a:xfrm>
            <a:off x="9282545" y="757382"/>
            <a:ext cx="2909455" cy="2671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920CD3AB-EE98-483D-A4E5-E7429FB74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914" y="757382"/>
            <a:ext cx="7552943" cy="2909454"/>
          </a:xfrm>
        </p:spPr>
        <p:txBody>
          <a:bodyPr>
            <a:normAutofit fontScale="90000"/>
          </a:bodyPr>
          <a:lstStyle/>
          <a:p>
            <a:pPr algn="ctr"/>
            <a:br>
              <a:rPr lang="it-IT" sz="4600" dirty="0">
                <a:solidFill>
                  <a:schemeClr val="tx1"/>
                </a:solidFill>
              </a:rPr>
            </a:br>
            <a:br>
              <a:rPr lang="it-IT" sz="4600" dirty="0">
                <a:solidFill>
                  <a:schemeClr val="tx1"/>
                </a:solidFill>
              </a:rPr>
            </a:br>
            <a:r>
              <a:rPr lang="it-IT" sz="4600" dirty="0">
                <a:solidFill>
                  <a:schemeClr val="tx1"/>
                </a:solidFill>
              </a:rPr>
              <a:t>Scientific </a:t>
            </a:r>
            <a:r>
              <a:rPr lang="it-IT" sz="4600" dirty="0" err="1">
                <a:solidFill>
                  <a:schemeClr val="tx1"/>
                </a:solidFill>
              </a:rPr>
              <a:t>calculator</a:t>
            </a:r>
            <a:r>
              <a:rPr lang="it-IT" sz="4600" dirty="0">
                <a:solidFill>
                  <a:schemeClr val="tx1"/>
                </a:solidFill>
              </a:rPr>
              <a:t> project</a:t>
            </a:r>
            <a:br>
              <a:rPr lang="it-IT" sz="4600" dirty="0">
                <a:solidFill>
                  <a:schemeClr val="tx1"/>
                </a:solidFill>
              </a:rPr>
            </a:br>
            <a:br>
              <a:rPr lang="it-IT" sz="4600" dirty="0">
                <a:solidFill>
                  <a:schemeClr val="tx1"/>
                </a:solidFill>
              </a:rPr>
            </a:br>
            <a:r>
              <a:rPr lang="it-IT" sz="4600" dirty="0" err="1">
                <a:solidFill>
                  <a:schemeClr val="tx1"/>
                </a:solidFill>
              </a:rPr>
              <a:t>Pre</a:t>
            </a:r>
            <a:r>
              <a:rPr lang="it-IT" sz="4600" dirty="0">
                <a:solidFill>
                  <a:schemeClr val="tx1"/>
                </a:solidFill>
              </a:rPr>
              <a:t>-game </a:t>
            </a:r>
            <a:r>
              <a:rPr lang="it-IT" sz="4600" dirty="0" err="1">
                <a:solidFill>
                  <a:schemeClr val="tx1"/>
                </a:solidFill>
              </a:rPr>
              <a:t>phase</a:t>
            </a:r>
            <a:br>
              <a:rPr lang="it-IT" sz="4600" dirty="0">
                <a:solidFill>
                  <a:schemeClr val="tx1"/>
                </a:solidFill>
              </a:rPr>
            </a:br>
            <a:endParaRPr lang="it-IT" sz="4600" dirty="0">
              <a:solidFill>
                <a:schemeClr val="tx1"/>
              </a:solidFill>
            </a:endParaRPr>
          </a:p>
        </p:txBody>
      </p:sp>
      <p:sp>
        <p:nvSpPr>
          <p:cNvPr id="9" name="Sottotitolo 2">
            <a:extLst>
              <a:ext uri="{FF2B5EF4-FFF2-40B4-BE49-F238E27FC236}">
                <a16:creationId xmlns:a16="http://schemas.microsoft.com/office/drawing/2014/main" id="{599FC620-77E0-4FC6-B488-2B3105C60DB6}"/>
              </a:ext>
            </a:extLst>
          </p:cNvPr>
          <p:cNvSpPr txBox="1">
            <a:spLocks/>
          </p:cNvSpPr>
          <p:nvPr/>
        </p:nvSpPr>
        <p:spPr>
          <a:xfrm>
            <a:off x="3942563" y="4215395"/>
            <a:ext cx="2828352" cy="15945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sz="1400" dirty="0">
                <a:solidFill>
                  <a:schemeClr val="tx1"/>
                </a:solidFill>
              </a:rPr>
              <a:t>l.taddeo5@studenti.unisa.it </a:t>
            </a:r>
          </a:p>
          <a:p>
            <a:pPr marL="171450" indent="-171450" algn="r">
              <a:buFontTx/>
              <a:buChar char="-"/>
            </a:pPr>
            <a:r>
              <a:rPr lang="it-IT" sz="1400" dirty="0">
                <a:solidFill>
                  <a:schemeClr val="tx1"/>
                </a:solidFill>
              </a:rPr>
              <a:t>a.landi88@studenti.unisa.it </a:t>
            </a:r>
          </a:p>
          <a:p>
            <a:pPr marL="171450" indent="-171450" algn="r">
              <a:buFontTx/>
              <a:buChar char="-"/>
            </a:pPr>
            <a:r>
              <a:rPr lang="it-IT" sz="1400" dirty="0">
                <a:solidFill>
                  <a:schemeClr val="tx1"/>
                </a:solidFill>
              </a:rPr>
              <a:t>a.scaldaferri4@studenti.unisa.it</a:t>
            </a:r>
          </a:p>
          <a:p>
            <a:pPr marL="171450" indent="-171450" algn="r">
              <a:buFontTx/>
              <a:buChar char="-"/>
            </a:pPr>
            <a:r>
              <a:rPr lang="it-IT" sz="1400" dirty="0">
                <a:solidFill>
                  <a:schemeClr val="tx1"/>
                </a:solidFill>
              </a:rPr>
              <a:t>f.somma13@studenti.unisa.it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1243843-D7FD-42DA-AD4D-873315D33F58}"/>
              </a:ext>
            </a:extLst>
          </p:cNvPr>
          <p:cNvSpPr txBox="1"/>
          <p:nvPr/>
        </p:nvSpPr>
        <p:spPr>
          <a:xfrm>
            <a:off x="944301" y="3672920"/>
            <a:ext cx="1292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>
                <a:solidFill>
                  <a:schemeClr val="tx1"/>
                </a:solidFill>
              </a:rPr>
              <a:t>Gruppo 6: </a:t>
            </a:r>
          </a:p>
        </p:txBody>
      </p:sp>
    </p:spTree>
    <p:extLst>
      <p:ext uri="{BB962C8B-B14F-4D97-AF65-F5344CB8AC3E}">
        <p14:creationId xmlns:p14="http://schemas.microsoft.com/office/powerpoint/2010/main" val="1251518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090DDF-0708-45F0-B7EC-F391AFE6B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445164" cy="4601183"/>
          </a:xfrm>
        </p:spPr>
        <p:txBody>
          <a:bodyPr>
            <a:normAutofit/>
          </a:bodyPr>
          <a:lstStyle/>
          <a:p>
            <a:pPr algn="ctr"/>
            <a:r>
              <a:rPr lang="it-IT" sz="3800" dirty="0">
                <a:solidFill>
                  <a:schemeClr val="tx1"/>
                </a:solidFill>
              </a:rPr>
              <a:t>Tools setup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BB01EA-E20F-4173-B5DB-9115585AC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GitHub</a:t>
            </a:r>
          </a:p>
          <a:p>
            <a:pPr lvl="1"/>
            <a:r>
              <a:rPr lang="it-IT" dirty="0"/>
              <a:t>Creazione della repository;</a:t>
            </a:r>
          </a:p>
          <a:p>
            <a:r>
              <a:rPr lang="it-IT" dirty="0"/>
              <a:t>Apache </a:t>
            </a:r>
            <a:r>
              <a:rPr lang="it-IT" dirty="0" err="1"/>
              <a:t>Netbeans</a:t>
            </a:r>
            <a:r>
              <a:rPr lang="it-IT" dirty="0"/>
              <a:t> 12 (con </a:t>
            </a:r>
            <a:r>
              <a:rPr lang="it-IT" dirty="0" err="1"/>
              <a:t>javaFX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Creazione del </a:t>
            </a:r>
            <a:r>
              <a:rPr lang="it-IT" dirty="0" err="1"/>
              <a:t>NetBeans</a:t>
            </a:r>
            <a:r>
              <a:rPr lang="it-IT" dirty="0"/>
              <a:t> Project e collegamento alla repository GitHub;</a:t>
            </a:r>
          </a:p>
          <a:p>
            <a:r>
              <a:rPr lang="it-IT" dirty="0" err="1"/>
              <a:t>Trello</a:t>
            </a:r>
            <a:endParaRPr lang="it-IT" dirty="0"/>
          </a:p>
          <a:p>
            <a:pPr lvl="1"/>
            <a:r>
              <a:rPr lang="it-IT" dirty="0"/>
              <a:t>Formalizzazione della «Definition of </a:t>
            </a:r>
            <a:r>
              <a:rPr lang="it-IT" dirty="0" err="1"/>
              <a:t>Formatting</a:t>
            </a:r>
            <a:r>
              <a:rPr lang="it-IT" dirty="0"/>
              <a:t>» e della «Definition of </a:t>
            </a:r>
            <a:r>
              <a:rPr lang="it-IT" dirty="0" err="1"/>
              <a:t>Done</a:t>
            </a:r>
            <a:r>
              <a:rPr lang="it-IT" dirty="0"/>
              <a:t>»;</a:t>
            </a:r>
          </a:p>
          <a:p>
            <a:pPr lvl="1"/>
            <a:r>
              <a:rPr lang="it-IT" dirty="0"/>
              <a:t>Importazione del Product Backlog;</a:t>
            </a:r>
          </a:p>
          <a:p>
            <a:pPr lvl="1"/>
            <a:r>
              <a:rPr lang="it-IT" dirty="0"/>
              <a:t>Definizione dello Sprint Backlog per la prima sprint;</a:t>
            </a:r>
          </a:p>
          <a:p>
            <a:pPr lvl="1"/>
            <a:r>
              <a:rPr lang="it-IT" dirty="0"/>
              <a:t>Definizione delle liste «In progress», «</a:t>
            </a:r>
            <a:r>
              <a:rPr lang="it-IT" dirty="0" err="1"/>
              <a:t>Done</a:t>
            </a:r>
            <a:r>
              <a:rPr lang="it-IT" dirty="0"/>
              <a:t>» e «</a:t>
            </a:r>
            <a:r>
              <a:rPr lang="it-IT" dirty="0" err="1"/>
              <a:t>Carry</a:t>
            </a:r>
            <a:r>
              <a:rPr lang="it-IT" dirty="0"/>
              <a:t> over in </a:t>
            </a:r>
            <a:r>
              <a:rPr lang="it-IT" dirty="0" err="1"/>
              <a:t>next</a:t>
            </a:r>
            <a:r>
              <a:rPr lang="it-IT" dirty="0"/>
              <a:t> sprint».</a:t>
            </a:r>
          </a:p>
        </p:txBody>
      </p:sp>
    </p:spTree>
    <p:extLst>
      <p:ext uri="{BB962C8B-B14F-4D97-AF65-F5344CB8AC3E}">
        <p14:creationId xmlns:p14="http://schemas.microsoft.com/office/powerpoint/2010/main" val="1018440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8288DE-91DE-4E6A-AAE2-7C59D74CF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3800" dirty="0" err="1">
                <a:solidFill>
                  <a:schemeClr val="tx1"/>
                </a:solidFill>
              </a:rPr>
              <a:t>Definitions</a:t>
            </a:r>
            <a:endParaRPr lang="it-IT" sz="3800" dirty="0">
              <a:solidFill>
                <a:schemeClr val="tx1"/>
              </a:solidFill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CF0E0D9-858E-4F15-B976-F810529C01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it-IT" dirty="0"/>
              <a:t>Definition of </a:t>
            </a:r>
            <a:r>
              <a:rPr lang="it-IT" dirty="0" err="1"/>
              <a:t>formatting</a:t>
            </a:r>
            <a:endParaRPr lang="it-IT" dirty="0"/>
          </a:p>
          <a:p>
            <a:pPr algn="ctr"/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C2D3E50-6CB8-42A3-A5D5-808D3D083B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it-IT" sz="1800" dirty="0" err="1"/>
              <a:t>Blank</a:t>
            </a:r>
            <a:r>
              <a:rPr lang="it-IT" sz="1800" dirty="0"/>
              <a:t> Space prima e dopo gli operandi;</a:t>
            </a:r>
          </a:p>
          <a:p>
            <a:r>
              <a:rPr lang="it-IT" sz="1800" dirty="0"/>
              <a:t>Compact control </a:t>
            </a:r>
            <a:r>
              <a:rPr lang="it-IT" sz="1800" dirty="0" err="1"/>
              <a:t>readability</a:t>
            </a:r>
            <a:r>
              <a:rPr lang="it-IT" sz="1800" dirty="0"/>
              <a:t> style;</a:t>
            </a:r>
          </a:p>
          <a:p>
            <a:r>
              <a:rPr lang="it-IT" sz="1800" dirty="0"/>
              <a:t> Convenzione </a:t>
            </a:r>
            <a:r>
              <a:rPr lang="it-IT" sz="1800" i="1" dirty="0" err="1"/>
              <a:t>ClassNameTest</a:t>
            </a:r>
            <a:r>
              <a:rPr lang="it-IT" sz="1800" dirty="0"/>
              <a:t> per i nomi delle class test (e.g. la class test della classe </a:t>
            </a:r>
            <a:r>
              <a:rPr lang="it-IT" sz="1800" i="1" dirty="0" err="1"/>
              <a:t>Adder</a:t>
            </a:r>
            <a:r>
              <a:rPr lang="it-IT" sz="1800" dirty="0"/>
              <a:t> si chiamerà </a:t>
            </a:r>
            <a:r>
              <a:rPr lang="it-IT" sz="1800" i="1" dirty="0" err="1"/>
              <a:t>AdderTest</a:t>
            </a:r>
            <a:r>
              <a:rPr lang="it-IT" sz="1800" dirty="0"/>
              <a:t>);</a:t>
            </a:r>
          </a:p>
          <a:p>
            <a:r>
              <a:rPr lang="it-IT" sz="1800" dirty="0"/>
              <a:t>Convenzione </a:t>
            </a:r>
            <a:r>
              <a:rPr lang="it-IT" sz="1800" i="1" dirty="0" err="1"/>
              <a:t>testMethodName</a:t>
            </a:r>
            <a:r>
              <a:rPr lang="it-IT" sz="1800" dirty="0"/>
              <a:t> per i nomi dei test </a:t>
            </a:r>
            <a:r>
              <a:rPr lang="it-IT" sz="1800" dirty="0" err="1"/>
              <a:t>methods</a:t>
            </a:r>
            <a:r>
              <a:rPr lang="it-IT" sz="1800" dirty="0"/>
              <a:t> (e.g. il test </a:t>
            </a:r>
            <a:r>
              <a:rPr lang="it-IT" sz="1800" dirty="0" err="1"/>
              <a:t>method</a:t>
            </a:r>
            <a:r>
              <a:rPr lang="it-IT" sz="1800" dirty="0"/>
              <a:t> del metodo </a:t>
            </a:r>
            <a:r>
              <a:rPr lang="it-IT" sz="1800" i="1" dirty="0" err="1"/>
              <a:t>add</a:t>
            </a:r>
            <a:r>
              <a:rPr lang="it-IT" sz="1800" dirty="0"/>
              <a:t> si chiamerà </a:t>
            </a:r>
            <a:r>
              <a:rPr lang="it-IT" sz="1800" i="1" dirty="0" err="1"/>
              <a:t>testAdd</a:t>
            </a:r>
            <a:r>
              <a:rPr lang="it-IT" sz="1800" dirty="0"/>
              <a:t>).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30D3C6D-5187-4434-AC22-323897FB7D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it-IT" dirty="0"/>
              <a:t>Definition of </a:t>
            </a:r>
            <a:r>
              <a:rPr lang="it-IT" dirty="0" err="1"/>
              <a:t>done</a:t>
            </a:r>
            <a:endParaRPr lang="it-IT" dirty="0"/>
          </a:p>
          <a:p>
            <a:pPr algn="ctr"/>
            <a:endParaRPr lang="it-IT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F2A10FF-8BD9-4C9E-92AE-354E9A3C0D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>
            <a:normAutofit/>
          </a:bodyPr>
          <a:lstStyle/>
          <a:p>
            <a:r>
              <a:rPr lang="it-IT" sz="1800" dirty="0" err="1"/>
              <a:t>Acceptance</a:t>
            </a:r>
            <a:r>
              <a:rPr lang="it-IT" sz="1800" dirty="0"/>
              <a:t> </a:t>
            </a:r>
            <a:r>
              <a:rPr lang="it-IT" sz="1800" dirty="0" err="1"/>
              <a:t>criteria</a:t>
            </a:r>
            <a:r>
              <a:rPr lang="it-IT" sz="1800" dirty="0"/>
              <a:t> rispettati;</a:t>
            </a:r>
          </a:p>
          <a:p>
            <a:r>
              <a:rPr lang="it-IT" sz="1800" dirty="0"/>
              <a:t>Superamento degli </a:t>
            </a:r>
            <a:r>
              <a:rPr lang="it-IT" sz="1800" dirty="0" err="1"/>
              <a:t>unit</a:t>
            </a:r>
            <a:r>
              <a:rPr lang="it-IT" sz="1800" dirty="0"/>
              <a:t> </a:t>
            </a:r>
            <a:r>
              <a:rPr lang="it-IT" sz="1800" dirty="0" err="1"/>
              <a:t>tests</a:t>
            </a:r>
            <a:r>
              <a:rPr lang="it-IT" sz="1800" dirty="0"/>
              <a:t>;</a:t>
            </a:r>
          </a:p>
          <a:p>
            <a:r>
              <a:rPr lang="it-IT" sz="1800" dirty="0"/>
              <a:t>Superamento dei test funzionali (di integrazione);</a:t>
            </a:r>
          </a:p>
          <a:p>
            <a:r>
              <a:rPr lang="it-IT" sz="1800" dirty="0"/>
              <a:t>Codice formattato correttamente;</a:t>
            </a:r>
          </a:p>
          <a:p>
            <a:r>
              <a:rPr lang="it-IT" sz="1800" dirty="0"/>
              <a:t>Documentazione delle classi completa.</a:t>
            </a:r>
          </a:p>
        </p:txBody>
      </p:sp>
      <p:sp>
        <p:nvSpPr>
          <p:cNvPr id="7" name="Segnaposto contenuto 3">
            <a:extLst>
              <a:ext uri="{FF2B5EF4-FFF2-40B4-BE49-F238E27FC236}">
                <a16:creationId xmlns:a16="http://schemas.microsoft.com/office/drawing/2014/main" id="{2830C24B-4180-4659-B176-A4ED02A39FBE}"/>
              </a:ext>
            </a:extLst>
          </p:cNvPr>
          <p:cNvSpPr txBox="1">
            <a:spLocks/>
          </p:cNvSpPr>
          <p:nvPr/>
        </p:nvSpPr>
        <p:spPr>
          <a:xfrm>
            <a:off x="201512" y="1261701"/>
            <a:ext cx="3474720" cy="4023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418708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79B1B0-B872-4792-A379-C895F17A6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3800" dirty="0">
                <a:solidFill>
                  <a:schemeClr val="tx1"/>
                </a:solidFill>
              </a:rPr>
              <a:t> Backlogs</a:t>
            </a:r>
            <a:br>
              <a:rPr lang="it-IT" sz="3800" dirty="0">
                <a:solidFill>
                  <a:schemeClr val="tx1"/>
                </a:solidFill>
              </a:rPr>
            </a:br>
            <a:endParaRPr lang="it-IT" sz="3800" dirty="0">
              <a:solidFill>
                <a:schemeClr val="tx1"/>
              </a:solidFill>
            </a:endParaRP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4272672-EA91-4D21-974C-6C73F5932F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it-IT" dirty="0"/>
              <a:t>Product backlog</a:t>
            </a:r>
          </a:p>
          <a:p>
            <a:pPr algn="ctr"/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2E131C5-8113-40A8-89CB-143A8D02F4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Stesura delle user-stories partendo dalle user </a:t>
            </a:r>
            <a:r>
              <a:rPr lang="it-IT" dirty="0" err="1"/>
              <a:t>epics</a:t>
            </a:r>
            <a:r>
              <a:rPr lang="it-IT" dirty="0"/>
              <a:t>;</a:t>
            </a:r>
          </a:p>
          <a:p>
            <a:r>
              <a:rPr lang="it-IT" dirty="0"/>
              <a:t>Assegnazione delle priorità e degli story points;</a:t>
            </a:r>
          </a:p>
          <a:p>
            <a:r>
              <a:rPr lang="it-IT" dirty="0"/>
              <a:t>Le priorità sono numerate da 1 (alta) a 7 (bassa);</a:t>
            </a:r>
          </a:p>
          <a:p>
            <a:r>
              <a:rPr lang="it-IT" dirty="0"/>
              <a:t>Gli story points coincidono con i numeri della sequenza di Fibonacci che vanno da 1 a 8;</a:t>
            </a:r>
          </a:p>
          <a:p>
            <a:r>
              <a:rPr lang="it-IT" dirty="0"/>
              <a:t>Definizione degli </a:t>
            </a:r>
            <a:r>
              <a:rPr lang="it-IT" dirty="0" err="1"/>
              <a:t>acceptance</a:t>
            </a:r>
            <a:r>
              <a:rPr lang="it-IT" dirty="0"/>
              <a:t> </a:t>
            </a:r>
            <a:r>
              <a:rPr lang="it-IT" dirty="0" err="1"/>
              <a:t>criteria</a:t>
            </a:r>
            <a:r>
              <a:rPr lang="it-IT" dirty="0"/>
              <a:t>.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BB61874-D796-483E-8D75-1FB9E66C4D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it-IT" dirty="0"/>
              <a:t>First sprint backlog</a:t>
            </a:r>
          </a:p>
          <a:p>
            <a:pPr algn="ctr"/>
            <a:endParaRPr lang="it-IT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18FE990-402E-410E-96C0-B6BB2042304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it-IT" dirty="0"/>
              <a:t>Velocità stimata del team pari a 11 story points;</a:t>
            </a:r>
          </a:p>
          <a:p>
            <a:r>
              <a:rPr lang="it-IT" dirty="0"/>
              <a:t>Lo sviluppo delle user stories selezionate garantisce che il prodotto software sia utilizzabile già dalla prima release.</a:t>
            </a:r>
          </a:p>
        </p:txBody>
      </p:sp>
    </p:spTree>
    <p:extLst>
      <p:ext uri="{BB962C8B-B14F-4D97-AF65-F5344CB8AC3E}">
        <p14:creationId xmlns:p14="http://schemas.microsoft.com/office/powerpoint/2010/main" val="724482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8288DE-91DE-4E6A-AAE2-7C59D74CF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3800" dirty="0">
                <a:solidFill>
                  <a:schemeClr val="tx1"/>
                </a:solidFill>
              </a:rPr>
              <a:t>Sprint Backlog</a:t>
            </a:r>
          </a:p>
        </p:txBody>
      </p:sp>
      <p:sp>
        <p:nvSpPr>
          <p:cNvPr id="7" name="Segnaposto contenuto 3">
            <a:extLst>
              <a:ext uri="{FF2B5EF4-FFF2-40B4-BE49-F238E27FC236}">
                <a16:creationId xmlns:a16="http://schemas.microsoft.com/office/drawing/2014/main" id="{2830C24B-4180-4659-B176-A4ED02A39FBE}"/>
              </a:ext>
            </a:extLst>
          </p:cNvPr>
          <p:cNvSpPr txBox="1">
            <a:spLocks/>
          </p:cNvSpPr>
          <p:nvPr/>
        </p:nvSpPr>
        <p:spPr>
          <a:xfrm>
            <a:off x="201512" y="1261701"/>
            <a:ext cx="3474720" cy="4023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1800" dirty="0"/>
          </a:p>
        </p:txBody>
      </p:sp>
      <p:pic>
        <p:nvPicPr>
          <p:cNvPr id="27" name="Immagine 26" descr="Immagine che contiene testo, screenshot, parcheggio, verde&#10;&#10;Descrizione generata automaticamente">
            <a:extLst>
              <a:ext uri="{FF2B5EF4-FFF2-40B4-BE49-F238E27FC236}">
                <a16:creationId xmlns:a16="http://schemas.microsoft.com/office/drawing/2014/main" id="{D36FAF51-C4C9-4C4F-B11A-08109DDAD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913" y="1123837"/>
            <a:ext cx="2333951" cy="4439270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476A2F99-B962-4304-A11B-697D9AB02641}"/>
              </a:ext>
            </a:extLst>
          </p:cNvPr>
          <p:cNvSpPr txBox="1"/>
          <p:nvPr/>
        </p:nvSpPr>
        <p:spPr>
          <a:xfrm>
            <a:off x="4192562" y="1180089"/>
            <a:ext cx="2239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Scheda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D32B1184-75B1-490A-9886-D3A871F16926}"/>
              </a:ext>
            </a:extLst>
          </p:cNvPr>
          <p:cNvSpPr txBox="1"/>
          <p:nvPr/>
        </p:nvSpPr>
        <p:spPr>
          <a:xfrm>
            <a:off x="4192563" y="2835153"/>
            <a:ext cx="2707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Etichette e </a:t>
            </a:r>
            <a:r>
              <a:rPr lang="it-IT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PowerUp</a:t>
            </a:r>
            <a:endParaRPr lang="it-IT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0F29F39C-49BD-48E6-B671-9C20E2E2918A}"/>
              </a:ext>
            </a:extLst>
          </p:cNvPr>
          <p:cNvSpPr txBox="1"/>
          <p:nvPr/>
        </p:nvSpPr>
        <p:spPr>
          <a:xfrm>
            <a:off x="4192561" y="4455106"/>
            <a:ext cx="2239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Checkbox</a:t>
            </a:r>
            <a:endParaRPr lang="it-IT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97CE5EF2-1EAC-450A-8861-F03B0D3323E3}"/>
              </a:ext>
            </a:extLst>
          </p:cNvPr>
          <p:cNvSpPr txBox="1"/>
          <p:nvPr/>
        </p:nvSpPr>
        <p:spPr>
          <a:xfrm>
            <a:off x="4192563" y="4855216"/>
            <a:ext cx="2707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Tasks;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Acceptance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it-I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Criteria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D0B00BC6-175F-4571-9899-5EFD2771E78D}"/>
              </a:ext>
            </a:extLst>
          </p:cNvPr>
          <p:cNvSpPr txBox="1"/>
          <p:nvPr/>
        </p:nvSpPr>
        <p:spPr>
          <a:xfrm>
            <a:off x="4195562" y="3247034"/>
            <a:ext cx="2814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Priorità (Etichetta);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Story Points (</a:t>
            </a:r>
            <a:r>
              <a:rPr lang="it-I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PowerUp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).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16FCBC4E-4E55-45F1-AE53-42F5153C90D1}"/>
              </a:ext>
            </a:extLst>
          </p:cNvPr>
          <p:cNvSpPr txBox="1"/>
          <p:nvPr/>
        </p:nvSpPr>
        <p:spPr>
          <a:xfrm>
            <a:off x="4195562" y="1589934"/>
            <a:ext cx="2239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Story ID;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Story Title.</a:t>
            </a:r>
          </a:p>
        </p:txBody>
      </p:sp>
    </p:spTree>
    <p:extLst>
      <p:ext uri="{BB962C8B-B14F-4D97-AF65-F5344CB8AC3E}">
        <p14:creationId xmlns:p14="http://schemas.microsoft.com/office/powerpoint/2010/main" val="2944597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E9F5D7F-1BBC-4096-ADA7-AA9C9E4D2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6D370DD-716B-4528-B475-331F84CEA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3"/>
            <a:ext cx="7052486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9DB6F1A-5C4B-4B59-AE60-29D287CFF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6451110" cy="1255469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Design Architecture of the </a:t>
            </a:r>
            <a:r>
              <a:rPr lang="it-IT" dirty="0" err="1">
                <a:solidFill>
                  <a:schemeClr val="tx1"/>
                </a:solidFill>
              </a:rPr>
              <a:t>program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6536E8-1096-41D5-8F2A-7AA2476B0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8" y="2510395"/>
            <a:ext cx="6451109" cy="918605"/>
          </a:xfrm>
        </p:spPr>
        <p:txBody>
          <a:bodyPr anchor="t">
            <a:normAutofit/>
          </a:bodyPr>
          <a:lstStyle/>
          <a:p>
            <a:pPr>
              <a:buClr>
                <a:schemeClr val="tx1"/>
              </a:buClr>
            </a:pPr>
            <a:r>
              <a:rPr lang="it-IT" dirty="0">
                <a:solidFill>
                  <a:schemeClr val="tx1"/>
                </a:solidFill>
              </a:rPr>
              <a:t>Pattern architetturale Model-</a:t>
            </a:r>
            <a:r>
              <a:rPr lang="it-IT" dirty="0" err="1">
                <a:solidFill>
                  <a:schemeClr val="tx1"/>
                </a:solidFill>
              </a:rPr>
              <a:t>View</a:t>
            </a:r>
            <a:r>
              <a:rPr lang="it-IT" dirty="0">
                <a:solidFill>
                  <a:schemeClr val="tx1"/>
                </a:solidFill>
              </a:rPr>
              <a:t>-Controller</a:t>
            </a:r>
          </a:p>
          <a:p>
            <a:pPr lvl="1">
              <a:buClr>
                <a:schemeClr val="tx1"/>
              </a:buClr>
            </a:pPr>
            <a:r>
              <a:rPr lang="it-IT" dirty="0">
                <a:solidFill>
                  <a:schemeClr val="tx1"/>
                </a:solidFill>
              </a:rPr>
              <a:t>Viene usato il framework </a:t>
            </a:r>
            <a:r>
              <a:rPr lang="it-IT" dirty="0" err="1">
                <a:solidFill>
                  <a:schemeClr val="tx1"/>
                </a:solidFill>
              </a:rPr>
              <a:t>JavaFX</a:t>
            </a:r>
            <a:r>
              <a:rPr lang="it-IT" dirty="0">
                <a:solidFill>
                  <a:schemeClr val="tx1"/>
                </a:solidFill>
              </a:rPr>
              <a:t>;</a:t>
            </a:r>
          </a:p>
          <a:p>
            <a:pPr lvl="1">
              <a:buClr>
                <a:schemeClr val="tx1"/>
              </a:buClr>
            </a:pPr>
            <a:endParaRPr lang="it-IT" sz="1800" b="0" i="0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lvl="1">
              <a:buClr>
                <a:schemeClr val="tx1"/>
              </a:buClr>
            </a:pPr>
            <a:endParaRPr lang="it-IT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lvl="1">
              <a:buClr>
                <a:schemeClr val="tx1"/>
              </a:buClr>
            </a:pPr>
            <a:endParaRPr lang="it-IT" sz="1800" b="0" i="0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807643-5CF1-45DC-9496-AE39B5172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2944" y="1358028"/>
            <a:ext cx="3778286" cy="413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E79D076F-656A-4CD9-83AD-AF8F4B28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CEF5A31-8F7D-4901-B438-1931326C5FE3}"/>
              </a:ext>
            </a:extLst>
          </p:cNvPr>
          <p:cNvSpPr txBox="1"/>
          <p:nvPr/>
        </p:nvSpPr>
        <p:spPr>
          <a:xfrm>
            <a:off x="397164" y="3565236"/>
            <a:ext cx="64511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La classe </a:t>
            </a:r>
            <a:r>
              <a:rPr lang="it-IT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StackPerGliOperandi</a:t>
            </a:r>
            <a:r>
              <a:rPr lang="it-IT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it-IT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corrisponde al</a:t>
            </a:r>
            <a:r>
              <a:rPr lang="it-IT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Model</a:t>
            </a:r>
            <a:r>
              <a:rPr lang="it-IT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;</a:t>
            </a:r>
            <a:r>
              <a:rPr lang="it-IT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La classe </a:t>
            </a:r>
            <a:r>
              <a:rPr lang="it-IT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FXMLDocumentController</a:t>
            </a:r>
            <a:r>
              <a:rPr lang="it-IT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it-IT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corrisponde  al</a:t>
            </a:r>
            <a:r>
              <a:rPr lang="it-IT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Controller</a:t>
            </a:r>
            <a:r>
              <a:rPr lang="it-IT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;      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La</a:t>
            </a:r>
            <a:r>
              <a:rPr lang="it-IT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it-IT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View</a:t>
            </a:r>
            <a:r>
              <a:rPr lang="it-IT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it-IT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è rappresentata dal file </a:t>
            </a:r>
            <a:r>
              <a:rPr lang="it-IT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FXML.fxml</a:t>
            </a:r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it-IT" b="1" dirty="0">
              <a:solidFill>
                <a:schemeClr val="tx1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47987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07CBBDD0-4420-4A50-96AB-392F9B97C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65BA403-54B9-4A0B-BC79-028C495C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7" y="761999"/>
            <a:ext cx="7552943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9DB6F1A-5C4B-4B59-AE60-29D287CFF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082" y="1298448"/>
            <a:ext cx="606807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FINE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C8C6883-513A-4FE8-8B55-7AA2A13A9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91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3195459"/>
      </p:ext>
    </p:extLst>
  </p:cSld>
  <p:clrMapOvr>
    <a:masterClrMapping/>
  </p:clrMapOvr>
</p:sld>
</file>

<file path=ppt/theme/theme1.xml><?xml version="1.0" encoding="utf-8"?>
<a:theme xmlns:a="http://schemas.openxmlformats.org/drawingml/2006/main" name="Cornic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TM03457475[[fn=Cornice]]</Template>
  <TotalTime>449</TotalTime>
  <Words>1055</Words>
  <Application>Microsoft Office PowerPoint</Application>
  <PresentationFormat>Widescreen</PresentationFormat>
  <Paragraphs>88</Paragraphs>
  <Slides>7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Calibri</vt:lpstr>
      <vt:lpstr>Corbel</vt:lpstr>
      <vt:lpstr>Wingdings 2</vt:lpstr>
      <vt:lpstr>Cornice</vt:lpstr>
      <vt:lpstr>  Scientific calculator project  Pre-game phase </vt:lpstr>
      <vt:lpstr>Tools setup</vt:lpstr>
      <vt:lpstr>Definitions</vt:lpstr>
      <vt:lpstr> Backlogs </vt:lpstr>
      <vt:lpstr>Sprint Backlog</vt:lpstr>
      <vt:lpstr>Design Architecture of the program</vt:lpstr>
      <vt:lpstr>FINE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Scientific calculator project  Pre-game phase </dc:title>
  <dc:creator>ANTONIO SCALDAFERRI</dc:creator>
  <cp:lastModifiedBy>Andrea Landi</cp:lastModifiedBy>
  <cp:revision>14</cp:revision>
  <dcterms:created xsi:type="dcterms:W3CDTF">2021-11-20T08:18:36Z</dcterms:created>
  <dcterms:modified xsi:type="dcterms:W3CDTF">2021-11-22T12:13:48Z</dcterms:modified>
</cp:coreProperties>
</file>