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68" r:id="rId2"/>
    <p:sldId id="259" r:id="rId3"/>
    <p:sldId id="263" r:id="rId4"/>
    <p:sldId id="262" r:id="rId5"/>
    <p:sldId id="269" r:id="rId6"/>
    <p:sldId id="261" r:id="rId7"/>
    <p:sldId id="266" r:id="rId8"/>
    <p:sldId id="267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E8ECF-CD46-4686-A43C-8DB5B2CCF42F}" type="datetimeFigureOut">
              <a:rPr lang="it-IT" smtClean="0"/>
              <a:t>12/12/2021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6406-089D-4FCB-9F0A-88E5E17D70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0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4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05F4A0-3171-4EF1-BD87-F6257937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519" y="4215395"/>
            <a:ext cx="2425064" cy="1594537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Luca Taddeo (referente)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Andrea Landi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Antonio Scaldaferri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Filippo Somma</a:t>
            </a:r>
          </a:p>
        </p:txBody>
      </p:sp>
      <p:pic>
        <p:nvPicPr>
          <p:cNvPr id="5" name="Picture 2" descr="UNISA | Home">
            <a:extLst>
              <a:ext uri="{FF2B5EF4-FFF2-40B4-BE49-F238E27FC236}">
                <a16:creationId xmlns:a16="http://schemas.microsoft.com/office/drawing/2014/main" id="{8E454368-B67A-43DA-BA77-68BD0D26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574" y="1695799"/>
            <a:ext cx="3458249" cy="3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0A944FF8-9DF7-427F-957A-D61AE801316A}"/>
              </a:ext>
            </a:extLst>
          </p:cNvPr>
          <p:cNvSpPr txBox="1"/>
          <p:nvPr/>
        </p:nvSpPr>
        <p:spPr>
          <a:xfrm>
            <a:off x="9282545" y="757382"/>
            <a:ext cx="2909455" cy="267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920CD3AB-EE98-483D-A4E5-E7429FB74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14" y="757382"/>
            <a:ext cx="7552943" cy="2909454"/>
          </a:xfrm>
        </p:spPr>
        <p:txBody>
          <a:bodyPr>
            <a:normAutofit fontScale="90000"/>
          </a:bodyPr>
          <a:lstStyle/>
          <a:p>
            <a:pPr algn="ctr"/>
            <a:br>
              <a:rPr lang="it-IT" sz="4600" dirty="0">
                <a:solidFill>
                  <a:schemeClr val="tx1"/>
                </a:solidFill>
              </a:rPr>
            </a:br>
            <a:br>
              <a:rPr lang="it-IT" sz="4600" dirty="0">
                <a:solidFill>
                  <a:schemeClr val="tx1"/>
                </a:solidFill>
              </a:rPr>
            </a:br>
            <a:r>
              <a:rPr lang="it-IT" sz="4600" dirty="0">
                <a:solidFill>
                  <a:schemeClr val="tx1"/>
                </a:solidFill>
              </a:rPr>
              <a:t>Scientific </a:t>
            </a:r>
            <a:r>
              <a:rPr lang="it-IT" sz="4600" dirty="0" err="1">
                <a:solidFill>
                  <a:schemeClr val="tx1"/>
                </a:solidFill>
              </a:rPr>
              <a:t>calculator</a:t>
            </a:r>
            <a:r>
              <a:rPr lang="it-IT" sz="4600" dirty="0">
                <a:solidFill>
                  <a:schemeClr val="tx1"/>
                </a:solidFill>
              </a:rPr>
              <a:t> project</a:t>
            </a:r>
            <a:br>
              <a:rPr lang="it-IT" sz="4600" dirty="0">
                <a:solidFill>
                  <a:schemeClr val="tx1"/>
                </a:solidFill>
              </a:rPr>
            </a:br>
            <a:br>
              <a:rPr lang="it-IT" sz="4600" dirty="0">
                <a:solidFill>
                  <a:schemeClr val="tx1"/>
                </a:solidFill>
              </a:rPr>
            </a:br>
            <a:r>
              <a:rPr lang="it-IT" sz="4600" dirty="0">
                <a:solidFill>
                  <a:schemeClr val="tx1"/>
                </a:solidFill>
              </a:rPr>
              <a:t>Sprint 3 – </a:t>
            </a:r>
            <a:r>
              <a:rPr lang="it-IT" sz="4600" dirty="0" err="1">
                <a:solidFill>
                  <a:schemeClr val="tx1"/>
                </a:solidFill>
              </a:rPr>
              <a:t>Final</a:t>
            </a:r>
            <a:r>
              <a:rPr lang="it-IT" sz="4600" dirty="0">
                <a:solidFill>
                  <a:schemeClr val="tx1"/>
                </a:solidFill>
              </a:rPr>
              <a:t> Release</a:t>
            </a:r>
            <a:br>
              <a:rPr lang="it-IT" sz="4600" dirty="0">
                <a:solidFill>
                  <a:schemeClr val="tx1"/>
                </a:solidFill>
              </a:rPr>
            </a:br>
            <a:endParaRPr lang="it-IT" sz="4600" dirty="0">
              <a:solidFill>
                <a:schemeClr val="tx1"/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599FC620-77E0-4FC6-B488-2B3105C60DB6}"/>
              </a:ext>
            </a:extLst>
          </p:cNvPr>
          <p:cNvSpPr txBox="1">
            <a:spLocks/>
          </p:cNvSpPr>
          <p:nvPr/>
        </p:nvSpPr>
        <p:spPr>
          <a:xfrm>
            <a:off x="3942563" y="4215395"/>
            <a:ext cx="2828352" cy="15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400" dirty="0">
                <a:solidFill>
                  <a:schemeClr val="tx1"/>
                </a:solidFill>
              </a:rPr>
              <a:t>l.taddeo5@studenti.unisa.it 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a.landi88@studenti.unisa.it 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a.scaldaferri4@studenti.unisa.it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f.somma13@studenti.unisa.it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1243843-D7FD-42DA-AD4D-873315D33F58}"/>
              </a:ext>
            </a:extLst>
          </p:cNvPr>
          <p:cNvSpPr txBox="1"/>
          <p:nvPr/>
        </p:nvSpPr>
        <p:spPr>
          <a:xfrm>
            <a:off x="944301" y="3672920"/>
            <a:ext cx="129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Gruppo 6: </a:t>
            </a:r>
          </a:p>
        </p:txBody>
      </p:sp>
    </p:spTree>
    <p:extLst>
      <p:ext uri="{BB962C8B-B14F-4D97-AF65-F5344CB8AC3E}">
        <p14:creationId xmlns:p14="http://schemas.microsoft.com/office/powerpoint/2010/main" val="19966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0D8A8-A9F8-41CC-805E-723075F9E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GRAZIE PER L’ ATTENZIONE</a:t>
            </a:r>
          </a:p>
        </p:txBody>
      </p:sp>
    </p:spTree>
    <p:extLst>
      <p:ext uri="{BB962C8B-B14F-4D97-AF65-F5344CB8AC3E}">
        <p14:creationId xmlns:p14="http://schemas.microsoft.com/office/powerpoint/2010/main" val="81752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49C6BE-6ED9-4888-8776-6866DFA9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59683"/>
          </a:xfrm>
        </p:spPr>
        <p:txBody>
          <a:bodyPr>
            <a:normAutofit lnSpcReduction="10000"/>
          </a:bodyPr>
          <a:lstStyle/>
          <a:p>
            <a:pPr marL="274320" indent="0">
              <a:lnSpc>
                <a:spcPct val="300000"/>
              </a:lnSpc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Aggiungere all’applicazione le seguenti funzionalità: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Salvataggio su file delle operazioni personalizzate;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Ripristino da file di operazioni personalizzate definite precedentemente;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Salvataggi multipli, mediante uno stack, dell’insieme delle variabili definite;</a:t>
            </a:r>
          </a:p>
          <a:p>
            <a:pPr lvl="1">
              <a:lnSpc>
                <a:spcPct val="150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Ripristino dei salvataggi delle variabili secondo la modalità LIFO;</a:t>
            </a:r>
          </a:p>
          <a:p>
            <a:pPr lvl="1">
              <a:lnSpc>
                <a:spcPct val="150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Ripristino dei salvataggi delle variabili secondo la modalità LIFO; </a:t>
            </a:r>
          </a:p>
          <a:p>
            <a:pPr lvl="1">
              <a:lnSpc>
                <a:spcPct val="150000"/>
              </a:lnSpc>
              <a:spcAft>
                <a:spcPts val="8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Esecuzione delle operazioni di modulo, fase ed esponenziale di un numero complesso.</a:t>
            </a: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292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544E89-7A90-4489-9836-BDE7DC8B0A11}"/>
              </a:ext>
            </a:extLst>
          </p:cNvPr>
          <p:cNvSpPr txBox="1"/>
          <p:nvPr/>
        </p:nvSpPr>
        <p:spPr>
          <a:xfrm>
            <a:off x="3869268" y="5063195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920" lvl="1" indent="0">
              <a:lnSpc>
                <a:spcPct val="100000"/>
              </a:lnSpc>
              <a:spcAft>
                <a:spcPts val="800"/>
              </a:spcAft>
              <a:buClr>
                <a:srgbClr val="00B050"/>
              </a:buClr>
              <a:buNone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velocity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38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483D3A4B-D00C-44A4-B12B-9A160C1C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>
            <a:normAutofit/>
          </a:bodyPr>
          <a:lstStyle/>
          <a:p>
            <a:pPr algn="ctr"/>
            <a:r>
              <a:rPr lang="it-IT" sz="3400" dirty="0">
                <a:solidFill>
                  <a:schemeClr val="tx1"/>
                </a:solidFill>
              </a:rPr>
              <a:t>GOAL</a:t>
            </a:r>
            <a:br>
              <a:rPr lang="it-IT" sz="3400" dirty="0">
                <a:solidFill>
                  <a:schemeClr val="tx1"/>
                </a:solidFill>
              </a:rPr>
            </a:br>
            <a:r>
              <a:rPr lang="it-IT" sz="2000" dirty="0">
                <a:solidFill>
                  <a:schemeClr val="tx1"/>
                </a:solidFill>
              </a:rPr>
              <a:t>Sprint. 3</a:t>
            </a:r>
            <a:endParaRPr lang="it-IT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EC5AF-FEF0-4208-9909-EB719F1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3" y="2149348"/>
            <a:ext cx="4642228" cy="32354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spc="-100" dirty="0">
                <a:solidFill>
                  <a:schemeClr val="tx1"/>
                </a:solidFill>
              </a:rPr>
              <a:t>BURNDOWN CHART</a:t>
            </a:r>
            <a:br>
              <a:rPr lang="en-US" sz="4600" spc="-100" dirty="0">
                <a:solidFill>
                  <a:schemeClr val="tx1"/>
                </a:solidFill>
              </a:rPr>
            </a:br>
            <a:r>
              <a:rPr lang="it-IT" sz="2200" dirty="0">
                <a:solidFill>
                  <a:schemeClr val="tx1"/>
                </a:solidFill>
              </a:rPr>
              <a:t>Sprint. 3</a:t>
            </a:r>
            <a:br>
              <a:rPr lang="en-US" sz="4600" spc="-100" dirty="0">
                <a:solidFill>
                  <a:schemeClr val="tx1"/>
                </a:solidFill>
              </a:rPr>
            </a:br>
            <a:br>
              <a:rPr lang="en-US" sz="4600" spc="-100" dirty="0">
                <a:solidFill>
                  <a:schemeClr val="tx1"/>
                </a:solidFill>
              </a:rPr>
            </a:br>
            <a:endParaRPr lang="en-US" sz="4600" spc="-100" dirty="0">
              <a:solidFill>
                <a:schemeClr val="tx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3C9409F-74E6-42AA-AE22-D388A4645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3746" y="747453"/>
            <a:ext cx="6730602" cy="5334001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37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A2E8C3-D713-4936-A736-A626865D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8448"/>
            <a:ext cx="4642228" cy="2682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spc="-100" dirty="0">
                <a:solidFill>
                  <a:schemeClr val="tx1"/>
                </a:solidFill>
              </a:rPr>
              <a:t>SPRINT RETROSPECTIVE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0A433B9-5C2A-4CE5-B8EF-A23DEEB0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64"/>
          <a:stretch/>
        </p:blipFill>
        <p:spPr>
          <a:xfrm>
            <a:off x="5153891" y="455199"/>
            <a:ext cx="6406327" cy="59384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4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96631-C299-4115-BB25-06745893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54400" cy="4601183"/>
          </a:xfrm>
        </p:spPr>
        <p:txBody>
          <a:bodyPr>
            <a:normAutofit/>
          </a:bodyPr>
          <a:lstStyle/>
          <a:p>
            <a:pPr algn="ctr"/>
            <a:r>
              <a:rPr lang="it-IT" sz="3400" dirty="0">
                <a:solidFill>
                  <a:schemeClr val="tx1"/>
                </a:solidFill>
              </a:rPr>
              <a:t>DESIGN ARCHITECTURE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807643-5CF1-45DC-9496-AE39B517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0118" y="678589"/>
            <a:ext cx="1649370" cy="18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E30555B-9CAF-494D-B280-E690DF495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01" y="1901651"/>
            <a:ext cx="3195344" cy="400110"/>
          </a:xfrm>
        </p:spPr>
        <p:txBody>
          <a:bodyPr anchor="t">
            <a:normAutofit fontScale="40000" lnSpcReduction="20000"/>
          </a:bodyPr>
          <a:lstStyle/>
          <a:p>
            <a:pPr marL="502920" lvl="1" indent="0" algn="ctr">
              <a:lnSpc>
                <a:spcPct val="100000"/>
              </a:lnSpc>
              <a:spcAft>
                <a:spcPts val="800"/>
              </a:spcAft>
              <a:buClr>
                <a:srgbClr val="00B050"/>
              </a:buClr>
              <a:buNone/>
            </a:pPr>
            <a:r>
              <a:rPr lang="it-IT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Utilizzo del framework Java FX</a:t>
            </a:r>
            <a:endParaRPr lang="it-IT" sz="4000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it-IT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it-IT" sz="1800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51032E99-A933-456F-BCDA-1C047FA25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8857"/>
              </p:ext>
            </p:extLst>
          </p:nvPr>
        </p:nvGraphicFramePr>
        <p:xfrm>
          <a:off x="4235450" y="2803270"/>
          <a:ext cx="7007892" cy="247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46">
                  <a:extLst>
                    <a:ext uri="{9D8B030D-6E8A-4147-A177-3AD203B41FA5}">
                      <a16:colId xmlns:a16="http://schemas.microsoft.com/office/drawing/2014/main" val="3024467337"/>
                    </a:ext>
                  </a:extLst>
                </a:gridCol>
                <a:gridCol w="3503946">
                  <a:extLst>
                    <a:ext uri="{9D8B030D-6E8A-4147-A177-3AD203B41FA5}">
                      <a16:colId xmlns:a16="http://schemas.microsoft.com/office/drawing/2014/main" val="3333859685"/>
                    </a:ext>
                  </a:extLst>
                </a:gridCol>
              </a:tblGrid>
              <a:tr h="77987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 / DOCUMENTI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90103"/>
                  </a:ext>
                </a:extLst>
              </a:tr>
              <a:tr h="77987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it-IT" dirty="0"/>
                        <a:t>FXMLDocumentController.java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dirty="0"/>
                        <a:t>HelpController.java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37805"/>
                  </a:ext>
                </a:extLst>
              </a:tr>
              <a:tr h="77987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it-IT" dirty="0" err="1"/>
                        <a:t>FXMLDocument.fxml</a:t>
                      </a:r>
                      <a:endParaRPr lang="it-IT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dirty="0" err="1"/>
                        <a:t>Help.fxml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96108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AD068D6-F83B-42F4-8C43-07CA50525E5E}"/>
              </a:ext>
            </a:extLst>
          </p:cNvPr>
          <p:cNvSpPr txBox="1"/>
          <p:nvPr/>
        </p:nvSpPr>
        <p:spPr>
          <a:xfrm>
            <a:off x="5849606" y="760183"/>
            <a:ext cx="48857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920" lvl="1" indent="0" algn="ctr">
              <a:lnSpc>
                <a:spcPct val="100000"/>
              </a:lnSpc>
              <a:spcAft>
                <a:spcPts val="800"/>
              </a:spcAft>
              <a:buClr>
                <a:srgbClr val="00B050"/>
              </a:buClr>
              <a:buNone/>
            </a:pP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Pattern architetturale: MVC </a:t>
            </a:r>
            <a:b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(Model-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-Controller)</a:t>
            </a:r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FFEFFB-D5D1-4A6E-976E-D2FDD095F9B2}"/>
              </a:ext>
            </a:extLst>
          </p:cNvPr>
          <p:cNvSpPr txBox="1"/>
          <p:nvPr/>
        </p:nvSpPr>
        <p:spPr>
          <a:xfrm>
            <a:off x="4235450" y="5629710"/>
            <a:ext cx="6385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920" lvl="1" indent="0" algn="ctr">
              <a:lnSpc>
                <a:spcPct val="100000"/>
              </a:lnSpc>
              <a:spcAft>
                <a:spcPts val="800"/>
              </a:spcAft>
              <a:buClr>
                <a:srgbClr val="00B050"/>
              </a:buClr>
              <a:buNone/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MODEL è rappresentato da tutte le altre classi.</a:t>
            </a:r>
          </a:p>
        </p:txBody>
      </p:sp>
    </p:spTree>
    <p:extLst>
      <p:ext uri="{BB962C8B-B14F-4D97-AF65-F5344CB8AC3E}">
        <p14:creationId xmlns:p14="http://schemas.microsoft.com/office/powerpoint/2010/main" val="412400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2914083-4DBF-439B-A57D-0C805326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60" y="153179"/>
            <a:ext cx="7130818" cy="6578146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B301A397-FA97-44C3-8C12-BC252545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>
            <a:normAutofit/>
          </a:bodyPr>
          <a:lstStyle/>
          <a:p>
            <a:pPr algn="ctr"/>
            <a:r>
              <a:rPr lang="it-IT" sz="3400" dirty="0">
                <a:solidFill>
                  <a:schemeClr val="tx1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206790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96631-C299-4115-BB25-06745893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54400" cy="4601183"/>
          </a:xfrm>
        </p:spPr>
        <p:txBody>
          <a:bodyPr>
            <a:normAutofit/>
          </a:bodyPr>
          <a:lstStyle/>
          <a:p>
            <a:pPr algn="ctr"/>
            <a:r>
              <a:rPr lang="it-IT" sz="3400" dirty="0">
                <a:solidFill>
                  <a:schemeClr val="tx1"/>
                </a:solidFill>
              </a:rPr>
              <a:t>FACTORY METHOD PATTERN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DF248A-0861-4588-9D56-CBBEC5EA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1417822"/>
            <a:ext cx="8360180" cy="40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3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96631-C299-4115-BB25-06745893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54400" cy="4601183"/>
          </a:xfrm>
        </p:spPr>
        <p:txBody>
          <a:bodyPr>
            <a:normAutofit/>
          </a:bodyPr>
          <a:lstStyle/>
          <a:p>
            <a:pPr algn="ctr"/>
            <a:r>
              <a:rPr lang="it-IT" sz="3400" dirty="0">
                <a:solidFill>
                  <a:schemeClr val="tx1"/>
                </a:solidFill>
              </a:rPr>
              <a:t>COMMAND PATTERN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DF80E6A-BE22-47E0-B58C-7E02927F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84" y="728093"/>
            <a:ext cx="7675691" cy="49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002553D-3557-420A-AEA5-E082F2E60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la singola unità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D0F37-C9D2-40ED-8677-2108F4698B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Design della classe;</a:t>
            </a:r>
          </a:p>
          <a:p>
            <a:r>
              <a:rPr lang="it-IT" dirty="0"/>
              <a:t>Implementazione dei test utilizzando </a:t>
            </a:r>
            <a:r>
              <a:rPr lang="it-IT" dirty="0" err="1"/>
              <a:t>Junit</a:t>
            </a:r>
            <a:r>
              <a:rPr lang="it-IT" dirty="0"/>
              <a:t>;</a:t>
            </a:r>
          </a:p>
          <a:p>
            <a:r>
              <a:rPr lang="it-IT" dirty="0"/>
              <a:t>Implementazione dei metodi;</a:t>
            </a:r>
          </a:p>
          <a:p>
            <a:r>
              <a:rPr lang="it-IT" dirty="0"/>
              <a:t>Verifica dei test.</a:t>
            </a:r>
          </a:p>
          <a:p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B60E874-7DAD-4B7C-B8F3-F55754CF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Per il sistema complessivo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728F677-BD5F-42F2-9AB0-D1E4DB6672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Design completo;</a:t>
            </a:r>
          </a:p>
          <a:p>
            <a:r>
              <a:rPr lang="it-IT" dirty="0"/>
              <a:t>Test d’integrazione.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C6B6746E-8B7D-47BC-B0F8-FA583369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PROCEDIMENTO</a:t>
            </a:r>
            <a:br>
              <a:rPr lang="it-IT" sz="2800" dirty="0">
                <a:solidFill>
                  <a:schemeClr val="tx1"/>
                </a:solidFill>
              </a:rPr>
            </a:br>
            <a:r>
              <a:rPr lang="it-IT" sz="2800" dirty="0">
                <a:solidFill>
                  <a:schemeClr val="tx1"/>
                </a:solidFill>
              </a:rPr>
              <a:t>UTILIZZATO</a:t>
            </a:r>
          </a:p>
        </p:txBody>
      </p:sp>
    </p:spTree>
    <p:extLst>
      <p:ext uri="{BB962C8B-B14F-4D97-AF65-F5344CB8AC3E}">
        <p14:creationId xmlns:p14="http://schemas.microsoft.com/office/powerpoint/2010/main" val="2757985199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485</TotalTime>
  <Words>241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Calibri</vt:lpstr>
      <vt:lpstr>Corbel</vt:lpstr>
      <vt:lpstr>Wingdings</vt:lpstr>
      <vt:lpstr>Wingdings 2</vt:lpstr>
      <vt:lpstr>Cornice</vt:lpstr>
      <vt:lpstr>  Scientific calculator project  Sprint 3 – Final Release </vt:lpstr>
      <vt:lpstr>GOAL Sprint. 3</vt:lpstr>
      <vt:lpstr>BURNDOWN CHART Sprint. 3  </vt:lpstr>
      <vt:lpstr>SPRINT RETROSPECTIVE</vt:lpstr>
      <vt:lpstr>DESIGN ARCHITECTURE</vt:lpstr>
      <vt:lpstr>UML DIAGRAM</vt:lpstr>
      <vt:lpstr>FACTORY METHOD PATTERN</vt:lpstr>
      <vt:lpstr>COMMAND PATTERN</vt:lpstr>
      <vt:lpstr>PROCEDIMENTO UTILIZZATO</vt:lpstr>
      <vt:lpstr>GRAZIE PER L’ 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Scientific calculator project  Sprint 3 – final release </dc:title>
  <dc:creator>ANTONIO SCALDAFERRI</dc:creator>
  <cp:lastModifiedBy>FILIPPO SOMMA</cp:lastModifiedBy>
  <cp:revision>7</cp:revision>
  <dcterms:created xsi:type="dcterms:W3CDTF">2021-12-11T13:54:39Z</dcterms:created>
  <dcterms:modified xsi:type="dcterms:W3CDTF">2021-12-12T17:13:21Z</dcterms:modified>
</cp:coreProperties>
</file>