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5E1D5-682F-4BB6-8E55-5E7D3C9760D8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AAE98-C9A0-4F64-B722-000F8AEAB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6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79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83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44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396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01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05F4A0-3171-4EF1-BD87-F6257937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519" y="4215395"/>
            <a:ext cx="2425064" cy="1594537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Luca Taddeo (referente)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Andrea Landi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Antonio Scaldaferri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Filippo Somma</a:t>
            </a:r>
          </a:p>
        </p:txBody>
      </p:sp>
      <p:pic>
        <p:nvPicPr>
          <p:cNvPr id="5" name="Picture 2" descr="UNISA | Home">
            <a:extLst>
              <a:ext uri="{FF2B5EF4-FFF2-40B4-BE49-F238E27FC236}">
                <a16:creationId xmlns:a16="http://schemas.microsoft.com/office/drawing/2014/main" id="{8E454368-B67A-43DA-BA77-68BD0D26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1695799"/>
            <a:ext cx="3458249" cy="3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0A944FF8-9DF7-427F-957A-D61AE801316A}"/>
              </a:ext>
            </a:extLst>
          </p:cNvPr>
          <p:cNvSpPr txBox="1"/>
          <p:nvPr/>
        </p:nvSpPr>
        <p:spPr>
          <a:xfrm>
            <a:off x="9282545" y="757382"/>
            <a:ext cx="2909455" cy="267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920CD3AB-EE98-483D-A4E5-E7429FB7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14" y="757382"/>
            <a:ext cx="7552943" cy="2909454"/>
          </a:xfrm>
        </p:spPr>
        <p:txBody>
          <a:bodyPr>
            <a:normAutofit fontScale="90000"/>
          </a:bodyPr>
          <a:lstStyle/>
          <a:p>
            <a:pPr algn="ctr"/>
            <a:br>
              <a:rPr lang="it-IT" sz="4600" dirty="0">
                <a:solidFill>
                  <a:schemeClr val="tx1"/>
                </a:solidFill>
              </a:rPr>
            </a:br>
            <a:br>
              <a:rPr lang="it-IT" sz="4600" dirty="0">
                <a:solidFill>
                  <a:schemeClr val="tx1"/>
                </a:solidFill>
              </a:rPr>
            </a:br>
            <a:r>
              <a:rPr lang="it-IT" sz="4600" dirty="0">
                <a:solidFill>
                  <a:schemeClr val="tx1"/>
                </a:solidFill>
              </a:rPr>
              <a:t>Scientific </a:t>
            </a:r>
            <a:r>
              <a:rPr lang="it-IT" sz="4600" dirty="0" err="1">
                <a:solidFill>
                  <a:schemeClr val="tx1"/>
                </a:solidFill>
              </a:rPr>
              <a:t>calculator</a:t>
            </a:r>
            <a:r>
              <a:rPr lang="it-IT" sz="4600" dirty="0">
                <a:solidFill>
                  <a:schemeClr val="tx1"/>
                </a:solidFill>
              </a:rPr>
              <a:t> project</a:t>
            </a:r>
            <a:br>
              <a:rPr lang="it-IT" sz="4600" dirty="0">
                <a:solidFill>
                  <a:schemeClr val="tx1"/>
                </a:solidFill>
              </a:rPr>
            </a:br>
            <a:br>
              <a:rPr lang="it-IT" sz="4600" dirty="0">
                <a:solidFill>
                  <a:schemeClr val="tx1"/>
                </a:solidFill>
              </a:rPr>
            </a:br>
            <a:r>
              <a:rPr lang="it-IT" sz="4600" dirty="0" err="1">
                <a:solidFill>
                  <a:schemeClr val="tx1"/>
                </a:solidFill>
              </a:rPr>
              <a:t>Pre</a:t>
            </a:r>
            <a:r>
              <a:rPr lang="it-IT" sz="4600" dirty="0">
                <a:solidFill>
                  <a:schemeClr val="tx1"/>
                </a:solidFill>
              </a:rPr>
              <a:t>-game </a:t>
            </a:r>
            <a:r>
              <a:rPr lang="it-IT" sz="4600" dirty="0" err="1">
                <a:solidFill>
                  <a:schemeClr val="tx1"/>
                </a:solidFill>
              </a:rPr>
              <a:t>phase</a:t>
            </a:r>
            <a:br>
              <a:rPr lang="it-IT" sz="4600" dirty="0">
                <a:solidFill>
                  <a:schemeClr val="tx1"/>
                </a:solidFill>
              </a:rPr>
            </a:br>
            <a:endParaRPr lang="it-IT" sz="4600" dirty="0">
              <a:solidFill>
                <a:schemeClr val="tx1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599FC620-77E0-4FC6-B488-2B3105C60DB6}"/>
              </a:ext>
            </a:extLst>
          </p:cNvPr>
          <p:cNvSpPr txBox="1">
            <a:spLocks/>
          </p:cNvSpPr>
          <p:nvPr/>
        </p:nvSpPr>
        <p:spPr>
          <a:xfrm>
            <a:off x="3942563" y="4215395"/>
            <a:ext cx="2828352" cy="15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dirty="0">
                <a:solidFill>
                  <a:schemeClr val="tx1"/>
                </a:solidFill>
              </a:rPr>
              <a:t>l.taddeo5@studenti.unisa.it 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a.landi88@studenti.unisa.it 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a.scaldaferri4@studenti.unisa.it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f.somma13@studenti.unisa.it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1243843-D7FD-42DA-AD4D-873315D33F58}"/>
              </a:ext>
            </a:extLst>
          </p:cNvPr>
          <p:cNvSpPr txBox="1"/>
          <p:nvPr/>
        </p:nvSpPr>
        <p:spPr>
          <a:xfrm>
            <a:off x="944301" y="3672920"/>
            <a:ext cx="129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Gruppo 6: </a:t>
            </a:r>
          </a:p>
        </p:txBody>
      </p:sp>
    </p:spTree>
    <p:extLst>
      <p:ext uri="{BB962C8B-B14F-4D97-AF65-F5344CB8AC3E}">
        <p14:creationId xmlns:p14="http://schemas.microsoft.com/office/powerpoint/2010/main" val="12515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90DDF-0708-45F0-B7EC-F391AFE6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5164" cy="4601183"/>
          </a:xfrm>
        </p:spPr>
        <p:txBody>
          <a:bodyPr>
            <a:normAutofit/>
          </a:bodyPr>
          <a:lstStyle/>
          <a:p>
            <a:pPr algn="ctr"/>
            <a:r>
              <a:rPr lang="it-IT" sz="3800" dirty="0">
                <a:solidFill>
                  <a:schemeClr val="tx1"/>
                </a:solidFill>
              </a:rPr>
              <a:t>Tools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B01EA-E20F-4173-B5DB-9115585A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GitHub</a:t>
            </a:r>
          </a:p>
          <a:p>
            <a:pPr lvl="1"/>
            <a:r>
              <a:rPr lang="it-IT" dirty="0"/>
              <a:t>Creazione della repository;</a:t>
            </a:r>
          </a:p>
          <a:p>
            <a:r>
              <a:rPr lang="it-IT" dirty="0"/>
              <a:t>Apache </a:t>
            </a:r>
            <a:r>
              <a:rPr lang="it-IT" dirty="0" err="1"/>
              <a:t>Netbeans</a:t>
            </a:r>
            <a:r>
              <a:rPr lang="it-IT" dirty="0"/>
              <a:t> 12 (con </a:t>
            </a:r>
            <a:r>
              <a:rPr lang="it-IT" dirty="0" err="1"/>
              <a:t>javaFX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Creazione del </a:t>
            </a:r>
            <a:r>
              <a:rPr lang="it-IT" dirty="0" err="1"/>
              <a:t>NetBeans</a:t>
            </a:r>
            <a:r>
              <a:rPr lang="it-IT" dirty="0"/>
              <a:t> Project e collegamento alla repository GitHub;</a:t>
            </a:r>
          </a:p>
          <a:p>
            <a:r>
              <a:rPr lang="it-IT" dirty="0" err="1"/>
              <a:t>Trello</a:t>
            </a:r>
            <a:endParaRPr lang="it-IT" dirty="0"/>
          </a:p>
          <a:p>
            <a:pPr lvl="1"/>
            <a:r>
              <a:rPr lang="it-IT" dirty="0"/>
              <a:t>Formalizzazione della «Definition of </a:t>
            </a:r>
            <a:r>
              <a:rPr lang="it-IT" dirty="0" err="1"/>
              <a:t>Formatting</a:t>
            </a:r>
            <a:r>
              <a:rPr lang="it-IT" dirty="0"/>
              <a:t>» e della «Definition of </a:t>
            </a:r>
            <a:r>
              <a:rPr lang="it-IT" dirty="0" err="1"/>
              <a:t>Done</a:t>
            </a:r>
            <a:r>
              <a:rPr lang="it-IT" dirty="0"/>
              <a:t>»;</a:t>
            </a:r>
          </a:p>
          <a:p>
            <a:pPr lvl="1"/>
            <a:r>
              <a:rPr lang="it-IT" dirty="0"/>
              <a:t>Importazione del Product Backlog;</a:t>
            </a:r>
          </a:p>
          <a:p>
            <a:pPr lvl="1"/>
            <a:r>
              <a:rPr lang="it-IT" dirty="0"/>
              <a:t>Definizione dello Sprint Backlog per la prima sprint;</a:t>
            </a:r>
          </a:p>
          <a:p>
            <a:pPr lvl="1"/>
            <a:r>
              <a:rPr lang="it-IT" dirty="0"/>
              <a:t>Definizione delle liste «In progress», «</a:t>
            </a:r>
            <a:r>
              <a:rPr lang="it-IT" dirty="0" err="1"/>
              <a:t>Done</a:t>
            </a:r>
            <a:r>
              <a:rPr lang="it-IT" dirty="0"/>
              <a:t>» e «</a:t>
            </a:r>
            <a:r>
              <a:rPr lang="it-IT" dirty="0" err="1"/>
              <a:t>Carry</a:t>
            </a:r>
            <a:r>
              <a:rPr lang="it-IT" dirty="0"/>
              <a:t> over in </a:t>
            </a:r>
            <a:r>
              <a:rPr lang="it-IT" dirty="0" err="1"/>
              <a:t>next</a:t>
            </a:r>
            <a:r>
              <a:rPr lang="it-IT" dirty="0"/>
              <a:t> sprint».</a:t>
            </a:r>
          </a:p>
        </p:txBody>
      </p:sp>
    </p:spTree>
    <p:extLst>
      <p:ext uri="{BB962C8B-B14F-4D97-AF65-F5344CB8AC3E}">
        <p14:creationId xmlns:p14="http://schemas.microsoft.com/office/powerpoint/2010/main" val="101844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8288DE-91DE-4E6A-AAE2-7C59D74C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800" dirty="0" err="1">
                <a:solidFill>
                  <a:schemeClr val="tx1"/>
                </a:solidFill>
              </a:rPr>
              <a:t>Definitions</a:t>
            </a:r>
            <a:endParaRPr lang="it-IT" sz="3800" dirty="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F0E0D9-858E-4F15-B976-F810529C0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Definition of </a:t>
            </a:r>
            <a:r>
              <a:rPr lang="it-IT" dirty="0" err="1"/>
              <a:t>formatting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2D3E50-6CB8-42A3-A5D5-808D3D083B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it-IT" sz="1800" dirty="0" err="1"/>
              <a:t>Blank</a:t>
            </a:r>
            <a:r>
              <a:rPr lang="it-IT" sz="1800" dirty="0"/>
              <a:t> Space prima e dopo gli operandi;</a:t>
            </a:r>
          </a:p>
          <a:p>
            <a:r>
              <a:rPr lang="it-IT" sz="1800" dirty="0"/>
              <a:t>Compact control </a:t>
            </a:r>
            <a:r>
              <a:rPr lang="it-IT" sz="1800" dirty="0" err="1"/>
              <a:t>readability</a:t>
            </a:r>
            <a:r>
              <a:rPr lang="it-IT" sz="1800" dirty="0"/>
              <a:t> style;</a:t>
            </a:r>
          </a:p>
          <a:p>
            <a:r>
              <a:rPr lang="it-IT" sz="1800" dirty="0"/>
              <a:t> Convenzione </a:t>
            </a:r>
            <a:r>
              <a:rPr lang="it-IT" sz="1800" i="1" dirty="0" err="1"/>
              <a:t>ClassNameTest</a:t>
            </a:r>
            <a:r>
              <a:rPr lang="it-IT" sz="1800" dirty="0"/>
              <a:t> per i nomi delle class test (e.g. la class test della classe </a:t>
            </a:r>
            <a:r>
              <a:rPr lang="it-IT" sz="1800" i="1" dirty="0" err="1"/>
              <a:t>Adder</a:t>
            </a:r>
            <a:r>
              <a:rPr lang="it-IT" sz="1800" dirty="0"/>
              <a:t> si chiamerà </a:t>
            </a:r>
            <a:r>
              <a:rPr lang="it-IT" sz="1800" i="1" dirty="0" err="1"/>
              <a:t>AdderTest</a:t>
            </a:r>
            <a:r>
              <a:rPr lang="it-IT" sz="1800" dirty="0"/>
              <a:t>);</a:t>
            </a:r>
          </a:p>
          <a:p>
            <a:r>
              <a:rPr lang="it-IT" sz="1800" dirty="0"/>
              <a:t>Convenzione </a:t>
            </a:r>
            <a:r>
              <a:rPr lang="it-IT" sz="1800" i="1" dirty="0" err="1"/>
              <a:t>testMethodName</a:t>
            </a:r>
            <a:r>
              <a:rPr lang="it-IT" sz="1800" dirty="0"/>
              <a:t> per i nomi dei test </a:t>
            </a:r>
            <a:r>
              <a:rPr lang="it-IT" sz="1800" dirty="0" err="1"/>
              <a:t>methods</a:t>
            </a:r>
            <a:r>
              <a:rPr lang="it-IT" sz="1800" dirty="0"/>
              <a:t> (e.g. il test </a:t>
            </a:r>
            <a:r>
              <a:rPr lang="it-IT" sz="1800" dirty="0" err="1"/>
              <a:t>method</a:t>
            </a:r>
            <a:r>
              <a:rPr lang="it-IT" sz="1800" dirty="0"/>
              <a:t> del metodo </a:t>
            </a:r>
            <a:r>
              <a:rPr lang="it-IT" sz="1800" i="1" dirty="0" err="1"/>
              <a:t>add</a:t>
            </a:r>
            <a:r>
              <a:rPr lang="it-IT" sz="1800" dirty="0"/>
              <a:t> si chiamerà </a:t>
            </a:r>
            <a:r>
              <a:rPr lang="it-IT" sz="1800" i="1" dirty="0" err="1"/>
              <a:t>testAdd</a:t>
            </a:r>
            <a:r>
              <a:rPr lang="it-IT" sz="1800" dirty="0"/>
              <a:t>).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0D3C6D-5187-4434-AC22-323897FB7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Definition of </a:t>
            </a:r>
            <a:r>
              <a:rPr lang="it-IT" dirty="0" err="1"/>
              <a:t>done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2A10FF-8BD9-4C9E-92AE-354E9A3C0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>
            <a:normAutofit/>
          </a:bodyPr>
          <a:lstStyle/>
          <a:p>
            <a:r>
              <a:rPr lang="it-IT" sz="1800" dirty="0" err="1"/>
              <a:t>Acceptance</a:t>
            </a:r>
            <a:r>
              <a:rPr lang="it-IT" sz="1800" dirty="0"/>
              <a:t> </a:t>
            </a:r>
            <a:r>
              <a:rPr lang="it-IT" sz="1800" dirty="0" err="1"/>
              <a:t>criteria</a:t>
            </a:r>
            <a:r>
              <a:rPr lang="it-IT" sz="1800" dirty="0"/>
              <a:t> rispettati;</a:t>
            </a:r>
          </a:p>
          <a:p>
            <a:r>
              <a:rPr lang="it-IT" sz="1800" dirty="0"/>
              <a:t>Superamento degli </a:t>
            </a:r>
            <a:r>
              <a:rPr lang="it-IT" sz="1800" dirty="0" err="1"/>
              <a:t>unit</a:t>
            </a:r>
            <a:r>
              <a:rPr lang="it-IT" sz="1800" dirty="0"/>
              <a:t> </a:t>
            </a:r>
            <a:r>
              <a:rPr lang="it-IT" sz="1800" dirty="0" err="1"/>
              <a:t>tests</a:t>
            </a:r>
            <a:r>
              <a:rPr lang="it-IT" sz="1800" dirty="0"/>
              <a:t>;</a:t>
            </a:r>
          </a:p>
          <a:p>
            <a:r>
              <a:rPr lang="it-IT" sz="1800" dirty="0"/>
              <a:t>Superamento dei test funzionali (di integrazione);</a:t>
            </a:r>
          </a:p>
          <a:p>
            <a:r>
              <a:rPr lang="it-IT" sz="1800" dirty="0"/>
              <a:t>Codice formattato correttamente;</a:t>
            </a:r>
          </a:p>
          <a:p>
            <a:r>
              <a:rPr lang="it-IT" sz="1800" dirty="0"/>
              <a:t>Documentazione delle classi completa.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2830C24B-4180-4659-B176-A4ED02A39FBE}"/>
              </a:ext>
            </a:extLst>
          </p:cNvPr>
          <p:cNvSpPr txBox="1">
            <a:spLocks/>
          </p:cNvSpPr>
          <p:nvPr/>
        </p:nvSpPr>
        <p:spPr>
          <a:xfrm>
            <a:off x="201512" y="1261701"/>
            <a:ext cx="3474720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1870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9B1B0-B872-4792-A379-C895F17A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800" dirty="0">
                <a:solidFill>
                  <a:schemeClr val="tx1"/>
                </a:solidFill>
              </a:rPr>
              <a:t> Backlogs</a:t>
            </a:r>
            <a:br>
              <a:rPr lang="it-IT" sz="3800" dirty="0">
                <a:solidFill>
                  <a:schemeClr val="tx1"/>
                </a:solidFill>
              </a:rPr>
            </a:br>
            <a:endParaRPr lang="it-IT" sz="38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272672-EA91-4D21-974C-6C73F5932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Product backlog</a:t>
            </a:r>
          </a:p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E131C5-8113-40A8-89CB-143A8D02F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Stesura delle user-stories partendo dalle user </a:t>
            </a:r>
            <a:r>
              <a:rPr lang="it-IT" dirty="0" err="1"/>
              <a:t>epics</a:t>
            </a:r>
            <a:r>
              <a:rPr lang="it-IT" dirty="0"/>
              <a:t>;</a:t>
            </a:r>
          </a:p>
          <a:p>
            <a:r>
              <a:rPr lang="it-IT" dirty="0"/>
              <a:t>Assegnazione delle priorità e degli story points;</a:t>
            </a:r>
          </a:p>
          <a:p>
            <a:r>
              <a:rPr lang="it-IT" dirty="0"/>
              <a:t>Le priorità sono numerate da 1 (alta) a 7 (bassa);</a:t>
            </a:r>
          </a:p>
          <a:p>
            <a:r>
              <a:rPr lang="it-IT" dirty="0"/>
              <a:t>Gli story points coincidono con i numeri della sequenza di Fibonacci che vanno da 1 a 8;</a:t>
            </a:r>
          </a:p>
          <a:p>
            <a:r>
              <a:rPr lang="it-IT" dirty="0"/>
              <a:t>Definizione degli </a:t>
            </a:r>
            <a:r>
              <a:rPr lang="it-IT" dirty="0" err="1"/>
              <a:t>acceptance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B61874-D796-483E-8D75-1FB9E66C4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First sprint backlog</a:t>
            </a:r>
          </a:p>
          <a:p>
            <a:pPr algn="ctr"/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8FE990-402E-410E-96C0-B6BB204230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Velocità stimata del team pari a 11 story points;</a:t>
            </a:r>
          </a:p>
          <a:p>
            <a:r>
              <a:rPr lang="it-IT" dirty="0"/>
              <a:t>Lo sviluppo delle user stories selezionate garantisce che il prodotto software sia utilizzabile già dalla prima release.</a:t>
            </a:r>
          </a:p>
        </p:txBody>
      </p:sp>
    </p:spTree>
    <p:extLst>
      <p:ext uri="{BB962C8B-B14F-4D97-AF65-F5344CB8AC3E}">
        <p14:creationId xmlns:p14="http://schemas.microsoft.com/office/powerpoint/2010/main" val="7244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8288DE-91DE-4E6A-AAE2-7C59D74C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800" dirty="0">
                <a:solidFill>
                  <a:schemeClr val="tx1"/>
                </a:solidFill>
              </a:rPr>
              <a:t>Sprint Backlog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2830C24B-4180-4659-B176-A4ED02A39FBE}"/>
              </a:ext>
            </a:extLst>
          </p:cNvPr>
          <p:cNvSpPr txBox="1">
            <a:spLocks/>
          </p:cNvSpPr>
          <p:nvPr/>
        </p:nvSpPr>
        <p:spPr>
          <a:xfrm>
            <a:off x="201512" y="1261701"/>
            <a:ext cx="3474720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/>
          </a:p>
        </p:txBody>
      </p:sp>
      <p:pic>
        <p:nvPicPr>
          <p:cNvPr id="27" name="Immagine 26" descr="Immagine che contiene testo, screenshot, parcheggio, verde&#10;&#10;Descrizione generata automaticamente">
            <a:extLst>
              <a:ext uri="{FF2B5EF4-FFF2-40B4-BE49-F238E27FC236}">
                <a16:creationId xmlns:a16="http://schemas.microsoft.com/office/drawing/2014/main" id="{D36FAF51-C4C9-4C4F-B11A-08109DDA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913" y="1123837"/>
            <a:ext cx="2333951" cy="443927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76A2F99-B962-4304-A11B-697D9AB02641}"/>
              </a:ext>
            </a:extLst>
          </p:cNvPr>
          <p:cNvSpPr txBox="1"/>
          <p:nvPr/>
        </p:nvSpPr>
        <p:spPr>
          <a:xfrm>
            <a:off x="4192562" y="1180089"/>
            <a:ext cx="223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2B1184-75B1-490A-9886-D3A871F16926}"/>
              </a:ext>
            </a:extLst>
          </p:cNvPr>
          <p:cNvSpPr txBox="1"/>
          <p:nvPr/>
        </p:nvSpPr>
        <p:spPr>
          <a:xfrm>
            <a:off x="4192563" y="2835153"/>
            <a:ext cx="270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Etichette e </a:t>
            </a:r>
            <a:r>
              <a:rPr lang="it-IT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PowerUp</a:t>
            </a:r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F29F39C-49BD-48E6-B671-9C20E2E2918A}"/>
              </a:ext>
            </a:extLst>
          </p:cNvPr>
          <p:cNvSpPr txBox="1"/>
          <p:nvPr/>
        </p:nvSpPr>
        <p:spPr>
          <a:xfrm>
            <a:off x="4192561" y="4455106"/>
            <a:ext cx="223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7CE5EF2-1EAC-450A-8861-F03B0D3323E3}"/>
              </a:ext>
            </a:extLst>
          </p:cNvPr>
          <p:cNvSpPr txBox="1"/>
          <p:nvPr/>
        </p:nvSpPr>
        <p:spPr>
          <a:xfrm>
            <a:off x="4192563" y="4855216"/>
            <a:ext cx="270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Criteria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0B00BC6-175F-4571-9899-5EFD2771E78D}"/>
              </a:ext>
            </a:extLst>
          </p:cNvPr>
          <p:cNvSpPr txBox="1"/>
          <p:nvPr/>
        </p:nvSpPr>
        <p:spPr>
          <a:xfrm>
            <a:off x="4195562" y="3247034"/>
            <a:ext cx="281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Priorità (Etichetta);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Points (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PowerUp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6FCBC4E-4E55-45F1-AE53-42F5153C90D1}"/>
              </a:ext>
            </a:extLst>
          </p:cNvPr>
          <p:cNvSpPr txBox="1"/>
          <p:nvPr/>
        </p:nvSpPr>
        <p:spPr>
          <a:xfrm>
            <a:off x="4195562" y="1589934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ID;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Title.</a:t>
            </a:r>
          </a:p>
        </p:txBody>
      </p:sp>
    </p:spTree>
    <p:extLst>
      <p:ext uri="{BB962C8B-B14F-4D97-AF65-F5344CB8AC3E}">
        <p14:creationId xmlns:p14="http://schemas.microsoft.com/office/powerpoint/2010/main" val="294459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DB6F1A-5C4B-4B59-AE60-29D287C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Design Architecture of the </a:t>
            </a:r>
            <a:r>
              <a:rPr lang="it-IT" dirty="0" err="1">
                <a:solidFill>
                  <a:schemeClr val="tx1"/>
                </a:solidFill>
              </a:rPr>
              <a:t>program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536E8-1096-41D5-8F2A-7AA2476B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918605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Pattern architetturale Model-</a:t>
            </a:r>
            <a:r>
              <a:rPr lang="it-IT" dirty="0" err="1">
                <a:solidFill>
                  <a:schemeClr val="tx1"/>
                </a:solidFill>
              </a:rPr>
              <a:t>View</a:t>
            </a:r>
            <a:r>
              <a:rPr lang="it-IT" dirty="0">
                <a:solidFill>
                  <a:schemeClr val="tx1"/>
                </a:solidFill>
              </a:rPr>
              <a:t>-Controller</a:t>
            </a:r>
          </a:p>
          <a:p>
            <a:pPr lvl="1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Viene usato il framework </a:t>
            </a:r>
            <a:r>
              <a:rPr lang="it-IT" dirty="0" err="1">
                <a:solidFill>
                  <a:schemeClr val="tx1"/>
                </a:solidFill>
              </a:rPr>
              <a:t>JavaFX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pPr lvl="1">
              <a:buClr>
                <a:schemeClr val="tx1"/>
              </a:buClr>
            </a:pPr>
            <a:endParaRPr lang="it-IT" sz="1800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it-IT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it-IT" sz="1800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807643-5CF1-45DC-9496-AE39B517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358028"/>
            <a:ext cx="3778286" cy="41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EF5A31-8F7D-4901-B438-1931326C5FE3}"/>
              </a:ext>
            </a:extLst>
          </p:cNvPr>
          <p:cNvSpPr txBox="1"/>
          <p:nvPr/>
        </p:nvSpPr>
        <p:spPr>
          <a:xfrm>
            <a:off x="397164" y="3565236"/>
            <a:ext cx="6451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classe </a:t>
            </a:r>
            <a:r>
              <a:rPr lang="it-IT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StackPerGliOperandi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corrisponde al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Model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classe </a:t>
            </a:r>
            <a:r>
              <a:rPr lang="it-IT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FXMLDocumentController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corrisponde  al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Controller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    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it-IT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è rappresentata dal file </a:t>
            </a:r>
            <a:r>
              <a:rPr lang="it-IT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FXML.fxml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it-IT" b="1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98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DB6F1A-5C4B-4B59-AE60-29D287C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195459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453</TotalTime>
  <Words>386</Words>
  <Application>Microsoft Office PowerPoint</Application>
  <PresentationFormat>Widescreen</PresentationFormat>
  <Paragraphs>67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Cornice</vt:lpstr>
      <vt:lpstr>  Scientific calculator project  Pre-game phase </vt:lpstr>
      <vt:lpstr>Tools setup</vt:lpstr>
      <vt:lpstr>Definitions</vt:lpstr>
      <vt:lpstr> Backlogs </vt:lpstr>
      <vt:lpstr>Sprint Backlog</vt:lpstr>
      <vt:lpstr>Design Architecture of the program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Scientific calculator project  Pre-game phase </dc:title>
  <dc:creator>ANTONIO SCALDAFERRI</dc:creator>
  <cp:lastModifiedBy>Andrea Landi</cp:lastModifiedBy>
  <cp:revision>15</cp:revision>
  <dcterms:created xsi:type="dcterms:W3CDTF">2021-11-20T08:18:36Z</dcterms:created>
  <dcterms:modified xsi:type="dcterms:W3CDTF">2021-11-22T14:32:59Z</dcterms:modified>
</cp:coreProperties>
</file>