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53528" y="0"/>
            <a:ext cx="1388364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7249" y="1627758"/>
            <a:ext cx="48895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53528" y="0"/>
            <a:ext cx="1388364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53528" y="0"/>
            <a:ext cx="1388364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3" y="0"/>
            <a:ext cx="9142476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7249" y="1627758"/>
            <a:ext cx="48895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019" y="1329004"/>
            <a:ext cx="8023961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D6D6D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564" y="4915722"/>
            <a:ext cx="183007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08593" y="4863982"/>
            <a:ext cx="17589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fcarida@gmail.com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6858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2613" y="2103196"/>
            <a:ext cx="207454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dirty="0" sz="1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15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8145" algn="l"/>
                <a:tab pos="398780" algn="l"/>
              </a:tabLst>
            </a:pPr>
            <a:r>
              <a:rPr dirty="0" spc="-15"/>
              <a:t>Para </a:t>
            </a:r>
            <a:r>
              <a:rPr dirty="0" spc="-5"/>
              <a:t>o </a:t>
            </a:r>
            <a:r>
              <a:rPr dirty="0" spc="-10"/>
              <a:t>exemplo </a:t>
            </a:r>
            <a:r>
              <a:rPr dirty="0" spc="-5"/>
              <a:t>do </a:t>
            </a:r>
            <a:r>
              <a:rPr dirty="0" spc="-10"/>
              <a:t>slide </a:t>
            </a:r>
            <a:r>
              <a:rPr dirty="0" spc="15"/>
              <a:t>4, </a:t>
            </a:r>
            <a:r>
              <a:rPr dirty="0" spc="-10"/>
              <a:t>foi obtida a </a:t>
            </a:r>
            <a:r>
              <a:rPr dirty="0" spc="-25"/>
              <a:t>seguinte </a:t>
            </a:r>
            <a:r>
              <a:rPr dirty="0" spc="-15"/>
              <a:t>equação </a:t>
            </a:r>
            <a:r>
              <a:rPr dirty="0" spc="-5"/>
              <a:t>do</a:t>
            </a:r>
            <a:r>
              <a:rPr dirty="0" spc="-20"/>
              <a:t> </a:t>
            </a:r>
            <a:r>
              <a:rPr dirty="0" spc="-15"/>
              <a:t>hiperplano:</a:t>
            </a:r>
          </a:p>
          <a:p>
            <a:pPr marL="43180">
              <a:lnSpc>
                <a:spcPct val="100000"/>
              </a:lnSpc>
              <a:spcBef>
                <a:spcPts val="50"/>
              </a:spcBef>
              <a:buClr>
                <a:srgbClr val="6D6D6D"/>
              </a:buClr>
              <a:buFont typeface="Noto Sans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762635">
              <a:lnSpc>
                <a:spcPct val="100000"/>
              </a:lnSpc>
            </a:pPr>
            <a:r>
              <a:rPr dirty="0" spc="-100">
                <a:latin typeface="DejaVu Sans"/>
                <a:cs typeface="DejaVu Sans"/>
              </a:rPr>
              <a:t>𝑉𝑒𝑛𝑑𝑎𝑠 </a:t>
            </a:r>
            <a:r>
              <a:rPr dirty="0" spc="-165">
                <a:latin typeface="DejaVu Sans"/>
                <a:cs typeface="DejaVu Sans"/>
              </a:rPr>
              <a:t>= 2,939 + </a:t>
            </a:r>
            <a:r>
              <a:rPr dirty="0" spc="-160">
                <a:latin typeface="DejaVu Sans"/>
                <a:cs typeface="DejaVu Sans"/>
              </a:rPr>
              <a:t>0,046 </a:t>
            </a:r>
            <a:r>
              <a:rPr dirty="0" spc="-225">
                <a:latin typeface="DejaVu Sans"/>
                <a:cs typeface="DejaVu Sans"/>
              </a:rPr>
              <a:t>× </a:t>
            </a:r>
            <a:r>
              <a:rPr dirty="0" spc="15">
                <a:latin typeface="DejaVu Sans"/>
                <a:cs typeface="DejaVu Sans"/>
              </a:rPr>
              <a:t>𝑇𝑉 </a:t>
            </a:r>
            <a:r>
              <a:rPr dirty="0" spc="-165">
                <a:latin typeface="DejaVu Sans"/>
                <a:cs typeface="DejaVu Sans"/>
              </a:rPr>
              <a:t>+ 0,189 </a:t>
            </a:r>
            <a:r>
              <a:rPr dirty="0" spc="-225">
                <a:latin typeface="DejaVu Sans"/>
                <a:cs typeface="DejaVu Sans"/>
              </a:rPr>
              <a:t>× </a:t>
            </a:r>
            <a:r>
              <a:rPr dirty="0" spc="-195">
                <a:latin typeface="DejaVu Sans"/>
                <a:cs typeface="DejaVu Sans"/>
              </a:rPr>
              <a:t>𝑟𝑎𝑑𝑖𝑜 </a:t>
            </a:r>
            <a:r>
              <a:rPr dirty="0" spc="-165">
                <a:latin typeface="DejaVu Sans"/>
                <a:cs typeface="DejaVu Sans"/>
              </a:rPr>
              <a:t>+ 0.01 </a:t>
            </a:r>
            <a:r>
              <a:rPr dirty="0" spc="-225">
                <a:latin typeface="DejaVu Sans"/>
                <a:cs typeface="DejaVu Sans"/>
              </a:rPr>
              <a:t>×</a:t>
            </a:r>
            <a:r>
              <a:rPr dirty="0" spc="-195">
                <a:latin typeface="DejaVu Sans"/>
                <a:cs typeface="DejaVu Sans"/>
              </a:rPr>
              <a:t> </a:t>
            </a:r>
            <a:r>
              <a:rPr dirty="0" spc="-235">
                <a:latin typeface="DejaVu Sans"/>
                <a:cs typeface="DejaVu Sans"/>
              </a:rPr>
              <a:t>𝐽𝑜𝑟𝑛𝑎𝑙</a:t>
            </a:r>
          </a:p>
          <a:p>
            <a:pPr marL="43180"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98780" indent="-34290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dirty="0" spc="-15"/>
              <a:t>caso </a:t>
            </a:r>
            <a:r>
              <a:rPr dirty="0" spc="-10"/>
              <a:t>nenhuma </a:t>
            </a:r>
            <a:r>
              <a:rPr dirty="0" spc="-15"/>
              <a:t>ação </a:t>
            </a:r>
            <a:r>
              <a:rPr dirty="0" spc="-5"/>
              <a:t>de </a:t>
            </a:r>
            <a:r>
              <a:rPr dirty="0" spc="-20"/>
              <a:t>propaganda </a:t>
            </a:r>
            <a:r>
              <a:rPr dirty="0" spc="-15"/>
              <a:t>seja </a:t>
            </a:r>
            <a:r>
              <a:rPr dirty="0" spc="-10"/>
              <a:t>feita </a:t>
            </a:r>
            <a:r>
              <a:rPr dirty="0" spc="-15"/>
              <a:t>as </a:t>
            </a:r>
            <a:r>
              <a:rPr dirty="0" spc="-10"/>
              <a:t>vendas serão </a:t>
            </a:r>
            <a:r>
              <a:rPr dirty="0" spc="-5"/>
              <a:t>de</a:t>
            </a:r>
            <a:r>
              <a:rPr dirty="0" spc="90"/>
              <a:t> </a:t>
            </a:r>
            <a:r>
              <a:rPr dirty="0" spc="25"/>
              <a:t>2,939</a:t>
            </a:r>
          </a:p>
          <a:p>
            <a:pPr marL="39878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98145" algn="l"/>
                <a:tab pos="398780" algn="l"/>
              </a:tabLst>
            </a:pPr>
            <a:r>
              <a:rPr dirty="0" spc="-15"/>
              <a:t>Mantendo </a:t>
            </a:r>
            <a:r>
              <a:rPr dirty="0" spc="-10"/>
              <a:t>todos </a:t>
            </a:r>
            <a:r>
              <a:rPr dirty="0" spc="-5"/>
              <a:t>os </a:t>
            </a:r>
            <a:r>
              <a:rPr dirty="0" spc="-10"/>
              <a:t>outros valores constantes, a </a:t>
            </a:r>
            <a:r>
              <a:rPr dirty="0" spc="-15"/>
              <a:t>cada </a:t>
            </a:r>
            <a:r>
              <a:rPr dirty="0" spc="-10"/>
              <a:t>uma</a:t>
            </a:r>
            <a:r>
              <a:rPr dirty="0" spc="20"/>
              <a:t> </a:t>
            </a:r>
            <a:r>
              <a:rPr dirty="0" spc="-10"/>
              <a:t>unidade</a:t>
            </a:r>
          </a:p>
          <a:p>
            <a:pPr marL="398780">
              <a:lnSpc>
                <a:spcPct val="100000"/>
              </a:lnSpc>
              <a:spcBef>
                <a:spcPts val="325"/>
              </a:spcBef>
            </a:pPr>
            <a:r>
              <a:rPr dirty="0" spc="-15"/>
              <a:t>aumentada nas </a:t>
            </a:r>
            <a:r>
              <a:rPr dirty="0" spc="-10"/>
              <a:t>ações </a:t>
            </a:r>
            <a:r>
              <a:rPr dirty="0" spc="-5"/>
              <a:t>por </a:t>
            </a:r>
            <a:r>
              <a:rPr dirty="0" spc="-15"/>
              <a:t>TV, </a:t>
            </a:r>
            <a:r>
              <a:rPr dirty="0" spc="-10"/>
              <a:t>as vendas </a:t>
            </a:r>
            <a:r>
              <a:rPr dirty="0" spc="-15"/>
              <a:t>aumentam</a:t>
            </a:r>
            <a:r>
              <a:rPr dirty="0" spc="30"/>
              <a:t> </a:t>
            </a:r>
            <a:r>
              <a:rPr dirty="0" spc="25"/>
              <a:t>0,046</a:t>
            </a:r>
          </a:p>
          <a:p>
            <a:pPr marL="39878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98145" algn="l"/>
                <a:tab pos="398780" algn="l"/>
              </a:tabLst>
            </a:pPr>
            <a:r>
              <a:rPr dirty="0" spc="-10"/>
              <a:t>A influência da </a:t>
            </a:r>
            <a:r>
              <a:rPr dirty="0" spc="-15"/>
              <a:t>utilização </a:t>
            </a:r>
            <a:r>
              <a:rPr dirty="0" spc="-5"/>
              <a:t>de </a:t>
            </a:r>
            <a:r>
              <a:rPr dirty="0" spc="-10"/>
              <a:t>jornal </a:t>
            </a:r>
            <a:r>
              <a:rPr dirty="0" spc="-5"/>
              <a:t>é </a:t>
            </a:r>
            <a:r>
              <a:rPr dirty="0" spc="-10"/>
              <a:t>quase</a:t>
            </a:r>
            <a:r>
              <a:rPr dirty="0" spc="-45"/>
              <a:t> </a:t>
            </a:r>
            <a:r>
              <a:rPr dirty="0" spc="-10"/>
              <a:t>nula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7694930" cy="187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Como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lidar se um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dos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atributos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fosse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discreto? </a:t>
            </a:r>
            <a:r>
              <a:rPr dirty="0" sz="1800" spc="-30">
                <a:solidFill>
                  <a:srgbClr val="6D6D6D"/>
                </a:solidFill>
                <a:latin typeface="Noto Sans"/>
                <a:cs typeface="Noto Sans"/>
              </a:rPr>
              <a:t>(Sexo,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Cidade, Cor,</a:t>
            </a:r>
            <a:r>
              <a:rPr dirty="0" sz="1800" spc="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35">
                <a:solidFill>
                  <a:srgbClr val="6D6D6D"/>
                </a:solidFill>
                <a:latin typeface="Noto Sans"/>
                <a:cs typeface="Noto Sans"/>
              </a:rPr>
              <a:t>...)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D6D6D"/>
              </a:buClr>
              <a:buFont typeface="Noto Sans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146685" indent="-342900">
              <a:lnSpc>
                <a:spcPct val="114999"/>
              </a:lnSpc>
              <a:buChar char="•"/>
              <a:tabLst>
                <a:tab pos="414655" algn="l"/>
                <a:tab pos="41529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Se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houver ordem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grandeza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proporcional,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ela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pode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ser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mapeada  numericamente: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1-baxo,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2-médio,</a:t>
            </a:r>
            <a:r>
              <a:rPr dirty="0" sz="1800" spc="-55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3-alto.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D6D6D"/>
              </a:buClr>
              <a:buFont typeface="Noto Sans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Caso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não haja ordem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grandeza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cria-se </a:t>
            </a:r>
            <a:r>
              <a:rPr dirty="0" sz="1800" spc="-50">
                <a:solidFill>
                  <a:srgbClr val="6D6D6D"/>
                </a:solidFill>
                <a:latin typeface="Noto Sans"/>
                <a:cs typeface="Noto Sans"/>
              </a:rPr>
              <a:t>”dummy</a:t>
            </a:r>
            <a:r>
              <a:rPr dirty="0" sz="1800" spc="15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40">
                <a:solidFill>
                  <a:srgbClr val="6D6D6D"/>
                </a:solidFill>
                <a:latin typeface="Noto Sans"/>
                <a:cs typeface="Noto Sans"/>
              </a:rPr>
              <a:t>variables”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300" y="3953052"/>
            <a:ext cx="111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D6D6D"/>
                </a:solidFill>
                <a:latin typeface="Noto Sans"/>
                <a:cs typeface="Noto Sans"/>
              </a:rPr>
              <a:t>•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024" y="3808272"/>
            <a:ext cx="1534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1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</a:t>
            </a:r>
            <a:r>
              <a:rPr dirty="0" sz="1800" spc="-26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60">
                <a:solidFill>
                  <a:srgbClr val="6D6D6D"/>
                </a:solidFill>
                <a:latin typeface="DejaVu Sans"/>
                <a:cs typeface="DejaVu Sans"/>
              </a:rPr>
              <a:t>𝑚𝑎𝑠𝑐𝑢𝑙𝑖𝑛𝑜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200" y="4076496"/>
            <a:ext cx="149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9320" sz="2700" spc="-345">
                <a:solidFill>
                  <a:srgbClr val="6D6D6D"/>
                </a:solidFill>
                <a:latin typeface="DejaVu Sans"/>
                <a:cs typeface="DejaVu Sans"/>
              </a:rPr>
              <a:t>ቊ</a:t>
            </a:r>
            <a:r>
              <a:rPr dirty="0" sz="1800" spc="-229">
                <a:solidFill>
                  <a:srgbClr val="6D6D6D"/>
                </a:solidFill>
                <a:latin typeface="DejaVu Sans"/>
                <a:cs typeface="DejaVu Sans"/>
              </a:rPr>
              <a:t>0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  </a:t>
            </a:r>
            <a:r>
              <a:rPr dirty="0" sz="1800" spc="-175">
                <a:solidFill>
                  <a:srgbClr val="6D6D6D"/>
                </a:solidFill>
                <a:latin typeface="DejaVu Sans"/>
                <a:cs typeface="DejaVu Sans"/>
              </a:rPr>
              <a:t>𝑓𝑒𝑚𝑖𝑛𝑖𝑛𝑜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5827" y="3698544"/>
            <a:ext cx="1791970" cy="83629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149225">
              <a:lnSpc>
                <a:spcPts val="2110"/>
              </a:lnSpc>
              <a:spcBef>
                <a:spcPts val="210"/>
              </a:spcBef>
            </a:pP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0 1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 </a:t>
            </a:r>
            <a:r>
              <a:rPr dirty="0" sz="1800" spc="-120">
                <a:solidFill>
                  <a:srgbClr val="6D6D6D"/>
                </a:solidFill>
                <a:latin typeface="DejaVu Sans"/>
                <a:cs typeface="DejaVu Sans"/>
              </a:rPr>
              <a:t>𝑉𝑒𝑟𝑚𝑒𝑙ℎ𝑜  </a:t>
            </a:r>
            <a:r>
              <a:rPr dirty="0" baseline="3086" sz="2700" spc="-127">
                <a:solidFill>
                  <a:srgbClr val="6D6D6D"/>
                </a:solidFill>
                <a:latin typeface="DejaVu Sans"/>
                <a:cs typeface="DejaVu Sans"/>
              </a:rPr>
              <a:t>ቐ</a:t>
            </a:r>
            <a:r>
              <a:rPr dirty="0" sz="1800" spc="-85">
                <a:solidFill>
                  <a:srgbClr val="6D6D6D"/>
                </a:solidFill>
                <a:latin typeface="DejaVu Sans"/>
                <a:cs typeface="DejaVu Sans"/>
              </a:rPr>
              <a:t>1 </a:t>
            </a: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0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</a:t>
            </a:r>
            <a:r>
              <a:rPr dirty="0" sz="1800" spc="-32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DejaVu Sans"/>
                <a:cs typeface="DejaVu Sans"/>
              </a:rPr>
              <a:t>𝑉𝑒𝑟𝑑𝑒</a:t>
            </a:r>
            <a:endParaRPr sz="1800">
              <a:latin typeface="DejaVu Sans"/>
              <a:cs typeface="DejaVu Sans"/>
            </a:endParaRPr>
          </a:p>
          <a:p>
            <a:pPr marL="170815">
              <a:lnSpc>
                <a:spcPts val="2050"/>
              </a:lnSpc>
            </a:pP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0 0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</a:t>
            </a:r>
            <a:r>
              <a:rPr dirty="0" sz="1800" spc="-25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80">
                <a:solidFill>
                  <a:srgbClr val="6D6D6D"/>
                </a:solidFill>
                <a:latin typeface="DejaVu Sans"/>
                <a:cs typeface="DejaVu Sans"/>
              </a:rPr>
              <a:t>𝐴𝑧𝑢𝑙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7694930" cy="289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Como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lidar se um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dos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atributos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fosse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discreto? </a:t>
            </a:r>
            <a:r>
              <a:rPr dirty="0" sz="1800" spc="-30">
                <a:solidFill>
                  <a:srgbClr val="6D6D6D"/>
                </a:solidFill>
                <a:latin typeface="Noto Sans"/>
                <a:cs typeface="Noto Sans"/>
              </a:rPr>
              <a:t>(Sexo,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Cidade, Cor,</a:t>
            </a:r>
            <a:r>
              <a:rPr dirty="0" sz="1800" spc="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35">
                <a:solidFill>
                  <a:srgbClr val="6D6D6D"/>
                </a:solidFill>
                <a:latin typeface="Noto Sans"/>
                <a:cs typeface="Noto Sans"/>
              </a:rPr>
              <a:t>...)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D6D6D"/>
              </a:buClr>
              <a:buFont typeface="Noto Sans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146685" indent="-342900">
              <a:lnSpc>
                <a:spcPct val="114999"/>
              </a:lnSpc>
              <a:buChar char="•"/>
              <a:tabLst>
                <a:tab pos="414655" algn="l"/>
                <a:tab pos="41529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Se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houver ordem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grandeza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proporcional,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ela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pode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ser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mapeada  numericamente: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1-baxo,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2-médio,</a:t>
            </a:r>
            <a:r>
              <a:rPr dirty="0" sz="1800" spc="-55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3-alto.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D6D6D"/>
              </a:buClr>
              <a:buFont typeface="Noto Sans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Caso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não haja ordem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grandeza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cria-se </a:t>
            </a:r>
            <a:r>
              <a:rPr dirty="0" sz="1800" spc="-50">
                <a:solidFill>
                  <a:srgbClr val="6D6D6D"/>
                </a:solidFill>
                <a:latin typeface="Noto Sans"/>
                <a:cs typeface="Noto Sans"/>
              </a:rPr>
              <a:t>”dummy</a:t>
            </a:r>
            <a:r>
              <a:rPr dirty="0" sz="180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40">
                <a:solidFill>
                  <a:srgbClr val="6D6D6D"/>
                </a:solidFill>
                <a:latin typeface="Noto Sans"/>
                <a:cs typeface="Noto Sans"/>
              </a:rPr>
              <a:t>variables”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</a:pPr>
            <a:r>
              <a:rPr dirty="0" baseline="-33950" sz="2700" spc="-240">
                <a:solidFill>
                  <a:srgbClr val="6D6D6D"/>
                </a:solidFill>
                <a:latin typeface="DejaVu Sans"/>
                <a:cs typeface="DejaVu Sans"/>
              </a:rPr>
              <a:t>𝑝𝑒𝑠𝑜 </a:t>
            </a:r>
            <a:r>
              <a:rPr dirty="0" baseline="-33950" sz="2700" spc="-247">
                <a:solidFill>
                  <a:srgbClr val="6D6D6D"/>
                </a:solidFill>
                <a:latin typeface="DejaVu Sans"/>
                <a:cs typeface="DejaVu Sans"/>
              </a:rPr>
              <a:t>= </a:t>
            </a:r>
            <a:r>
              <a:rPr dirty="0" baseline="-33950" sz="2700" spc="-232">
                <a:solidFill>
                  <a:srgbClr val="6D6D6D"/>
                </a:solidFill>
                <a:latin typeface="DejaVu Sans"/>
                <a:cs typeface="DejaVu Sans"/>
              </a:rPr>
              <a:t>45 </a:t>
            </a:r>
            <a:r>
              <a:rPr dirty="0" baseline="-33950" sz="2700" spc="-247">
                <a:solidFill>
                  <a:srgbClr val="6D6D6D"/>
                </a:solidFill>
                <a:latin typeface="DejaVu Sans"/>
                <a:cs typeface="DejaVu Sans"/>
              </a:rPr>
              <a:t>+ </a:t>
            </a:r>
            <a:r>
              <a:rPr dirty="0" baseline="-33950" sz="2700" spc="-337">
                <a:solidFill>
                  <a:srgbClr val="6D6D6D"/>
                </a:solidFill>
                <a:latin typeface="DejaVu Sans"/>
                <a:cs typeface="DejaVu Sans"/>
              </a:rPr>
              <a:t>𝑎𝑙𝑡𝑢𝑟𝑎   ×  </a:t>
            </a:r>
            <a:r>
              <a:rPr dirty="0" baseline="-33950" sz="2700" spc="-225">
                <a:solidFill>
                  <a:srgbClr val="6D6D6D"/>
                </a:solidFill>
                <a:latin typeface="DejaVu Sans"/>
                <a:cs typeface="DejaVu Sans"/>
              </a:rPr>
              <a:t>10 </a:t>
            </a:r>
            <a:r>
              <a:rPr dirty="0" baseline="-33950" sz="2700" spc="-247">
                <a:solidFill>
                  <a:srgbClr val="6D6D6D"/>
                </a:solidFill>
                <a:latin typeface="DejaVu Sans"/>
                <a:cs typeface="DejaVu Sans"/>
              </a:rPr>
              <a:t>+  </a:t>
            </a:r>
            <a:r>
              <a:rPr dirty="0" baseline="-33950" sz="2700" spc="-465">
                <a:solidFill>
                  <a:srgbClr val="6D6D6D"/>
                </a:solidFill>
                <a:latin typeface="DejaVu Sans"/>
                <a:cs typeface="DejaVu Sans"/>
              </a:rPr>
              <a:t>ቊ</a:t>
            </a:r>
            <a:r>
              <a:rPr dirty="0" baseline="-33950" sz="2700" spc="-75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0 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0.3 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 </a:t>
            </a:r>
            <a:r>
              <a:rPr dirty="0" sz="1800" spc="-215">
                <a:solidFill>
                  <a:srgbClr val="6D6D6D"/>
                </a:solidFill>
                <a:latin typeface="DejaVu Sans"/>
                <a:cs typeface="DejaVu Sans"/>
              </a:rPr>
              <a:t>𝑎𝑙𝑡𝑢𝑟𝑎,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𝑠𝑒</a:t>
            </a:r>
            <a:r>
              <a:rPr dirty="0" sz="1800" spc="-65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40">
                <a:solidFill>
                  <a:srgbClr val="6D6D6D"/>
                </a:solidFill>
                <a:latin typeface="DejaVu Sans"/>
                <a:cs typeface="DejaVu Sans"/>
              </a:rPr>
              <a:t>𝑓𝑒𝑚𝑖𝑛𝑖𝑛𝑜</a:t>
            </a:r>
            <a:endParaRPr sz="1800">
              <a:latin typeface="DejaVu Sans"/>
              <a:cs typeface="DejaVu Sans"/>
            </a:endParaRPr>
          </a:p>
          <a:p>
            <a:pPr marL="3868420">
              <a:lnSpc>
                <a:spcPct val="100000"/>
              </a:lnSpc>
              <a:spcBef>
                <a:spcPts val="60"/>
              </a:spcBef>
              <a:tabLst>
                <a:tab pos="4147820" algn="l"/>
              </a:tabLst>
            </a:pP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1	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0.3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 </a:t>
            </a:r>
            <a:r>
              <a:rPr dirty="0" sz="1800" spc="-215">
                <a:solidFill>
                  <a:srgbClr val="6D6D6D"/>
                </a:solidFill>
                <a:latin typeface="DejaVu Sans"/>
                <a:cs typeface="DejaVu Sans"/>
              </a:rPr>
              <a:t>𝑎𝑙𝑡𝑢𝑟𝑎,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𝑠𝑒</a:t>
            </a:r>
            <a:r>
              <a:rPr dirty="0" sz="1800" spc="5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60">
                <a:solidFill>
                  <a:srgbClr val="6D6D6D"/>
                </a:solidFill>
                <a:latin typeface="DejaVu Sans"/>
                <a:cs typeface="DejaVu Sans"/>
              </a:rPr>
              <a:t>𝑚𝑎𝑠𝑐𝑢𝑙𝑖𝑛𝑜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76949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Como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lidar se um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dos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atributos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fosse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discreto? </a:t>
            </a:r>
            <a:r>
              <a:rPr dirty="0" sz="1800" spc="-30">
                <a:solidFill>
                  <a:srgbClr val="6D6D6D"/>
                </a:solidFill>
                <a:latin typeface="Noto Sans"/>
                <a:cs typeface="Noto Sans"/>
              </a:rPr>
              <a:t>(Sexo,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Cidade, Cor,</a:t>
            </a:r>
            <a:r>
              <a:rPr dirty="0" sz="1800" spc="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35">
                <a:solidFill>
                  <a:srgbClr val="6D6D6D"/>
                </a:solidFill>
                <a:latin typeface="Noto Sans"/>
                <a:cs typeface="Noto Sans"/>
              </a:rPr>
              <a:t>...)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7307" y="1941308"/>
            <a:ext cx="3062255" cy="2521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04259" y="2040635"/>
            <a:ext cx="1196340" cy="41655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2544" rIns="0" bIns="0" rtlCol="0" vert="horz">
            <a:spAutoFit/>
          </a:bodyPr>
          <a:lstStyle/>
          <a:p>
            <a:pPr marL="92075" marR="491490">
              <a:lnSpc>
                <a:spcPct val="100000"/>
              </a:lnSpc>
              <a:spcBef>
                <a:spcPts val="334"/>
              </a:spcBef>
            </a:pPr>
            <a:r>
              <a:rPr dirty="0" sz="1050">
                <a:latin typeface="Arial"/>
                <a:cs typeface="Arial"/>
              </a:rPr>
              <a:t>M</a:t>
            </a:r>
            <a:r>
              <a:rPr dirty="0" sz="1050">
                <a:latin typeface="Arial"/>
                <a:cs typeface="Arial"/>
              </a:rPr>
              <a:t>ascu</a:t>
            </a:r>
            <a:r>
              <a:rPr dirty="0" sz="1050" spc="5">
                <a:latin typeface="Arial"/>
                <a:cs typeface="Arial"/>
              </a:rPr>
              <a:t>l</a:t>
            </a:r>
            <a:r>
              <a:rPr dirty="0" sz="1050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no  </a:t>
            </a:r>
            <a:r>
              <a:rPr dirty="0" sz="1050">
                <a:latin typeface="Arial"/>
                <a:cs typeface="Arial"/>
              </a:rPr>
              <a:t>Feminino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7148" y="303733"/>
            <a:ext cx="288036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15">
                <a:solidFill>
                  <a:srgbClr val="464646"/>
                </a:solidFill>
                <a:latin typeface="Verdana"/>
                <a:cs typeface="Verdana"/>
              </a:rPr>
              <a:t>Regressão</a:t>
            </a:r>
            <a:r>
              <a:rPr dirty="0" sz="3000" spc="-565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dirty="0" sz="3000" spc="-165">
                <a:solidFill>
                  <a:srgbClr val="464646"/>
                </a:solidFill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4973" y="1550620"/>
            <a:ext cx="5630350" cy="286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Regressão</a:t>
            </a:r>
            <a:r>
              <a:rPr dirty="0" spc="-35"/>
              <a:t> </a:t>
            </a:r>
            <a:r>
              <a:rPr dirty="0" spc="-30"/>
              <a:t>Linear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150" y="2927350"/>
            <a:ext cx="2286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64646"/>
                </a:solidFill>
                <a:latin typeface="Noto Sans"/>
                <a:cs typeface="Noto Sans"/>
              </a:rPr>
              <a:t>Exercícios em</a:t>
            </a:r>
            <a:r>
              <a:rPr dirty="0" sz="1800" spc="-60">
                <a:solidFill>
                  <a:srgbClr val="464646"/>
                </a:solidFill>
                <a:latin typeface="Noto Sans"/>
                <a:cs typeface="Noto Sans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Noto Sans"/>
                <a:cs typeface="Noto Sans"/>
              </a:rPr>
              <a:t>Python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3993" y="4876682"/>
            <a:ext cx="125095" cy="13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0"/>
              </a:lnSpc>
            </a:pP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6885" y="130555"/>
            <a:ext cx="4109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464646"/>
                </a:solidFill>
                <a:latin typeface="Verdana"/>
                <a:cs typeface="Verdana"/>
              </a:rPr>
              <a:t>Questions </a:t>
            </a:r>
            <a:r>
              <a:rPr dirty="0" sz="3000" spc="-235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dirty="0" sz="3000" spc="-875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dirty="0" sz="3000" spc="-190">
                <a:solidFill>
                  <a:srgbClr val="464646"/>
                </a:solidFill>
                <a:latin typeface="Verdana"/>
                <a:cs typeface="Verdana"/>
              </a:rPr>
              <a:t>Feedback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4576" y="1248155"/>
            <a:ext cx="2974848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92321" y="4456887"/>
            <a:ext cx="9671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Thank</a:t>
            </a:r>
            <a:r>
              <a:rPr dirty="0" u="heavy" sz="1400" spc="-9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spc="-15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Arial"/>
                <a:cs typeface="Arial"/>
              </a:rPr>
              <a:t>you!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236725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3993" y="4876682"/>
            <a:ext cx="125095" cy="13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0"/>
              </a:lnSpc>
            </a:pPr>
            <a:r>
              <a:rPr dirty="0" sz="850" spc="-55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6420" y="1423416"/>
            <a:ext cx="893444" cy="1199515"/>
          </a:xfrm>
          <a:custGeom>
            <a:avLst/>
            <a:gdLst/>
            <a:ahLst/>
            <a:cxnLst/>
            <a:rect l="l" t="t" r="r" b="b"/>
            <a:pathLst>
              <a:path w="893444" h="1199514">
                <a:moveTo>
                  <a:pt x="506094" y="1115060"/>
                </a:moveTo>
                <a:lnTo>
                  <a:pt x="386969" y="1115060"/>
                </a:lnTo>
                <a:lnTo>
                  <a:pt x="446531" y="1199388"/>
                </a:lnTo>
                <a:lnTo>
                  <a:pt x="506094" y="1115060"/>
                </a:lnTo>
                <a:close/>
              </a:path>
              <a:path w="893444" h="1199514">
                <a:moveTo>
                  <a:pt x="834898" y="0"/>
                </a:moveTo>
                <a:lnTo>
                  <a:pt x="58166" y="0"/>
                </a:lnTo>
                <a:lnTo>
                  <a:pt x="35522" y="3811"/>
                </a:lnTo>
                <a:lnTo>
                  <a:pt x="17033" y="14208"/>
                </a:lnTo>
                <a:lnTo>
                  <a:pt x="4570" y="29628"/>
                </a:lnTo>
                <a:lnTo>
                  <a:pt x="0" y="48513"/>
                </a:lnTo>
                <a:lnTo>
                  <a:pt x="0" y="1066546"/>
                </a:lnTo>
                <a:lnTo>
                  <a:pt x="4570" y="1085431"/>
                </a:lnTo>
                <a:lnTo>
                  <a:pt x="17033" y="1100851"/>
                </a:lnTo>
                <a:lnTo>
                  <a:pt x="35522" y="1111248"/>
                </a:lnTo>
                <a:lnTo>
                  <a:pt x="58166" y="1115060"/>
                </a:lnTo>
                <a:lnTo>
                  <a:pt x="834898" y="1115060"/>
                </a:lnTo>
                <a:lnTo>
                  <a:pt x="857541" y="1111248"/>
                </a:lnTo>
                <a:lnTo>
                  <a:pt x="876030" y="1100851"/>
                </a:lnTo>
                <a:lnTo>
                  <a:pt x="888493" y="1085431"/>
                </a:lnTo>
                <a:lnTo>
                  <a:pt x="893063" y="1066546"/>
                </a:lnTo>
                <a:lnTo>
                  <a:pt x="893063" y="48513"/>
                </a:lnTo>
                <a:lnTo>
                  <a:pt x="888493" y="29628"/>
                </a:lnTo>
                <a:lnTo>
                  <a:pt x="876030" y="14208"/>
                </a:lnTo>
                <a:lnTo>
                  <a:pt x="857541" y="3811"/>
                </a:lnTo>
                <a:lnTo>
                  <a:pt x="834898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61944" y="1338072"/>
            <a:ext cx="893444" cy="1198245"/>
          </a:xfrm>
          <a:custGeom>
            <a:avLst/>
            <a:gdLst/>
            <a:ahLst/>
            <a:cxnLst/>
            <a:rect l="l" t="t" r="r" b="b"/>
            <a:pathLst>
              <a:path w="893445" h="1198245">
                <a:moveTo>
                  <a:pt x="834897" y="84200"/>
                </a:moveTo>
                <a:lnTo>
                  <a:pt x="58165" y="84200"/>
                </a:lnTo>
                <a:lnTo>
                  <a:pt x="35522" y="88012"/>
                </a:lnTo>
                <a:lnTo>
                  <a:pt x="17033" y="98409"/>
                </a:lnTo>
                <a:lnTo>
                  <a:pt x="4570" y="113829"/>
                </a:lnTo>
                <a:lnTo>
                  <a:pt x="0" y="132714"/>
                </a:lnTo>
                <a:lnTo>
                  <a:pt x="0" y="1149477"/>
                </a:lnTo>
                <a:lnTo>
                  <a:pt x="4570" y="1168288"/>
                </a:lnTo>
                <a:lnTo>
                  <a:pt x="17033" y="1183671"/>
                </a:lnTo>
                <a:lnTo>
                  <a:pt x="35522" y="1194053"/>
                </a:lnTo>
                <a:lnTo>
                  <a:pt x="58165" y="1197864"/>
                </a:lnTo>
                <a:lnTo>
                  <a:pt x="834897" y="1197864"/>
                </a:lnTo>
                <a:lnTo>
                  <a:pt x="857541" y="1194053"/>
                </a:lnTo>
                <a:lnTo>
                  <a:pt x="876030" y="1183671"/>
                </a:lnTo>
                <a:lnTo>
                  <a:pt x="888493" y="1168288"/>
                </a:lnTo>
                <a:lnTo>
                  <a:pt x="893063" y="1149477"/>
                </a:lnTo>
                <a:lnTo>
                  <a:pt x="893063" y="132714"/>
                </a:lnTo>
                <a:lnTo>
                  <a:pt x="888493" y="113829"/>
                </a:lnTo>
                <a:lnTo>
                  <a:pt x="876030" y="98409"/>
                </a:lnTo>
                <a:lnTo>
                  <a:pt x="857541" y="88012"/>
                </a:lnTo>
                <a:lnTo>
                  <a:pt x="834897" y="84200"/>
                </a:lnTo>
                <a:close/>
              </a:path>
              <a:path w="893445" h="1198245">
                <a:moveTo>
                  <a:pt x="446531" y="0"/>
                </a:moveTo>
                <a:lnTo>
                  <a:pt x="386968" y="84200"/>
                </a:lnTo>
                <a:lnTo>
                  <a:pt x="506094" y="84200"/>
                </a:lnTo>
                <a:lnTo>
                  <a:pt x="446531" y="0"/>
                </a:lnTo>
                <a:close/>
              </a:path>
            </a:pathLst>
          </a:custGeom>
          <a:solidFill>
            <a:srgbClr val="F4B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8991" y="1423416"/>
            <a:ext cx="893444" cy="1199515"/>
          </a:xfrm>
          <a:custGeom>
            <a:avLst/>
            <a:gdLst/>
            <a:ahLst/>
            <a:cxnLst/>
            <a:rect l="l" t="t" r="r" b="b"/>
            <a:pathLst>
              <a:path w="893445" h="1199514">
                <a:moveTo>
                  <a:pt x="506095" y="1115060"/>
                </a:moveTo>
                <a:lnTo>
                  <a:pt x="386969" y="1115060"/>
                </a:lnTo>
                <a:lnTo>
                  <a:pt x="446532" y="1199388"/>
                </a:lnTo>
                <a:lnTo>
                  <a:pt x="506095" y="1115060"/>
                </a:lnTo>
                <a:close/>
              </a:path>
              <a:path w="893445" h="1199514">
                <a:moveTo>
                  <a:pt x="834898" y="0"/>
                </a:moveTo>
                <a:lnTo>
                  <a:pt x="58166" y="0"/>
                </a:lnTo>
                <a:lnTo>
                  <a:pt x="35522" y="3811"/>
                </a:lnTo>
                <a:lnTo>
                  <a:pt x="17033" y="14208"/>
                </a:lnTo>
                <a:lnTo>
                  <a:pt x="4570" y="29628"/>
                </a:lnTo>
                <a:lnTo>
                  <a:pt x="0" y="48513"/>
                </a:lnTo>
                <a:lnTo>
                  <a:pt x="0" y="1066546"/>
                </a:lnTo>
                <a:lnTo>
                  <a:pt x="4570" y="1085431"/>
                </a:lnTo>
                <a:lnTo>
                  <a:pt x="17033" y="1100851"/>
                </a:lnTo>
                <a:lnTo>
                  <a:pt x="35522" y="1111248"/>
                </a:lnTo>
                <a:lnTo>
                  <a:pt x="58166" y="1115060"/>
                </a:lnTo>
                <a:lnTo>
                  <a:pt x="834898" y="1115060"/>
                </a:lnTo>
                <a:lnTo>
                  <a:pt x="857541" y="1111248"/>
                </a:lnTo>
                <a:lnTo>
                  <a:pt x="876030" y="1100851"/>
                </a:lnTo>
                <a:lnTo>
                  <a:pt x="888493" y="1085431"/>
                </a:lnTo>
                <a:lnTo>
                  <a:pt x="893063" y="1066546"/>
                </a:lnTo>
                <a:lnTo>
                  <a:pt x="893063" y="48513"/>
                </a:lnTo>
                <a:lnTo>
                  <a:pt x="888493" y="29628"/>
                </a:lnTo>
                <a:lnTo>
                  <a:pt x="876030" y="14208"/>
                </a:lnTo>
                <a:lnTo>
                  <a:pt x="857541" y="3811"/>
                </a:lnTo>
                <a:lnTo>
                  <a:pt x="834898" y="0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4515" y="1338072"/>
            <a:ext cx="893444" cy="1198245"/>
          </a:xfrm>
          <a:custGeom>
            <a:avLst/>
            <a:gdLst/>
            <a:ahLst/>
            <a:cxnLst/>
            <a:rect l="l" t="t" r="r" b="b"/>
            <a:pathLst>
              <a:path w="893445" h="1198245">
                <a:moveTo>
                  <a:pt x="834898" y="84200"/>
                </a:moveTo>
                <a:lnTo>
                  <a:pt x="58166" y="84200"/>
                </a:lnTo>
                <a:lnTo>
                  <a:pt x="35522" y="88012"/>
                </a:lnTo>
                <a:lnTo>
                  <a:pt x="17033" y="98409"/>
                </a:lnTo>
                <a:lnTo>
                  <a:pt x="4570" y="113829"/>
                </a:lnTo>
                <a:lnTo>
                  <a:pt x="0" y="132714"/>
                </a:lnTo>
                <a:lnTo>
                  <a:pt x="0" y="1149477"/>
                </a:lnTo>
                <a:lnTo>
                  <a:pt x="4570" y="1168288"/>
                </a:lnTo>
                <a:lnTo>
                  <a:pt x="17033" y="1183671"/>
                </a:lnTo>
                <a:lnTo>
                  <a:pt x="35522" y="1194053"/>
                </a:lnTo>
                <a:lnTo>
                  <a:pt x="58166" y="1197864"/>
                </a:lnTo>
                <a:lnTo>
                  <a:pt x="834898" y="1197864"/>
                </a:lnTo>
                <a:lnTo>
                  <a:pt x="857541" y="1194053"/>
                </a:lnTo>
                <a:lnTo>
                  <a:pt x="876030" y="1183671"/>
                </a:lnTo>
                <a:lnTo>
                  <a:pt x="888493" y="1168288"/>
                </a:lnTo>
                <a:lnTo>
                  <a:pt x="893063" y="1149477"/>
                </a:lnTo>
                <a:lnTo>
                  <a:pt x="893063" y="132714"/>
                </a:lnTo>
                <a:lnTo>
                  <a:pt x="888493" y="113829"/>
                </a:lnTo>
                <a:lnTo>
                  <a:pt x="876030" y="98409"/>
                </a:lnTo>
                <a:lnTo>
                  <a:pt x="857541" y="88012"/>
                </a:lnTo>
                <a:lnTo>
                  <a:pt x="834898" y="84200"/>
                </a:lnTo>
                <a:close/>
              </a:path>
              <a:path w="893445" h="1198245">
                <a:moveTo>
                  <a:pt x="446532" y="0"/>
                </a:moveTo>
                <a:lnTo>
                  <a:pt x="386968" y="84200"/>
                </a:lnTo>
                <a:lnTo>
                  <a:pt x="506094" y="84200"/>
                </a:lnTo>
                <a:lnTo>
                  <a:pt x="446532" y="0"/>
                </a:lnTo>
                <a:close/>
              </a:path>
            </a:pathLst>
          </a:custGeom>
          <a:solidFill>
            <a:srgbClr val="DB44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81805" y="420700"/>
            <a:ext cx="180975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5">
                <a:solidFill>
                  <a:srgbClr val="464646"/>
                </a:solidFill>
                <a:latin typeface="Verdana"/>
                <a:cs typeface="Verdana"/>
              </a:rPr>
              <a:t>Obrigado</a:t>
            </a:r>
            <a:r>
              <a:rPr dirty="0" sz="3000" spc="-58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464646"/>
                </a:solidFill>
                <a:latin typeface="Verdana"/>
                <a:cs typeface="Verdana"/>
              </a:rPr>
              <a:t>!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733" y="1646377"/>
            <a:ext cx="4904105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350" algn="l"/>
                <a:tab pos="3046730" algn="l"/>
                <a:tab pos="4703445" algn="l"/>
              </a:tabLst>
            </a:pPr>
            <a:r>
              <a:rPr dirty="0" sz="4800" spc="-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800" spc="-2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800" spc="4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4800" spc="-5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4800">
              <a:latin typeface="Verdana"/>
              <a:cs typeface="Verdana"/>
            </a:endParaRPr>
          </a:p>
          <a:p>
            <a:pPr algn="ctr" marL="250190">
              <a:lnSpc>
                <a:spcPct val="100000"/>
              </a:lnSpc>
              <a:spcBef>
                <a:spcPts val="4460"/>
              </a:spcBef>
            </a:pPr>
            <a:r>
              <a:rPr dirty="0" sz="1800" spc="-85">
                <a:solidFill>
                  <a:srgbClr val="464646"/>
                </a:solidFill>
                <a:latin typeface="Verdana"/>
                <a:cs typeface="Verdana"/>
              </a:rPr>
              <a:t>Vinicius </a:t>
            </a:r>
            <a:r>
              <a:rPr dirty="0" sz="1800" spc="-120">
                <a:solidFill>
                  <a:srgbClr val="464646"/>
                </a:solidFill>
                <a:latin typeface="Verdana"/>
                <a:cs typeface="Verdana"/>
              </a:rPr>
              <a:t>Fernandes</a:t>
            </a:r>
            <a:r>
              <a:rPr dirty="0" sz="1800" spc="-484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464646"/>
                </a:solidFill>
                <a:latin typeface="Verdana"/>
                <a:cs typeface="Verdana"/>
              </a:rPr>
              <a:t>Caridá</a:t>
            </a:r>
            <a:endParaRPr sz="1800">
              <a:latin typeface="Verdana"/>
              <a:cs typeface="Verdana"/>
            </a:endParaRPr>
          </a:p>
          <a:p>
            <a:pPr algn="ctr" marL="251460">
              <a:lnSpc>
                <a:spcPct val="100000"/>
              </a:lnSpc>
              <a:spcBef>
                <a:spcPts val="5"/>
              </a:spcBef>
            </a:pPr>
            <a:r>
              <a:rPr dirty="0" sz="1800" spc="-145">
                <a:solidFill>
                  <a:srgbClr val="464646"/>
                </a:solidFill>
                <a:latin typeface="Verdana"/>
                <a:cs typeface="Verdana"/>
                <a:hlinkClick r:id="rId2"/>
              </a:rPr>
              <a:t>vfcarida@gmail.com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7888" y="3852671"/>
            <a:ext cx="489203" cy="489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03264" y="3852671"/>
            <a:ext cx="489204" cy="48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0404" y="3880103"/>
            <a:ext cx="435863" cy="435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5866" y="4309059"/>
            <a:ext cx="1304290" cy="29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465">
              <a:lnSpc>
                <a:spcPts val="1070"/>
              </a:lnSpc>
              <a:spcBef>
                <a:spcPts val="100"/>
              </a:spcBef>
            </a:pPr>
            <a:r>
              <a:rPr dirty="0" sz="900" spc="-55">
                <a:solidFill>
                  <a:srgbClr val="DB4437"/>
                </a:solidFill>
                <a:latin typeface="Verdana"/>
                <a:cs typeface="Verdana"/>
              </a:rPr>
              <a:t>@Vinicius</a:t>
            </a:r>
            <a:r>
              <a:rPr dirty="0" sz="900" spc="-180">
                <a:solidFill>
                  <a:srgbClr val="DB4437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DB4437"/>
                </a:solidFill>
                <a:latin typeface="Verdana"/>
                <a:cs typeface="Verdana"/>
              </a:rPr>
              <a:t>Caridá</a:t>
            </a:r>
            <a:endParaRPr sz="900">
              <a:latin typeface="Verdana"/>
              <a:cs typeface="Verdana"/>
            </a:endParaRPr>
          </a:p>
          <a:p>
            <a:pPr algn="ctr">
              <a:lnSpc>
                <a:spcPts val="1070"/>
              </a:lnSpc>
            </a:pPr>
            <a:r>
              <a:rPr dirty="0" sz="900" spc="-20">
                <a:solidFill>
                  <a:srgbClr val="DB4437"/>
                </a:solidFill>
                <a:latin typeface="Verdana"/>
                <a:cs typeface="Verdana"/>
              </a:rPr>
              <a:t>@</a:t>
            </a:r>
            <a:r>
              <a:rPr dirty="0" sz="900" spc="-20">
                <a:solidFill>
                  <a:srgbClr val="DB4437"/>
                </a:solidFill>
                <a:latin typeface="Arial"/>
                <a:cs typeface="Arial"/>
              </a:rPr>
              <a:t>machine </a:t>
            </a:r>
            <a:r>
              <a:rPr dirty="0" sz="900" spc="-5">
                <a:solidFill>
                  <a:srgbClr val="DB4437"/>
                </a:solidFill>
                <a:latin typeface="Arial"/>
                <a:cs typeface="Arial"/>
              </a:rPr>
              <a:t>learning</a:t>
            </a:r>
            <a:r>
              <a:rPr dirty="0" sz="900" spc="-90">
                <a:solidFill>
                  <a:srgbClr val="DB443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DB4437"/>
                </a:solidFill>
                <a:latin typeface="Arial"/>
                <a:cs typeface="Arial"/>
              </a:rPr>
              <a:t>Brasil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997" y="4363313"/>
            <a:ext cx="866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4285F4"/>
                </a:solidFill>
                <a:latin typeface="Verdana"/>
                <a:cs typeface="Verdana"/>
              </a:rPr>
              <a:t>@Vinicius</a:t>
            </a:r>
            <a:r>
              <a:rPr dirty="0" sz="900" spc="-215">
                <a:solidFill>
                  <a:srgbClr val="4285F4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4285F4"/>
                </a:solidFill>
                <a:latin typeface="Verdana"/>
                <a:cs typeface="Verdana"/>
              </a:rPr>
              <a:t>Caridá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116" y="4363313"/>
            <a:ext cx="524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65">
                <a:solidFill>
                  <a:srgbClr val="4285F4"/>
                </a:solidFill>
                <a:latin typeface="Verdana"/>
                <a:cs typeface="Verdana"/>
              </a:rPr>
              <a:t>@</a:t>
            </a:r>
            <a:r>
              <a:rPr dirty="0" sz="900" spc="-80">
                <a:solidFill>
                  <a:srgbClr val="4285F4"/>
                </a:solidFill>
                <a:latin typeface="Verdana"/>
                <a:cs typeface="Verdana"/>
              </a:rPr>
              <a:t>v</a:t>
            </a:r>
            <a:r>
              <a:rPr dirty="0" sz="900" spc="-20">
                <a:solidFill>
                  <a:srgbClr val="4285F4"/>
                </a:solidFill>
                <a:latin typeface="Verdana"/>
                <a:cs typeface="Verdana"/>
              </a:rPr>
              <a:t>f</a:t>
            </a:r>
            <a:r>
              <a:rPr dirty="0" sz="900" spc="-60">
                <a:solidFill>
                  <a:srgbClr val="4285F4"/>
                </a:solidFill>
                <a:latin typeface="Verdana"/>
                <a:cs typeface="Verdana"/>
              </a:rPr>
              <a:t>ca</a:t>
            </a:r>
            <a:r>
              <a:rPr dirty="0" sz="900" spc="-50">
                <a:solidFill>
                  <a:srgbClr val="4285F4"/>
                </a:solidFill>
                <a:latin typeface="Verdana"/>
                <a:cs typeface="Verdana"/>
              </a:rPr>
              <a:t>r</a:t>
            </a:r>
            <a:r>
              <a:rPr dirty="0" sz="900" spc="-55">
                <a:solidFill>
                  <a:srgbClr val="4285F4"/>
                </a:solidFill>
                <a:latin typeface="Verdana"/>
                <a:cs typeface="Verdana"/>
              </a:rPr>
              <a:t>ida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06206" y="4306061"/>
            <a:ext cx="562610" cy="795655"/>
          </a:xfrm>
          <a:custGeom>
            <a:avLst/>
            <a:gdLst/>
            <a:ahLst/>
            <a:cxnLst/>
            <a:rect l="l" t="t" r="r" b="b"/>
            <a:pathLst>
              <a:path w="562609" h="795654">
                <a:moveTo>
                  <a:pt x="0" y="795528"/>
                </a:moveTo>
                <a:lnTo>
                  <a:pt x="562355" y="795528"/>
                </a:lnTo>
                <a:lnTo>
                  <a:pt x="562355" y="0"/>
                </a:lnTo>
                <a:lnTo>
                  <a:pt x="0" y="0"/>
                </a:lnTo>
                <a:lnTo>
                  <a:pt x="0" y="7955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247" y="1941957"/>
            <a:ext cx="3230245" cy="826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Copyright © </a:t>
            </a:r>
            <a:r>
              <a:rPr dirty="0" sz="1050" b="1">
                <a:solidFill>
                  <a:srgbClr val="D9D9D9"/>
                </a:solidFill>
                <a:latin typeface="Arial"/>
                <a:cs typeface="Arial"/>
              </a:rPr>
              <a:t>2018 Prof. Vinicius Fernandes Caridá 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Todos direitos reservados. Reprodução ou</a:t>
            </a:r>
            <a:r>
              <a:rPr dirty="0" sz="1050" spc="-6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divulgação  </a:t>
            </a:r>
            <a:r>
              <a:rPr dirty="0" sz="1050" spc="-5">
                <a:solidFill>
                  <a:srgbClr val="D9D9D9"/>
                </a:solidFill>
                <a:latin typeface="Arial"/>
                <a:cs typeface="Arial"/>
              </a:rPr>
              <a:t>total </a:t>
            </a:r>
            <a:r>
              <a:rPr dirty="0" sz="1050">
                <a:solidFill>
                  <a:srgbClr val="D9D9D9"/>
                </a:solidFill>
                <a:latin typeface="Arial"/>
                <a:cs typeface="Arial"/>
              </a:rPr>
              <a:t>ou parcial deste documento é expressamente  proíbido sem o consentimento formal, por escrito, do  Professor</a:t>
            </a:r>
            <a:r>
              <a:rPr dirty="0" sz="1050" spc="-3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D9D9D9"/>
                </a:solidFill>
                <a:latin typeface="Arial"/>
                <a:cs typeface="Arial"/>
              </a:rPr>
              <a:t>(autor).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8605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288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7051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4816" y="484860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842509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 h="0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32003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288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DB44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051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F4B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4816" y="484250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2003">
            <a:solidFill>
              <a:srgbClr val="0E9D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264" y="4928422"/>
            <a:ext cx="18046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>
                <a:solidFill>
                  <a:srgbClr val="006FC0"/>
                </a:solidFill>
                <a:latin typeface="Arial"/>
                <a:cs typeface="Arial"/>
              </a:rPr>
              <a:t>Prof. </a:t>
            </a:r>
            <a:r>
              <a:rPr dirty="0" sz="1200" spc="-5">
                <a:solidFill>
                  <a:srgbClr val="006FC0"/>
                </a:solidFill>
                <a:latin typeface="Arial"/>
                <a:cs typeface="Arial"/>
              </a:rPr>
              <a:t>Dr. Vinicius </a:t>
            </a:r>
            <a:r>
              <a:rPr dirty="0" sz="1200">
                <a:solidFill>
                  <a:srgbClr val="006FC0"/>
                </a:solidFill>
                <a:latin typeface="Arial"/>
                <a:cs typeface="Arial"/>
              </a:rPr>
              <a:t>F.</a:t>
            </a:r>
            <a:r>
              <a:rPr dirty="0" sz="1200" spc="-3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6FC0"/>
                </a:solidFill>
                <a:latin typeface="Arial"/>
                <a:cs typeface="Arial"/>
              </a:rPr>
              <a:t>Caridá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64" y="4915722"/>
            <a:ext cx="19519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Prof.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Vinicius F.</a:t>
            </a:r>
            <a:r>
              <a:rPr dirty="0" sz="12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Caridá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Regressão</a:t>
            </a:r>
            <a:r>
              <a:rPr dirty="0" spc="-35"/>
              <a:t> </a:t>
            </a:r>
            <a:r>
              <a:rPr dirty="0" spc="-30"/>
              <a:t>Linear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7450455" cy="306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Abordagem </a:t>
            </a:r>
            <a:r>
              <a:rPr dirty="0" sz="1800" spc="-120">
                <a:solidFill>
                  <a:srgbClr val="6D6D6D"/>
                </a:solidFill>
                <a:latin typeface="Verdana"/>
                <a:cs typeface="Verdana"/>
              </a:rPr>
              <a:t>supervisionada</a:t>
            </a:r>
            <a:r>
              <a:rPr dirty="0" sz="1800" spc="-459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6D6D6D"/>
                </a:solidFill>
                <a:latin typeface="Verdana"/>
                <a:cs typeface="Verdana"/>
              </a:rPr>
              <a:t>simples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D6D6D"/>
              </a:buClr>
              <a:buFont typeface="Noto Sans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145">
                <a:solidFill>
                  <a:srgbClr val="6D6D6D"/>
                </a:solidFill>
                <a:latin typeface="Verdana"/>
                <a:cs typeface="Verdana"/>
              </a:rPr>
              <a:t>Assume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6D6D6D"/>
                </a:solidFill>
                <a:latin typeface="Verdana"/>
                <a:cs typeface="Verdana"/>
              </a:rPr>
              <a:t>uma</a:t>
            </a:r>
            <a:r>
              <a:rPr dirty="0" sz="1800" spc="-28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Verdana"/>
                <a:cs typeface="Verdana"/>
              </a:rPr>
              <a:t>dependência</a:t>
            </a:r>
            <a:r>
              <a:rPr dirty="0" sz="1800" spc="-31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6D6D6D"/>
                </a:solidFill>
                <a:latin typeface="Verdana"/>
                <a:cs typeface="Verdana"/>
              </a:rPr>
              <a:t>linear</a:t>
            </a:r>
            <a:r>
              <a:rPr dirty="0" sz="1800" spc="-27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6D6D6D"/>
                </a:solidFill>
                <a:latin typeface="Verdana"/>
                <a:cs typeface="Verdana"/>
              </a:rPr>
              <a:t>entre</a:t>
            </a:r>
            <a:r>
              <a:rPr dirty="0" sz="1800" spc="-29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6D6D6D"/>
                </a:solidFill>
                <a:latin typeface="Verdana"/>
                <a:cs typeface="Verdana"/>
              </a:rPr>
              <a:t>a</a:t>
            </a:r>
            <a:r>
              <a:rPr dirty="0" sz="1800" spc="-27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6D6D6D"/>
                </a:solidFill>
                <a:latin typeface="Verdana"/>
                <a:cs typeface="Verdana"/>
              </a:rPr>
              <a:t>variável</a:t>
            </a:r>
            <a:r>
              <a:rPr dirty="0" sz="1800" spc="-27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6D6D6D"/>
                </a:solidFill>
                <a:latin typeface="Verdana"/>
                <a:cs typeface="Verdana"/>
              </a:rPr>
              <a:t>resposta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6D6D6D"/>
                </a:solidFill>
                <a:latin typeface="DejaVu Sans"/>
                <a:cs typeface="DejaVu Sans"/>
              </a:rPr>
              <a:t>𝑌</a:t>
            </a:r>
            <a:r>
              <a:rPr dirty="0" sz="1800" spc="-16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e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Verdana"/>
                <a:cs typeface="Verdana"/>
              </a:rPr>
              <a:t>os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6D6D6D"/>
                </a:solidFill>
                <a:latin typeface="Verdana"/>
                <a:cs typeface="Verdana"/>
              </a:rPr>
              <a:t>valores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dirty="0" sz="1800" spc="-80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-120">
                <a:solidFill>
                  <a:srgbClr val="6D6D6D"/>
                </a:solidFill>
                <a:latin typeface="DejaVu Sans"/>
                <a:cs typeface="DejaVu Sans"/>
              </a:rPr>
              <a:t>1</a:t>
            </a:r>
            <a:r>
              <a:rPr dirty="0" sz="1800" spc="-80">
                <a:solidFill>
                  <a:srgbClr val="6D6D6D"/>
                </a:solidFill>
                <a:latin typeface="DejaVu Sans"/>
                <a:cs typeface="DejaVu Sans"/>
              </a:rPr>
              <a:t>, </a:t>
            </a:r>
            <a:r>
              <a:rPr dirty="0" sz="1800" spc="-70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-104">
                <a:solidFill>
                  <a:srgbClr val="6D6D6D"/>
                </a:solidFill>
                <a:latin typeface="DejaVu Sans"/>
                <a:cs typeface="DejaVu Sans"/>
              </a:rPr>
              <a:t>2</a:t>
            </a:r>
            <a:r>
              <a:rPr dirty="0" sz="1800" spc="-70">
                <a:solidFill>
                  <a:srgbClr val="6D6D6D"/>
                </a:solidFill>
                <a:latin typeface="DejaVu Sans"/>
                <a:cs typeface="DejaVu Sans"/>
              </a:rPr>
              <a:t>,</a:t>
            </a:r>
            <a:r>
              <a:rPr dirty="0" sz="1800" spc="-47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450">
                <a:solidFill>
                  <a:srgbClr val="6D6D6D"/>
                </a:solidFill>
                <a:latin typeface="DejaVu Sans"/>
                <a:cs typeface="DejaVu Sans"/>
              </a:rPr>
              <a:t>… </a:t>
            </a:r>
            <a:r>
              <a:rPr dirty="0" sz="1800" spc="-204">
                <a:solidFill>
                  <a:srgbClr val="6D6D6D"/>
                </a:solidFill>
                <a:latin typeface="DejaVu Sans"/>
                <a:cs typeface="DejaVu Sans"/>
              </a:rPr>
              <a:t>, </a:t>
            </a:r>
            <a:r>
              <a:rPr dirty="0" sz="1800" spc="20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30">
                <a:solidFill>
                  <a:srgbClr val="6D6D6D"/>
                </a:solidFill>
                <a:latin typeface="DejaVu Sans"/>
                <a:cs typeface="DejaVu Sans"/>
              </a:rPr>
              <a:t>𝑝</a:t>
            </a:r>
            <a:endParaRPr baseline="-14957" sz="1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150">
                <a:solidFill>
                  <a:srgbClr val="6D6D6D"/>
                </a:solidFill>
                <a:latin typeface="Verdana"/>
                <a:cs typeface="Verdana"/>
              </a:rPr>
              <a:t>Assume-se </a:t>
            </a:r>
            <a:r>
              <a:rPr dirty="0" sz="1800" spc="-95">
                <a:solidFill>
                  <a:srgbClr val="6D6D6D"/>
                </a:solidFill>
                <a:latin typeface="Verdana"/>
                <a:cs typeface="Verdana"/>
              </a:rPr>
              <a:t>o</a:t>
            </a:r>
            <a:r>
              <a:rPr dirty="0" sz="1800" spc="-45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6D6D6D"/>
                </a:solidFill>
                <a:latin typeface="Verdana"/>
                <a:cs typeface="Verdana"/>
              </a:rPr>
              <a:t>modelo: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2256155">
              <a:lnSpc>
                <a:spcPct val="100000"/>
              </a:lnSpc>
            </a:pPr>
            <a:r>
              <a:rPr dirty="0" sz="1800" spc="5">
                <a:solidFill>
                  <a:srgbClr val="6D6D6D"/>
                </a:solidFill>
                <a:latin typeface="DejaVu Sans"/>
                <a:cs typeface="DejaVu Sans"/>
              </a:rPr>
              <a:t>𝑌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= </a:t>
            </a:r>
            <a:r>
              <a:rPr dirty="0" sz="1800" spc="-90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4957" sz="1950" spc="-135">
                <a:solidFill>
                  <a:srgbClr val="6D6D6D"/>
                </a:solidFill>
                <a:latin typeface="DejaVu Sans"/>
                <a:cs typeface="DejaVu Sans"/>
              </a:rPr>
              <a:t>0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 </a:t>
            </a:r>
            <a:r>
              <a:rPr dirty="0" sz="1800" spc="-60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4957" sz="1950" spc="-89">
                <a:solidFill>
                  <a:srgbClr val="6D6D6D"/>
                </a:solidFill>
                <a:latin typeface="DejaVu Sans"/>
                <a:cs typeface="DejaVu Sans"/>
              </a:rPr>
              <a:t>1</a:t>
            </a:r>
            <a:r>
              <a:rPr dirty="0" sz="1800" spc="-60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-89">
                <a:solidFill>
                  <a:srgbClr val="6D6D6D"/>
                </a:solidFill>
                <a:latin typeface="DejaVu Sans"/>
                <a:cs typeface="DejaVu Sans"/>
              </a:rPr>
              <a:t>1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 </a:t>
            </a:r>
            <a:r>
              <a:rPr dirty="0" sz="1800" spc="-45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4957" sz="1950" spc="-67">
                <a:solidFill>
                  <a:srgbClr val="6D6D6D"/>
                </a:solidFill>
                <a:latin typeface="DejaVu Sans"/>
                <a:cs typeface="DejaVu Sans"/>
              </a:rPr>
              <a:t>2</a:t>
            </a:r>
            <a:r>
              <a:rPr dirty="0" sz="1800" spc="-45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-67">
                <a:solidFill>
                  <a:srgbClr val="6D6D6D"/>
                </a:solidFill>
                <a:latin typeface="DejaVu Sans"/>
                <a:cs typeface="DejaVu Sans"/>
              </a:rPr>
              <a:t>2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 </a:t>
            </a:r>
            <a:r>
              <a:rPr dirty="0" sz="1800" spc="-445">
                <a:solidFill>
                  <a:srgbClr val="6D6D6D"/>
                </a:solidFill>
                <a:latin typeface="DejaVu Sans"/>
                <a:cs typeface="DejaVu Sans"/>
              </a:rPr>
              <a:t>…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</a:t>
            </a:r>
            <a:r>
              <a:rPr dirty="0" sz="1800" spc="-22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15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4957" sz="1950" spc="22">
                <a:solidFill>
                  <a:srgbClr val="6D6D6D"/>
                </a:solidFill>
                <a:latin typeface="DejaVu Sans"/>
                <a:cs typeface="DejaVu Sans"/>
              </a:rPr>
              <a:t>𝑝</a:t>
            </a:r>
            <a:r>
              <a:rPr dirty="0" sz="1800" spc="15">
                <a:solidFill>
                  <a:srgbClr val="6D6D6D"/>
                </a:solidFill>
                <a:latin typeface="DejaVu Sans"/>
                <a:cs typeface="DejaVu Sans"/>
              </a:rPr>
              <a:t>𝑋</a:t>
            </a:r>
            <a:r>
              <a:rPr dirty="0" baseline="-14957" sz="1950" spc="22">
                <a:solidFill>
                  <a:srgbClr val="6D6D6D"/>
                </a:solidFill>
                <a:latin typeface="DejaVu Sans"/>
                <a:cs typeface="DejaVu Sans"/>
              </a:rPr>
              <a:t>𝑝</a:t>
            </a:r>
            <a:endParaRPr baseline="-14957" sz="19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  <a:spcBef>
                <a:spcPts val="5"/>
              </a:spcBef>
            </a:pPr>
            <a:r>
              <a:rPr dirty="0" sz="1400" spc="-120">
                <a:solidFill>
                  <a:srgbClr val="6D6D6D"/>
                </a:solidFill>
                <a:latin typeface="Verdana"/>
                <a:cs typeface="Verdana"/>
              </a:rPr>
              <a:t>Sendo</a:t>
            </a:r>
            <a:r>
              <a:rPr dirty="0" sz="1400" spc="-22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6666" sz="1500" spc="-150">
                <a:solidFill>
                  <a:srgbClr val="6D6D6D"/>
                </a:solidFill>
                <a:latin typeface="DejaVu Sans"/>
                <a:cs typeface="DejaVu Sans"/>
              </a:rPr>
              <a:t>0</a:t>
            </a:r>
            <a:r>
              <a:rPr dirty="0" sz="1400" spc="-100">
                <a:solidFill>
                  <a:srgbClr val="6D6D6D"/>
                </a:solidFill>
                <a:latin typeface="Verdana"/>
                <a:cs typeface="Verdana"/>
              </a:rPr>
              <a:t>,</a:t>
            </a:r>
            <a:r>
              <a:rPr dirty="0" sz="1400" spc="-22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6666" sz="1500" spc="-157">
                <a:solidFill>
                  <a:srgbClr val="6D6D6D"/>
                </a:solidFill>
                <a:latin typeface="DejaVu Sans"/>
                <a:cs typeface="DejaVu Sans"/>
              </a:rPr>
              <a:t>1</a:t>
            </a:r>
            <a:r>
              <a:rPr dirty="0" sz="1400" spc="-105">
                <a:solidFill>
                  <a:srgbClr val="6D6D6D"/>
                </a:solidFill>
                <a:latin typeface="Verdana"/>
                <a:cs typeface="Verdana"/>
              </a:rPr>
              <a:t>,</a:t>
            </a:r>
            <a:r>
              <a:rPr dirty="0" sz="1400" spc="-229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215">
                <a:solidFill>
                  <a:srgbClr val="6D6D6D"/>
                </a:solidFill>
                <a:latin typeface="Verdana"/>
                <a:cs typeface="Verdana"/>
              </a:rPr>
              <a:t>...,</a:t>
            </a:r>
            <a:r>
              <a:rPr dirty="0" sz="1400" spc="-21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6D6D6D"/>
                </a:solidFill>
                <a:latin typeface="DejaVu Sans"/>
                <a:cs typeface="DejaVu Sans"/>
              </a:rPr>
              <a:t>𝛽</a:t>
            </a:r>
            <a:r>
              <a:rPr dirty="0" baseline="-16666" sz="1500" spc="-30">
                <a:solidFill>
                  <a:srgbClr val="6D6D6D"/>
                </a:solidFill>
                <a:latin typeface="DejaVu Sans"/>
                <a:cs typeface="DejaVu Sans"/>
              </a:rPr>
              <a:t>𝑝</a:t>
            </a:r>
            <a:r>
              <a:rPr dirty="0" baseline="-16666" sz="1500" spc="15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400" spc="-70">
                <a:solidFill>
                  <a:srgbClr val="6D6D6D"/>
                </a:solidFill>
                <a:latin typeface="Verdana"/>
                <a:cs typeface="Verdana"/>
              </a:rPr>
              <a:t>coeficientes</a:t>
            </a:r>
            <a:r>
              <a:rPr dirty="0" sz="1400" spc="-21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6D6D6D"/>
                </a:solidFill>
                <a:latin typeface="Verdana"/>
                <a:cs typeface="Verdana"/>
              </a:rPr>
              <a:t>aprendidos</a:t>
            </a:r>
            <a:r>
              <a:rPr dirty="0" sz="1400" spc="-204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6D6D6D"/>
                </a:solidFill>
                <a:latin typeface="Verdana"/>
                <a:cs typeface="Verdana"/>
              </a:rPr>
              <a:t>pelo</a:t>
            </a:r>
            <a:r>
              <a:rPr dirty="0" sz="1400" spc="-22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6D6D6D"/>
                </a:solidFill>
                <a:latin typeface="Verdana"/>
                <a:cs typeface="Verdana"/>
              </a:rPr>
              <a:t>modelo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6254115" cy="9315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85">
                <a:solidFill>
                  <a:srgbClr val="6D6D6D"/>
                </a:solidFill>
                <a:latin typeface="Verdana"/>
                <a:cs typeface="Verdana"/>
              </a:rPr>
              <a:t>Há</a:t>
            </a:r>
            <a:r>
              <a:rPr dirty="0" sz="1800" spc="-28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6D6D6D"/>
                </a:solidFill>
                <a:latin typeface="Verdana"/>
                <a:cs typeface="Verdana"/>
              </a:rPr>
              <a:t>alguma</a:t>
            </a:r>
            <a:r>
              <a:rPr dirty="0" sz="1800" spc="-27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6D6D6D"/>
                </a:solidFill>
                <a:latin typeface="Verdana"/>
                <a:cs typeface="Verdana"/>
              </a:rPr>
              <a:t>relação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6D6D6D"/>
                </a:solidFill>
                <a:latin typeface="Verdana"/>
                <a:cs typeface="Verdana"/>
              </a:rPr>
              <a:t>entre</a:t>
            </a:r>
            <a:r>
              <a:rPr dirty="0" sz="1800" spc="-28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6D6D6D"/>
                </a:solidFill>
                <a:latin typeface="Verdana"/>
                <a:cs typeface="Verdana"/>
              </a:rPr>
              <a:t>aumento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Verdana"/>
                <a:cs typeface="Verdana"/>
              </a:rPr>
              <a:t>de</a:t>
            </a:r>
            <a:r>
              <a:rPr dirty="0" sz="1800" spc="-29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6D6D6D"/>
                </a:solidFill>
                <a:latin typeface="Verdana"/>
                <a:cs typeface="Verdana"/>
              </a:rPr>
              <a:t>vendas</a:t>
            </a:r>
            <a:r>
              <a:rPr dirty="0" sz="1800" spc="-30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e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6D6D6D"/>
                </a:solidFill>
                <a:latin typeface="Verdana"/>
                <a:cs typeface="Verdana"/>
              </a:rPr>
              <a:t>propaganda?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D6D6D"/>
              </a:buClr>
              <a:buFont typeface="Noto Sans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85">
                <a:solidFill>
                  <a:srgbClr val="6D6D6D"/>
                </a:solidFill>
                <a:latin typeface="Verdana"/>
                <a:cs typeface="Verdana"/>
              </a:rPr>
              <a:t>Qual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mídia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6D6D6D"/>
                </a:solidFill>
                <a:latin typeface="Verdana"/>
                <a:cs typeface="Verdana"/>
              </a:rPr>
              <a:t>contribui</a:t>
            </a:r>
            <a:r>
              <a:rPr dirty="0" sz="1800" spc="-27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6D6D6D"/>
                </a:solidFill>
                <a:latin typeface="Verdana"/>
                <a:cs typeface="Verdana"/>
              </a:rPr>
              <a:t>mais</a:t>
            </a:r>
            <a:r>
              <a:rPr dirty="0" sz="1800" spc="-28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para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6D6D6D"/>
                </a:solidFill>
                <a:latin typeface="Verdana"/>
                <a:cs typeface="Verdana"/>
              </a:rPr>
              <a:t>as</a:t>
            </a:r>
            <a:r>
              <a:rPr dirty="0" sz="1800" spc="-30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6D6D6D"/>
                </a:solidFill>
                <a:latin typeface="Verdana"/>
                <a:cs typeface="Verdana"/>
              </a:rPr>
              <a:t>vendas?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0116" y="2203704"/>
            <a:ext cx="5602224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287481"/>
            <a:ext cx="7928609" cy="6578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Noto Sans"/>
              <a:buChar char="•"/>
              <a:tabLst>
                <a:tab pos="354965" algn="l"/>
                <a:tab pos="355600" algn="l"/>
              </a:tabLst>
            </a:pPr>
            <a:r>
              <a:rPr dirty="0" sz="1800" spc="-145">
                <a:solidFill>
                  <a:srgbClr val="6D6D6D"/>
                </a:solidFill>
                <a:latin typeface="Verdana"/>
                <a:cs typeface="Verdana"/>
              </a:rPr>
              <a:t>Busca-se</a:t>
            </a:r>
            <a:r>
              <a:rPr dirty="0" sz="1800" spc="-29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6D6D6D"/>
                </a:solidFill>
                <a:latin typeface="Verdana"/>
                <a:cs typeface="Verdana"/>
              </a:rPr>
              <a:t>encontrar</a:t>
            </a:r>
            <a:r>
              <a:rPr dirty="0" sz="1800" spc="-28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6D6D6D"/>
                </a:solidFill>
                <a:latin typeface="Verdana"/>
                <a:cs typeface="Verdana"/>
              </a:rPr>
              <a:t>o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6D6D6D"/>
                </a:solidFill>
                <a:latin typeface="Verdana"/>
                <a:cs typeface="Verdana"/>
              </a:rPr>
              <a:t>hiperplano</a:t>
            </a:r>
            <a:r>
              <a:rPr dirty="0" sz="1800" spc="-27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Verdana"/>
                <a:cs typeface="Verdana"/>
              </a:rPr>
              <a:t>de</a:t>
            </a:r>
            <a:r>
              <a:rPr dirty="0" sz="1800" spc="-30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6D6D6D"/>
                </a:solidFill>
                <a:latin typeface="Verdana"/>
                <a:cs typeface="Verdana"/>
              </a:rPr>
              <a:t>dimensão</a:t>
            </a:r>
            <a:r>
              <a:rPr dirty="0" sz="1800" spc="-27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6D6D6D"/>
                </a:solidFill>
                <a:latin typeface="DejaVu Sans"/>
                <a:cs typeface="DejaVu Sans"/>
              </a:rPr>
              <a:t>𝑝</a:t>
            </a:r>
            <a:r>
              <a:rPr dirty="0" sz="1800" spc="-16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 </a:t>
            </a:r>
            <a:r>
              <a:rPr dirty="0" sz="1800" spc="-150">
                <a:solidFill>
                  <a:srgbClr val="6D6D6D"/>
                </a:solidFill>
                <a:latin typeface="DejaVu Sans"/>
                <a:cs typeface="DejaVu Sans"/>
              </a:rPr>
              <a:t>1</a:t>
            </a:r>
            <a:r>
              <a:rPr dirty="0" sz="1800" spc="-204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que</a:t>
            </a:r>
            <a:r>
              <a:rPr dirty="0" sz="1800" spc="-29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6D6D6D"/>
                </a:solidFill>
                <a:latin typeface="Verdana"/>
                <a:cs typeface="Verdana"/>
              </a:rPr>
              <a:t>melhor</a:t>
            </a:r>
            <a:r>
              <a:rPr dirty="0" sz="1800" spc="-280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6D6D6D"/>
                </a:solidFill>
                <a:latin typeface="Verdana"/>
                <a:cs typeface="Verdana"/>
              </a:rPr>
              <a:t>se</a:t>
            </a:r>
            <a:r>
              <a:rPr dirty="0" sz="1800" spc="-29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6D6D6D"/>
                </a:solidFill>
                <a:latin typeface="Verdana"/>
                <a:cs typeface="Verdana"/>
              </a:rPr>
              <a:t>ajusta</a:t>
            </a:r>
            <a:r>
              <a:rPr dirty="0" sz="1800" spc="-275">
                <a:solidFill>
                  <a:srgbClr val="6D6D6D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6D6D6D"/>
                </a:solidFill>
                <a:latin typeface="Verdana"/>
                <a:cs typeface="Verdana"/>
              </a:rPr>
              <a:t>aos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 spc="-130">
                <a:solidFill>
                  <a:srgbClr val="6D6D6D"/>
                </a:solidFill>
                <a:latin typeface="Verdana"/>
                <a:cs typeface="Verdana"/>
              </a:rPr>
              <a:t>dados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339" y="2115311"/>
            <a:ext cx="3721301" cy="2398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1069" y="2110109"/>
            <a:ext cx="3232944" cy="214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90217" y="4545584"/>
            <a:ext cx="22790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Arial"/>
                <a:cs typeface="Arial"/>
              </a:rPr>
              <a:t>Uma </a:t>
            </a:r>
            <a:r>
              <a:rPr dirty="0" sz="1050">
                <a:latin typeface="Arial"/>
                <a:cs typeface="Arial"/>
              </a:rPr>
              <a:t>reta no caso de duas</a:t>
            </a:r>
            <a:r>
              <a:rPr dirty="0" sz="1050" spc="-9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dimensões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67629" y="4545584"/>
            <a:ext cx="2234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Um plano no caso de </a:t>
            </a:r>
            <a:r>
              <a:rPr dirty="0" sz="1050" spc="-5">
                <a:latin typeface="Arial"/>
                <a:cs typeface="Arial"/>
              </a:rPr>
              <a:t>três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dimensões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295136"/>
            <a:ext cx="7595234" cy="6026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A fim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encontrar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hiperplano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que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melhor se ajusta aos</a:t>
            </a:r>
            <a:r>
              <a:rPr dirty="0" sz="1800" spc="-85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dados,</a:t>
            </a:r>
            <a:endParaRPr sz="1800">
              <a:latin typeface="Noto Sans"/>
              <a:cs typeface="Noto Sans"/>
            </a:endParaRPr>
          </a:p>
          <a:p>
            <a:pPr marL="355600">
              <a:lnSpc>
                <a:spcPct val="100000"/>
              </a:lnSpc>
              <a:spcBef>
                <a:spcPts val="115"/>
              </a:spcBef>
            </a:pP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devemos minimizar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erro quadrático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médio obtido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por</a:t>
            </a:r>
            <a:r>
              <a:rPr dirty="0" sz="1800" spc="-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ele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2551" y="2619248"/>
            <a:ext cx="873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6D6D6D"/>
                </a:solidFill>
                <a:latin typeface="DejaVu Sans"/>
                <a:cs typeface="DejaVu Sans"/>
              </a:rPr>
              <a:t>𝑅𝑀𝑆𝐸</a:t>
            </a:r>
            <a:r>
              <a:rPr dirty="0" sz="1800" spc="-8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0323" y="2367279"/>
            <a:ext cx="1450340" cy="762635"/>
          </a:xfrm>
          <a:custGeom>
            <a:avLst/>
            <a:gdLst/>
            <a:ahLst/>
            <a:cxnLst/>
            <a:rect l="l" t="t" r="r" b="b"/>
            <a:pathLst>
              <a:path w="1450339" h="762635">
                <a:moveTo>
                  <a:pt x="49924" y="630936"/>
                </a:moveTo>
                <a:lnTo>
                  <a:pt x="25526" y="630936"/>
                </a:lnTo>
                <a:lnTo>
                  <a:pt x="96647" y="762126"/>
                </a:lnTo>
                <a:lnTo>
                  <a:pt x="107061" y="762126"/>
                </a:lnTo>
                <a:lnTo>
                  <a:pt x="109978" y="718438"/>
                </a:lnTo>
                <a:lnTo>
                  <a:pt x="97154" y="718438"/>
                </a:lnTo>
                <a:lnTo>
                  <a:pt x="49924" y="630936"/>
                </a:lnTo>
                <a:close/>
              </a:path>
              <a:path w="1450339" h="762635">
                <a:moveTo>
                  <a:pt x="1449959" y="0"/>
                </a:moveTo>
                <a:lnTo>
                  <a:pt x="144399" y="0"/>
                </a:lnTo>
                <a:lnTo>
                  <a:pt x="97154" y="718438"/>
                </a:lnTo>
                <a:lnTo>
                  <a:pt x="109978" y="718438"/>
                </a:lnTo>
                <a:lnTo>
                  <a:pt x="156972" y="14858"/>
                </a:lnTo>
                <a:lnTo>
                  <a:pt x="1449959" y="14858"/>
                </a:lnTo>
                <a:lnTo>
                  <a:pt x="1449959" y="0"/>
                </a:lnTo>
                <a:close/>
              </a:path>
              <a:path w="1450339" h="762635">
                <a:moveTo>
                  <a:pt x="40259" y="613028"/>
                </a:moveTo>
                <a:lnTo>
                  <a:pt x="0" y="634364"/>
                </a:lnTo>
                <a:lnTo>
                  <a:pt x="4317" y="642238"/>
                </a:lnTo>
                <a:lnTo>
                  <a:pt x="25526" y="630936"/>
                </a:lnTo>
                <a:lnTo>
                  <a:pt x="49924" y="630936"/>
                </a:lnTo>
                <a:lnTo>
                  <a:pt x="40259" y="613028"/>
                </a:lnTo>
                <a:close/>
              </a:path>
              <a:path w="1450339" h="762635">
                <a:moveTo>
                  <a:pt x="1449959" y="14858"/>
                </a:moveTo>
                <a:lnTo>
                  <a:pt x="171323" y="14858"/>
                </a:lnTo>
                <a:lnTo>
                  <a:pt x="171323" y="15239"/>
                </a:lnTo>
                <a:lnTo>
                  <a:pt x="1449959" y="15239"/>
                </a:lnTo>
                <a:lnTo>
                  <a:pt x="1449959" y="14858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1646" y="2794000"/>
            <a:ext cx="1278890" cy="0"/>
          </a:xfrm>
          <a:custGeom>
            <a:avLst/>
            <a:gdLst/>
            <a:ahLst/>
            <a:cxnLst/>
            <a:rect l="l" t="t" r="r" b="b"/>
            <a:pathLst>
              <a:path w="1278889" h="0">
                <a:moveTo>
                  <a:pt x="0" y="0"/>
                </a:moveTo>
                <a:lnTo>
                  <a:pt x="1278636" y="0"/>
                </a:lnTo>
              </a:path>
            </a:pathLst>
          </a:custGeom>
          <a:ln w="15239">
            <a:solidFill>
              <a:srgbClr val="6D6D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91253" y="2571445"/>
            <a:ext cx="31051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80">
                <a:solidFill>
                  <a:srgbClr val="6D6D6D"/>
                </a:solidFill>
                <a:latin typeface="DejaVu Sans"/>
                <a:cs typeface="DejaVu Sans"/>
              </a:rPr>
              <a:t>𝑖</a:t>
            </a:r>
            <a:r>
              <a:rPr dirty="0" sz="1300" spc="-135">
                <a:solidFill>
                  <a:srgbClr val="6D6D6D"/>
                </a:solidFill>
                <a:latin typeface="DejaVu Sans"/>
                <a:cs typeface="DejaVu Sans"/>
              </a:rPr>
              <a:t>=</a:t>
            </a:r>
            <a:r>
              <a:rPr dirty="0" sz="1300" spc="-65">
                <a:solidFill>
                  <a:srgbClr val="6D6D6D"/>
                </a:solidFill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29709" y="2358085"/>
            <a:ext cx="2959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8518" sz="2700" spc="195">
                <a:solidFill>
                  <a:srgbClr val="6D6D6D"/>
                </a:solidFill>
                <a:latin typeface="DejaVu Sans"/>
                <a:cs typeface="DejaVu Sans"/>
              </a:rPr>
              <a:t>σ</a:t>
            </a:r>
            <a:r>
              <a:rPr dirty="0" sz="1300" spc="125">
                <a:solidFill>
                  <a:srgbClr val="6D6D6D"/>
                </a:solidFill>
                <a:latin typeface="DejaVu Sans"/>
                <a:cs typeface="DejaVu Sans"/>
              </a:rPr>
              <a:t>𝑛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192" y="2444953"/>
            <a:ext cx="852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9">
                <a:solidFill>
                  <a:srgbClr val="6D6D6D"/>
                </a:solidFill>
                <a:latin typeface="DejaVu Sans"/>
                <a:cs typeface="DejaVu Sans"/>
              </a:rPr>
              <a:t>(𝑦ො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  </a:t>
            </a:r>
            <a:r>
              <a:rPr dirty="0" sz="1800" spc="-130">
                <a:solidFill>
                  <a:srgbClr val="6D6D6D"/>
                </a:solidFill>
                <a:latin typeface="DejaVu Sans"/>
                <a:cs typeface="DejaVu Sans"/>
              </a:rPr>
              <a:t>𝑦)</a:t>
            </a:r>
            <a:r>
              <a:rPr dirty="0" baseline="23504" sz="1950" spc="-195">
                <a:solidFill>
                  <a:srgbClr val="6D6D6D"/>
                </a:solidFill>
                <a:latin typeface="DejaVu Sans"/>
                <a:cs typeface="DejaVu Sans"/>
              </a:rPr>
              <a:t>2</a:t>
            </a:r>
            <a:endParaRPr baseline="23504" sz="19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1209" y="2771648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6D6D6D"/>
                </a:solidFill>
                <a:latin typeface="DejaVu Sans"/>
                <a:cs typeface="DejaVu Sans"/>
              </a:rPr>
              <a:t>𝑛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300" y="3106927"/>
            <a:ext cx="7706359" cy="140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onde </a:t>
            </a:r>
            <a:r>
              <a:rPr dirty="0" sz="1650" spc="-655">
                <a:solidFill>
                  <a:srgbClr val="6D6D6D"/>
                </a:solidFill>
                <a:latin typeface="DejaVu Sans"/>
                <a:cs typeface="DejaVu Sans"/>
              </a:rPr>
              <a:t>𝑦ො</a:t>
            </a:r>
            <a:r>
              <a:rPr dirty="0" sz="1650" spc="-40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é </a:t>
            </a:r>
            <a:r>
              <a:rPr dirty="0" sz="1650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valor predito, </a:t>
            </a:r>
            <a:r>
              <a:rPr dirty="0" sz="1650" spc="-65">
                <a:solidFill>
                  <a:srgbClr val="6D6D6D"/>
                </a:solidFill>
                <a:latin typeface="DejaVu Sans"/>
                <a:cs typeface="DejaVu Sans"/>
              </a:rPr>
              <a:t>𝑦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é </a:t>
            </a:r>
            <a:r>
              <a:rPr dirty="0" sz="1650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valor </a:t>
            </a:r>
            <a:r>
              <a:rPr dirty="0" sz="1650" spc="-10">
                <a:solidFill>
                  <a:srgbClr val="6D6D6D"/>
                </a:solidFill>
                <a:latin typeface="Noto Sans"/>
                <a:cs typeface="Noto Sans"/>
              </a:rPr>
              <a:t>real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e </a:t>
            </a:r>
            <a:r>
              <a:rPr dirty="0" sz="1650" spc="-45">
                <a:solidFill>
                  <a:srgbClr val="6D6D6D"/>
                </a:solidFill>
                <a:latin typeface="DejaVu Sans"/>
                <a:cs typeface="DejaVu Sans"/>
              </a:rPr>
              <a:t>𝑛 </a:t>
            </a:r>
            <a:r>
              <a:rPr dirty="0" sz="1650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650" spc="-5">
                <a:solidFill>
                  <a:srgbClr val="6D6D6D"/>
                </a:solidFill>
                <a:latin typeface="Noto Sans"/>
                <a:cs typeface="Noto Sans"/>
              </a:rPr>
              <a:t>número de</a:t>
            </a:r>
            <a:r>
              <a:rPr dirty="0" sz="1650" spc="-185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650" spc="-10">
                <a:solidFill>
                  <a:srgbClr val="6D6D6D"/>
                </a:solidFill>
                <a:latin typeface="Noto Sans"/>
                <a:cs typeface="Noto Sans"/>
              </a:rPr>
              <a:t>exemplos</a:t>
            </a:r>
            <a:endParaRPr sz="16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5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1800">
                <a:solidFill>
                  <a:srgbClr val="6D6D6D"/>
                </a:solidFill>
                <a:latin typeface="Noto Sans"/>
                <a:cs typeface="Noto Sans"/>
              </a:rPr>
              <a:t>É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muito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importante utilizar </a:t>
            </a:r>
            <a:r>
              <a:rPr dirty="0" sz="1800" spc="-459">
                <a:solidFill>
                  <a:srgbClr val="6D6D6D"/>
                </a:solidFill>
                <a:latin typeface="DejaVu Sans"/>
                <a:cs typeface="DejaVu Sans"/>
              </a:rPr>
              <a:t>(𝑦ො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− </a:t>
            </a:r>
            <a:r>
              <a:rPr dirty="0" sz="1800">
                <a:solidFill>
                  <a:srgbClr val="6D6D6D"/>
                </a:solidFill>
                <a:latin typeface="DejaVu Sans"/>
                <a:cs typeface="DejaVu Sans"/>
              </a:rPr>
              <a:t>𝑦)</a:t>
            </a:r>
            <a:r>
              <a:rPr dirty="0" baseline="27777" sz="1950">
                <a:solidFill>
                  <a:srgbClr val="6D6D6D"/>
                </a:solidFill>
                <a:latin typeface="DejaVu Sans"/>
                <a:cs typeface="DejaVu Sans"/>
              </a:rPr>
              <a:t>2</a:t>
            </a:r>
            <a:r>
              <a:rPr dirty="0" sz="1800">
                <a:solidFill>
                  <a:srgbClr val="6D6D6D"/>
                </a:solidFill>
                <a:latin typeface="Noto Sans"/>
                <a:cs typeface="Noto Sans"/>
              </a:rPr>
              <a:t>,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caso contrário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um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erro </a:t>
            </a:r>
            <a:r>
              <a:rPr dirty="0" sz="1800" spc="-30">
                <a:solidFill>
                  <a:srgbClr val="6D6D6D"/>
                </a:solidFill>
                <a:latin typeface="Noto Sans"/>
                <a:cs typeface="Noto Sans"/>
              </a:rPr>
              <a:t>negativo  (valor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predito menor que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800" spc="-35">
                <a:solidFill>
                  <a:srgbClr val="6D6D6D"/>
                </a:solidFill>
                <a:latin typeface="Noto Sans"/>
                <a:cs typeface="Noto Sans"/>
              </a:rPr>
              <a:t>real)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cancelaria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um positivo </a:t>
            </a:r>
            <a:r>
              <a:rPr dirty="0" sz="1800" spc="-30">
                <a:solidFill>
                  <a:srgbClr val="6D6D6D"/>
                </a:solidFill>
                <a:latin typeface="Noto Sans"/>
                <a:cs typeface="Noto Sans"/>
              </a:rPr>
              <a:t>(valor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predito 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maior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que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</a:t>
            </a:r>
            <a:r>
              <a:rPr dirty="0" sz="1800" spc="-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35">
                <a:solidFill>
                  <a:srgbClr val="6D6D6D"/>
                </a:solidFill>
                <a:latin typeface="Noto Sans"/>
                <a:cs typeface="Noto Sans"/>
              </a:rPr>
              <a:t>real)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287481"/>
            <a:ext cx="8117840" cy="97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5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Como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a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função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RMSE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é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convexa,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é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possível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encontrar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valor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mínimo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por 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meio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algoritmos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otimização </a:t>
            </a:r>
            <a:r>
              <a:rPr dirty="0" sz="1800" spc="-55">
                <a:solidFill>
                  <a:srgbClr val="6D6D6D"/>
                </a:solidFill>
                <a:latin typeface="Noto Sans"/>
                <a:cs typeface="Noto Sans"/>
              </a:rPr>
              <a:t>(e.g.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método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de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Newton, Gradiente  </a:t>
            </a:r>
            <a:r>
              <a:rPr dirty="0" sz="1800" spc="-20">
                <a:solidFill>
                  <a:srgbClr val="6D6D6D"/>
                </a:solidFill>
                <a:latin typeface="Noto Sans"/>
                <a:cs typeface="Noto Sans"/>
              </a:rPr>
              <a:t>Descendente...)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4081" y="2464307"/>
            <a:ext cx="4921816" cy="2400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1003553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5">
                <a:moveTo>
                  <a:pt x="0" y="0"/>
                </a:moveTo>
                <a:lnTo>
                  <a:pt x="914400" y="1524"/>
                </a:lnTo>
              </a:path>
            </a:pathLst>
          </a:custGeom>
          <a:ln w="19812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69095" y="481736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131063" y="0"/>
                </a:move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79"/>
                </a:lnTo>
                <a:lnTo>
                  <a:pt x="38385" y="223739"/>
                </a:lnTo>
                <a:lnTo>
                  <a:pt x="80045" y="251828"/>
                </a:lnTo>
                <a:lnTo>
                  <a:pt x="131063" y="262128"/>
                </a:lnTo>
                <a:lnTo>
                  <a:pt x="182082" y="251828"/>
                </a:lnTo>
                <a:lnTo>
                  <a:pt x="223742" y="223739"/>
                </a:lnTo>
                <a:lnTo>
                  <a:pt x="251829" y="182079"/>
                </a:lnTo>
                <a:lnTo>
                  <a:pt x="262127" y="131064"/>
                </a:lnTo>
                <a:lnTo>
                  <a:pt x="251829" y="80045"/>
                </a:lnTo>
                <a:lnTo>
                  <a:pt x="223742" y="38385"/>
                </a:lnTo>
                <a:lnTo>
                  <a:pt x="182082" y="10298"/>
                </a:lnTo>
                <a:lnTo>
                  <a:pt x="13106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300" y="1329004"/>
            <a:ext cx="7980680" cy="9315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Para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exemplo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do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slide </a:t>
            </a:r>
            <a:r>
              <a:rPr dirty="0" sz="1800" spc="15">
                <a:solidFill>
                  <a:srgbClr val="6D6D6D"/>
                </a:solidFill>
                <a:latin typeface="Noto Sans"/>
                <a:cs typeface="Noto Sans"/>
              </a:rPr>
              <a:t>4, </a:t>
            </a:r>
            <a:r>
              <a:rPr dirty="0" sz="1800" spc="-10">
                <a:solidFill>
                  <a:srgbClr val="6D6D6D"/>
                </a:solidFill>
                <a:latin typeface="Noto Sans"/>
                <a:cs typeface="Noto Sans"/>
              </a:rPr>
              <a:t>foi obtida a </a:t>
            </a:r>
            <a:r>
              <a:rPr dirty="0" sz="1800" spc="-25">
                <a:solidFill>
                  <a:srgbClr val="6D6D6D"/>
                </a:solidFill>
                <a:latin typeface="Noto Sans"/>
                <a:cs typeface="Noto Sans"/>
              </a:rPr>
              <a:t>seguinte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equação </a:t>
            </a:r>
            <a:r>
              <a:rPr dirty="0" sz="1800" spc="-5">
                <a:solidFill>
                  <a:srgbClr val="6D6D6D"/>
                </a:solidFill>
                <a:latin typeface="Noto Sans"/>
                <a:cs typeface="Noto Sans"/>
              </a:rPr>
              <a:t>do</a:t>
            </a:r>
            <a:r>
              <a:rPr dirty="0" sz="1800" spc="-20">
                <a:solidFill>
                  <a:srgbClr val="6D6D6D"/>
                </a:solidFill>
                <a:latin typeface="Noto Sans"/>
                <a:cs typeface="Noto Sans"/>
              </a:rPr>
              <a:t> </a:t>
            </a:r>
            <a:r>
              <a:rPr dirty="0" sz="1800" spc="-15">
                <a:solidFill>
                  <a:srgbClr val="6D6D6D"/>
                </a:solidFill>
                <a:latin typeface="Noto Sans"/>
                <a:cs typeface="Noto Sans"/>
              </a:rPr>
              <a:t>hiperplano: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719455">
              <a:lnSpc>
                <a:spcPct val="100000"/>
              </a:lnSpc>
            </a:pPr>
            <a:r>
              <a:rPr dirty="0" sz="1800" spc="-100">
                <a:solidFill>
                  <a:srgbClr val="6D6D6D"/>
                </a:solidFill>
                <a:latin typeface="DejaVu Sans"/>
                <a:cs typeface="DejaVu Sans"/>
              </a:rPr>
              <a:t>𝑉𝑒𝑛𝑑𝑎𝑠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= 2,939 + </a:t>
            </a:r>
            <a:r>
              <a:rPr dirty="0" sz="1800" spc="-160">
                <a:solidFill>
                  <a:srgbClr val="6D6D6D"/>
                </a:solidFill>
                <a:latin typeface="DejaVu Sans"/>
                <a:cs typeface="DejaVu Sans"/>
              </a:rPr>
              <a:t>0,046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</a:t>
            </a:r>
            <a:r>
              <a:rPr dirty="0" sz="1800" spc="15">
                <a:solidFill>
                  <a:srgbClr val="6D6D6D"/>
                </a:solidFill>
                <a:latin typeface="DejaVu Sans"/>
                <a:cs typeface="DejaVu Sans"/>
              </a:rPr>
              <a:t>𝑇𝑉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+ 0,189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 </a:t>
            </a:r>
            <a:r>
              <a:rPr dirty="0" sz="1800" spc="-195">
                <a:solidFill>
                  <a:srgbClr val="6D6D6D"/>
                </a:solidFill>
                <a:latin typeface="DejaVu Sans"/>
                <a:cs typeface="DejaVu Sans"/>
              </a:rPr>
              <a:t>𝑟𝑎𝑑𝑖𝑜 </a:t>
            </a:r>
            <a:r>
              <a:rPr dirty="0" sz="1800" spc="-165">
                <a:solidFill>
                  <a:srgbClr val="6D6D6D"/>
                </a:solidFill>
                <a:latin typeface="DejaVu Sans"/>
                <a:cs typeface="DejaVu Sans"/>
              </a:rPr>
              <a:t>+ 0.01 </a:t>
            </a:r>
            <a:r>
              <a:rPr dirty="0" sz="1800" spc="-225">
                <a:solidFill>
                  <a:srgbClr val="6D6D6D"/>
                </a:solidFill>
                <a:latin typeface="DejaVu Sans"/>
                <a:cs typeface="DejaVu Sans"/>
              </a:rPr>
              <a:t>×</a:t>
            </a:r>
            <a:r>
              <a:rPr dirty="0" sz="1800" spc="-195">
                <a:solidFill>
                  <a:srgbClr val="6D6D6D"/>
                </a:solidFill>
                <a:latin typeface="DejaVu Sans"/>
                <a:cs typeface="DejaVu Sans"/>
              </a:rPr>
              <a:t> </a:t>
            </a:r>
            <a:r>
              <a:rPr dirty="0" sz="1800" spc="-235">
                <a:solidFill>
                  <a:srgbClr val="6D6D6D"/>
                </a:solidFill>
                <a:latin typeface="DejaVu Sans"/>
                <a:cs typeface="DejaVu Sans"/>
              </a:rPr>
              <a:t>𝐽𝑜𝑟𝑛𝑎𝑙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5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Prof. </a:t>
            </a:r>
            <a:r>
              <a:rPr dirty="0" spc="-5"/>
              <a:t>Dr. Vinicius </a:t>
            </a:r>
            <a:r>
              <a:rPr dirty="0"/>
              <a:t>F.</a:t>
            </a:r>
            <a:r>
              <a:rPr dirty="0" spc="-30"/>
              <a:t> </a:t>
            </a:r>
            <a:r>
              <a:rPr dirty="0" spc="-5"/>
              <a:t>Caridá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31311" y="359790"/>
            <a:ext cx="288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20">
                <a:latin typeface="Verdana"/>
                <a:cs typeface="Verdana"/>
              </a:rPr>
              <a:t>Regressão</a:t>
            </a:r>
            <a:r>
              <a:rPr dirty="0" sz="3000" spc="-535">
                <a:latin typeface="Verdana"/>
                <a:cs typeface="Verdana"/>
              </a:rPr>
              <a:t> </a:t>
            </a:r>
            <a:r>
              <a:rPr dirty="0" sz="3000" spc="-165">
                <a:latin typeface="Verdana"/>
                <a:cs typeface="Verdana"/>
              </a:rPr>
              <a:t>Linear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terms:created xsi:type="dcterms:W3CDTF">2019-02-25T17:37:21Z</dcterms:created>
  <dcterms:modified xsi:type="dcterms:W3CDTF">2019-02-25T17:37:21Z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2019-02-25T00:00:00Z</vt:filetime>
  </property>
</Properties>
</file>