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9" r:id="rId2"/>
    <p:sldId id="312" r:id="rId3"/>
    <p:sldId id="263" r:id="rId4"/>
    <p:sldId id="264" r:id="rId5"/>
    <p:sldId id="265" r:id="rId6"/>
    <p:sldId id="274" r:id="rId7"/>
    <p:sldId id="267" r:id="rId8"/>
    <p:sldId id="271" r:id="rId9"/>
    <p:sldId id="272" r:id="rId10"/>
    <p:sldId id="273" r:id="rId11"/>
    <p:sldId id="266" r:id="rId12"/>
    <p:sldId id="275" r:id="rId13"/>
    <p:sldId id="277" r:id="rId14"/>
    <p:sldId id="276" r:id="rId15"/>
    <p:sldId id="280" r:id="rId16"/>
    <p:sldId id="278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4" r:id="rId29"/>
    <p:sldId id="293" r:id="rId30"/>
    <p:sldId id="297" r:id="rId31"/>
    <p:sldId id="295" r:id="rId32"/>
    <p:sldId id="296" r:id="rId33"/>
    <p:sldId id="298" r:id="rId34"/>
    <p:sldId id="305" r:id="rId35"/>
    <p:sldId id="301" r:id="rId36"/>
    <p:sldId id="302" r:id="rId37"/>
    <p:sldId id="303" r:id="rId38"/>
    <p:sldId id="299" r:id="rId39"/>
    <p:sldId id="300" r:id="rId40"/>
    <p:sldId id="313" r:id="rId41"/>
    <p:sldId id="30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outlineViewPr>
    <p:cViewPr>
      <p:scale>
        <a:sx n="33" d="100"/>
        <a:sy n="33" d="100"/>
      </p:scale>
      <p:origin x="0" y="-997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50A1E-7757-4828-8333-2D8DED04A4D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1F63D-9C55-4A61-BA85-18423F741A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1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F4B04-ECAA-4D66-A38A-8C0ADD372F30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F8A1A-BE98-4E3E-BE59-3196885FA1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44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1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https://www.bohlerperu.com/es/aceros-para-bonificacion/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4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F8A1A-BE98-4E3E-BE59-3196885FA1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3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6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8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B218-3303-41C4-B9C5-18B6B0BBC9E9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2BF5-F2C0-45A8-AA36-B453A4FAC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72542"/>
            <a:ext cx="9144000" cy="2110154"/>
          </a:xfrm>
        </p:spPr>
        <p:txBody>
          <a:bodyPr>
            <a:normAutofit/>
          </a:bodyPr>
          <a:lstStyle/>
          <a:p>
            <a:r>
              <a:rPr lang="es-EC" sz="6600" dirty="0"/>
              <a:t>Tarea 3</a:t>
            </a:r>
            <a:br>
              <a:rPr lang="es-EC" sz="6600" dirty="0"/>
            </a:br>
            <a:r>
              <a:rPr lang="es-EC" sz="6600" dirty="0"/>
              <a:t>Diseño de engranajes</a:t>
            </a:r>
            <a:endParaRPr lang="en-U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65965" y="5063924"/>
            <a:ext cx="3299822" cy="1027253"/>
          </a:xfrm>
        </p:spPr>
        <p:txBody>
          <a:bodyPr>
            <a:noAutofit/>
          </a:bodyPr>
          <a:lstStyle/>
          <a:p>
            <a:r>
              <a:rPr lang="es-EC" sz="2800" dirty="0"/>
              <a:t>Andre Aguirre Apolo</a:t>
            </a:r>
          </a:p>
          <a:p>
            <a:r>
              <a:rPr lang="es-EC" sz="2800" dirty="0"/>
              <a:t>Adrián </a:t>
            </a:r>
            <a:r>
              <a:rPr lang="es-EC" sz="2800" dirty="0" err="1"/>
              <a:t>Siabichay</a:t>
            </a:r>
            <a:endParaRPr lang="en-US" sz="2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24000" y="472837"/>
            <a:ext cx="9144000" cy="501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3200" dirty="0"/>
              <a:t>MCTG-1015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481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2: determinar cargas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72143" y="1107831"/>
                <a:ext cx="13667904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Cálculo de la fuerza tangencial (son iguales para piñón y engrane)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s-EC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C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C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C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s-EC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C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29.7/40/2 = 1.485 [</m:t>
                    </m:r>
                    <m:r>
                      <m:rPr>
                        <m:sty m:val="p"/>
                      </m:rPr>
                      <a:rPr lang="es-419" b="0" i="1" smtClean="0">
                        <a:latin typeface="Cambria Math" panose="02040503050406030204" pitchFamily="18" charset="0"/>
                      </a:rPr>
                      <m:t>kN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C" dirty="0"/>
              </a:p>
              <a:p>
                <a:pPr algn="just"/>
                <a:r>
                  <a:rPr lang="es-EC" dirty="0"/>
                  <a:t>Cálculo de la fuerza radial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unc>
                      <m:func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C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func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1485</m:t>
                    </m:r>
                    <m:r>
                      <m:rPr>
                        <m:sty m:val="p"/>
                      </m:rPr>
                      <a:rPr lang="es-419" i="1">
                        <a:latin typeface="Cambria Math" panose="02040503050406030204" pitchFamily="18" charset="0"/>
                      </a:rPr>
                      <m:t>tan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(20)=540 [</m:t>
                    </m:r>
                    <m:r>
                      <m:rPr>
                        <m:sty m:val="p"/>
                      </m:rPr>
                      <a:rPr lang="es-419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143" y="1107831"/>
                <a:ext cx="13667904" cy="5069132"/>
              </a:xfrm>
              <a:blipFill>
                <a:blip r:embed="rId2"/>
                <a:stretch>
                  <a:fillRect l="-836" t="-2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303" y="3726628"/>
            <a:ext cx="4642932" cy="22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4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3: </a:t>
            </a:r>
            <a:r>
              <a:rPr lang="es-ES" b="1" dirty="0"/>
              <a:t>determinar el esfuerzo de flexión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07831"/>
            <a:ext cx="10515600" cy="5069132"/>
          </a:xfrm>
        </p:spPr>
        <p:txBody>
          <a:bodyPr>
            <a:normAutofit/>
          </a:bodyPr>
          <a:lstStyle/>
          <a:p>
            <a:pPr algn="just"/>
            <a:r>
              <a:rPr lang="es-EC" dirty="0"/>
              <a:t>Para determinar el esfuerzo a la flexión se utiliza la ecuación de Lewis modificada.</a:t>
            </a:r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r>
              <a:rPr lang="es-EC" dirty="0"/>
              <a:t>Se requiere determinar los diversos factores.</a:t>
            </a:r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45958" r="49651"/>
          <a:stretch/>
        </p:blipFill>
        <p:spPr>
          <a:xfrm>
            <a:off x="3141785" y="1943098"/>
            <a:ext cx="3332284" cy="9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Factor geométrico, J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45339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400" dirty="0"/>
                  <a:t>Contacto en: punta o HPSTC</a:t>
                </a:r>
              </a:p>
              <a:p>
                <a:pPr algn="just"/>
                <a:r>
                  <a:rPr lang="es-ES" sz="2400" dirty="0"/>
                  <a:t>Explicación:Dado el número de dientes y la carga aplicada se selecciona un factor geométrico aproximado.</a:t>
                </a:r>
              </a:p>
              <a:p>
                <a:pPr algn="just"/>
                <a:r>
                  <a:rPr lang="es-ES" sz="2400" dirty="0"/>
                  <a:t>Para el piñón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C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C" sz="2400" b="0" i="1" smtClean="0">
                        <a:latin typeface="Cambria Math" panose="02040503050406030204" pitchFamily="18" charset="0"/>
                      </a:rPr>
                      <m:t>=0.24</m:t>
                    </m:r>
                  </m:oMath>
                </a14:m>
                <a:endParaRPr lang="es-EC" sz="2400" b="0" dirty="0"/>
              </a:p>
              <a:p>
                <a:pPr algn="just"/>
                <a:r>
                  <a:rPr lang="es-ES" sz="2400" dirty="0"/>
                  <a:t>Para el engrane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C" sz="24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C" sz="2400" i="1">
                        <a:latin typeface="Cambria Math" panose="02040503050406030204" pitchFamily="18" charset="0"/>
                      </a:rPr>
                      <m:t>=0.29</m:t>
                    </m:r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4533900" cy="5069132"/>
              </a:xfrm>
              <a:blipFill>
                <a:blip r:embed="rId2"/>
                <a:stretch>
                  <a:fillRect l="-1961" t="-1500" r="-2241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099" y="1107831"/>
            <a:ext cx="6658407" cy="515337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7777360" y="5061721"/>
            <a:ext cx="0" cy="85761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 flipV="1">
            <a:off x="9764930" y="4720467"/>
            <a:ext cx="1" cy="1198872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600699" y="5061721"/>
            <a:ext cx="2176661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5695161" y="4720467"/>
            <a:ext cx="4069769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dinámico,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2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Número de calidad de su engranaje: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s-EC" dirty="0"/>
              </a:p>
              <a:p>
                <a:pPr algn="just"/>
                <a:r>
                  <a:rPr lang="es-EC" dirty="0"/>
                  <a:t>Explicación: Como el proceso de mecanizado es fresado se escoge un valor intermedio de 6.  𝑄𝑣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3"/>
                <a:stretch>
                  <a:fillRect l="-1086" t="-2000" r="-108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10361"/>
                  </p:ext>
                </p:extLst>
              </p:nvPr>
            </p:nvGraphicFramePr>
            <p:xfrm>
              <a:off x="3824653" y="2857447"/>
              <a:ext cx="4085492" cy="296672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31277">
                      <a:extLst>
                        <a:ext uri="{9D8B030D-6E8A-4147-A177-3AD203B41FA5}">
                          <a16:colId xmlns:a16="http://schemas.microsoft.com/office/drawing/2014/main" val="1073510739"/>
                        </a:ext>
                      </a:extLst>
                    </a:gridCol>
                    <a:gridCol w="2954215">
                      <a:extLst>
                        <a:ext uri="{9D8B030D-6E8A-4147-A177-3AD203B41FA5}">
                          <a16:colId xmlns:a16="http://schemas.microsoft.com/office/drawing/2014/main" val="34147051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C" sz="1800" smtClean="0"/>
                                    </m:ctrlPr>
                                  </m:sSubPr>
                                  <m:e>
                                    <m:r>
                                      <a:rPr lang="es-EC" sz="1800"/>
                                      <m:t>𝑄</m:t>
                                    </m:r>
                                  </m:e>
                                  <m:sub>
                                    <m:r>
                                      <a:rPr lang="es-EC" sz="1800"/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C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C" dirty="0"/>
                            <a:t>Procesos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301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C"/>
                            <a:t>3 - 4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C" dirty="0"/>
                            <a:t>Formado: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FUNDICIÓN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SINTERIZADO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ESTIRADO EN FRÍO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ESTAMPADO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1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C"/>
                            <a:t>5 - 7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C" dirty="0"/>
                            <a:t>Rectificado: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FRESADO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GENERACIÓN POR CREMALLERA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FORMADO POR CORTE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76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C"/>
                            <a:t>8 - 11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C" dirty="0"/>
                            <a:t>Cepillado o esmerilado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1601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0910361"/>
                  </p:ext>
                </p:extLst>
              </p:nvPr>
            </p:nvGraphicFramePr>
            <p:xfrm>
              <a:off x="3824653" y="2857447"/>
              <a:ext cx="4085492" cy="2966720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31277">
                      <a:extLst>
                        <a:ext uri="{9D8B030D-6E8A-4147-A177-3AD203B41FA5}">
                          <a16:colId xmlns:a16="http://schemas.microsoft.com/office/drawing/2014/main" val="1073510739"/>
                        </a:ext>
                      </a:extLst>
                    </a:gridCol>
                    <a:gridCol w="2954215">
                      <a:extLst>
                        <a:ext uri="{9D8B030D-6E8A-4147-A177-3AD203B41FA5}">
                          <a16:colId xmlns:a16="http://schemas.microsoft.com/office/drawing/2014/main" val="34147051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EC"/>
                        </a:p>
                      </a:txBody>
                      <a:tcPr>
                        <a:blipFill>
                          <a:blip r:embed="rId4"/>
                          <a:stretch>
                            <a:fillRect l="-538" t="-8197" r="-26182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C" dirty="0"/>
                            <a:t>Procesos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301886"/>
                      </a:ext>
                    </a:extLst>
                  </a:tr>
                  <a:tr h="1219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C"/>
                            <a:t>3 - 4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C" dirty="0"/>
                            <a:t>Formado: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FUNDICIÓN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SINTERIZADO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ESTIRADO EN FRÍO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ESTAMPADO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185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C"/>
                            <a:t>5 - 7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C" dirty="0"/>
                            <a:t>Rectificado: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FRESADO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GENERACIÓN POR CREMALLERA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C" sz="1400" dirty="0"/>
                            <a:t>FORMADO POR CORTE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54769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C"/>
                            <a:t>8 - 11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C" dirty="0"/>
                            <a:t>Cepillado o esmerilado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1601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948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13711"/>
          <a:stretch/>
        </p:blipFill>
        <p:spPr>
          <a:xfrm>
            <a:off x="2699241" y="857617"/>
            <a:ext cx="9144000" cy="5319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dinámico,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3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b="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4"/>
                <a:stretch>
                  <a:fillRect l="-1086" t="-175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/>
          <p:cNvCxnSpPr>
            <a:cxnSpLocks/>
          </p:cNvCxnSpPr>
          <p:nvPr/>
        </p:nvCxnSpPr>
        <p:spPr>
          <a:xfrm flipV="1">
            <a:off x="4164248" y="2246623"/>
            <a:ext cx="0" cy="2450029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cxnSpLocks/>
          </p:cNvCxnSpPr>
          <p:nvPr/>
        </p:nvCxnSpPr>
        <p:spPr>
          <a:xfrm>
            <a:off x="3755923" y="2246623"/>
            <a:ext cx="408324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distribución de carga,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2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1.6</m:t>
                    </m:r>
                  </m:oMath>
                </a14:m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3"/>
                <a:stretch>
                  <a:fillRect l="-1086" t="-175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899" y="2849441"/>
            <a:ext cx="3143250" cy="319087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703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aplicación,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2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1.25</m:t>
                    </m:r>
                  </m:oMath>
                </a14:m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3"/>
                <a:stretch>
                  <a:fillRect l="-1086" t="-175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596862"/>
            <a:ext cx="9144000" cy="3247235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F56F26-FA1C-9E3B-42E6-4939489C33EF}"/>
              </a:ext>
            </a:extLst>
          </p:cNvPr>
          <p:cNvSpPr/>
          <p:nvPr/>
        </p:nvSpPr>
        <p:spPr>
          <a:xfrm>
            <a:off x="7256206" y="3991897"/>
            <a:ext cx="983226" cy="48178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4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tamaño,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2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3"/>
                <a:stretch>
                  <a:fillRect l="-1086" t="-175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70" y="3220757"/>
            <a:ext cx="5370767" cy="27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5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espesor del aro,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2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Para esta primera iteración, asuma que el espesor del aro es igual a la altura del diente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C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1.24</m:t>
                    </m:r>
                  </m:oMath>
                </a14:m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3"/>
                <a:stretch>
                  <a:fillRect l="-1086" t="-2000" r="-108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770" y="3075659"/>
            <a:ext cx="46291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4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engranaje loco,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2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07831"/>
            <a:ext cx="10515600" cy="5069132"/>
          </a:xfrm>
        </p:spPr>
        <p:txBody>
          <a:bodyPr>
            <a:normAutofit/>
          </a:bodyPr>
          <a:lstStyle/>
          <a:p>
            <a:pPr algn="just"/>
            <a:r>
              <a:rPr lang="es-EC" dirty="0"/>
              <a:t>No se está analizando ningún engranaje loco.</a:t>
            </a:r>
          </a:p>
          <a:p>
            <a:pPr algn="just"/>
            <a:r>
              <a:rPr lang="es-EC" dirty="0"/>
              <a:t>El factor se iguala a 1 y no afecta el cálculo</a:t>
            </a:r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416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Caso 3: 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07831"/>
            <a:ext cx="10515600" cy="506913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Motor de jaula de ardilla para compresor reciprocante de 5 hp. </a:t>
            </a:r>
          </a:p>
          <a:p>
            <a:pPr algn="just"/>
            <a:r>
              <a:rPr lang="es-ES" dirty="0"/>
              <a:t>Reducción de 1200 rpm a un rango de 390 rpm (aproximadamente).</a:t>
            </a:r>
          </a:p>
          <a:p>
            <a:pPr algn="just"/>
            <a:r>
              <a:rPr lang="es-ES" dirty="0"/>
              <a:t>10,000 horas de operación.</a:t>
            </a:r>
          </a:p>
          <a:p>
            <a:pPr algn="just"/>
            <a:r>
              <a:rPr lang="es-ES" dirty="0"/>
              <a:t>95% de confiabilidad.</a:t>
            </a:r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endParaRPr lang="es-ES" dirty="0"/>
          </a:p>
        </p:txBody>
      </p:sp>
      <p:pic>
        <p:nvPicPr>
          <p:cNvPr id="7" name="Imagen 6" descr="Figura 1: compresor reciprocant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88" y="3288323"/>
            <a:ext cx="3372452" cy="28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3: </a:t>
            </a:r>
            <a:r>
              <a:rPr lang="es-ES" b="1" dirty="0"/>
              <a:t>determinar el esfuerzo de flexión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De sesta manera se determina el esfuerzo de flexión para el piñón y el engrane.</a:t>
                </a:r>
              </a:p>
              <a:p>
                <a:pPr algn="just"/>
                <a:r>
                  <a:rPr lang="es-EC" dirty="0"/>
                  <a:t>(Revise bien las unidades)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𝐹𝑚𝐽</m:t>
                        </m:r>
                      </m:den>
                    </m:f>
                    <m:r>
                      <a:rPr lang="es-EC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s-EC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s-EC" i="1">
                            <a:latin typeface="Cambria Math" panose="02040503050406030204" pitchFamily="18" charset="0"/>
                          </a:rPr>
                          <m:t>𝐹𝐽</m:t>
                        </m:r>
                      </m:den>
                    </m:f>
                    <m:r>
                      <a:rPr lang="es-EC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s-EC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360.9375 [</m:t>
                    </m:r>
                    <m:r>
                      <m:rPr>
                        <m:sty m:val="p"/>
                      </m:rPr>
                      <a:rPr lang="es-419" i="1">
                        <a:latin typeface="Cambria Math" panose="02040503050406030204" pitchFamily="18" charset="0"/>
                      </a:rPr>
                      <m:t>Mpa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C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298.707 [</m:t>
                    </m:r>
                    <m:r>
                      <m:rPr>
                        <m:sty m:val="p"/>
                      </m:rPr>
                      <a:rPr lang="es-419" i="1">
                        <a:latin typeface="Cambria Math" panose="02040503050406030204" pitchFamily="18" charset="0"/>
                      </a:rPr>
                      <m:t>Mpa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86" t="-2000" r="-108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8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4: </a:t>
            </a:r>
            <a:r>
              <a:rPr lang="es-ES" b="1" dirty="0"/>
              <a:t>determinar el esfuerzo de contacto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Para determinar los esfuerzos superficiales se emplea como base para la fórmula de resistencia contra el picado de la AGMA, la cual es</a:t>
                </a:r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r>
                  <a:rPr lang="es-EC" dirty="0"/>
                  <a:t>Los factores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C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C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s-EC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C" dirty="0"/>
                  <a:t>son iguales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C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C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s-EC" dirty="0"/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C" dirty="0"/>
                  <a:t>, respectivamente, como se definió en el esfuerzo a la flexión. </a:t>
                </a:r>
              </a:p>
              <a:p>
                <a:pPr algn="just"/>
                <a:r>
                  <a:rPr lang="es-EC" dirty="0"/>
                  <a:t>Los factores que faltan calcular son </a:t>
                </a:r>
                <a:r>
                  <a:rPr lang="es-EC" i="1" dirty="0"/>
                  <a:t>I</a:t>
                </a:r>
                <a:r>
                  <a:rPr lang="es-EC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C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C" dirty="0"/>
                  <a:t>.</a:t>
                </a:r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43" t="-2046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69" y="2048242"/>
            <a:ext cx="35718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Factor geométrico superficial, </a:t>
            </a:r>
            <a:r>
              <a:rPr lang="es-EC" dirty="0"/>
              <a:t>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EC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s-EC" b="0" i="1" smtClean="0">
                        <a:latin typeface="Cambria Math" panose="02040503050406030204" pitchFamily="18" charset="0"/>
                      </a:rPr>
                      <m:t>=0.105</m:t>
                    </m:r>
                  </m:oMath>
                </a14:m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86" t="-175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6" y="993532"/>
            <a:ext cx="8643722" cy="5054579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6192718" y="3429000"/>
            <a:ext cx="0" cy="2166113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897926" y="3429000"/>
            <a:ext cx="229479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Coeficiente elástico,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2"/>
                <a:stretch>
                  <a:fillRect l="-2087" t="-29126" b="-4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57" y="993532"/>
            <a:ext cx="7102136" cy="5084114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296554" y="2565048"/>
            <a:ext cx="870439" cy="382831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acabado superficial,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2"/>
                <a:stretch>
                  <a:fillRect l="-2087" t="-29126" b="-4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/>
                  <a:t>En este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dirty="0"/>
                  <a:t> para engranes fabricados con métodos convencionales.</a:t>
                </a:r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3"/>
                <a:stretch>
                  <a:fillRect l="-1043" t="-180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6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4: </a:t>
            </a:r>
            <a:r>
              <a:rPr lang="es-ES" b="1" dirty="0"/>
              <a:t>determinar el esfuerzo de contacto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Ahora se ingresan todos los factores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EC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C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C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C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𝐹𝐼𝑑</m:t>
                            </m:r>
                          </m:den>
                        </m:f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EC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C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C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EC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C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C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EC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EC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C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EC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rad>
                  </m:oMath>
                </a14:m>
                <a:endParaRPr lang="es-EC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103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6.77 [</m:t>
                    </m:r>
                    <m:r>
                      <m:rPr>
                        <m:sty m:val="p"/>
                      </m:rPr>
                      <a:rPr lang="es-419" i="1" smtClean="0">
                        <a:latin typeface="Cambria Math" panose="02040503050406030204" pitchFamily="18" charset="0"/>
                      </a:rPr>
                      <m:t>Mpa</m:t>
                    </m:r>
                    <m:r>
                      <a:rPr lang="es-419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C" dirty="0"/>
              </a:p>
              <a:p>
                <a:pPr algn="just"/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86" t="-2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6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5: </a:t>
            </a:r>
            <a:r>
              <a:rPr lang="es-ES" b="1" dirty="0"/>
              <a:t>Determinar la resistencia a la flexión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07831"/>
            <a:ext cx="10515600" cy="5069132"/>
          </a:xfrm>
        </p:spPr>
        <p:txBody>
          <a:bodyPr>
            <a:normAutofit/>
          </a:bodyPr>
          <a:lstStyle/>
          <a:p>
            <a:pPr algn="just"/>
            <a:r>
              <a:rPr lang="es-EC" dirty="0"/>
              <a:t>Primero se obtiene la resistencia sin corregir y luego los factores correspondientes</a:t>
            </a:r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8B6D1B-C228-4807-BFED-AB9FBBD5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58" y="2034320"/>
            <a:ext cx="3305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9" y="0"/>
            <a:ext cx="11299373" cy="6858000"/>
          </a:xfrm>
          <a:prstGeom prst="rect">
            <a:avLst/>
          </a:prstGeom>
        </p:spPr>
      </p:pic>
      <p:cxnSp>
        <p:nvCxnSpPr>
          <p:cNvPr id="3" name="Conector recto 2"/>
          <p:cNvCxnSpPr>
            <a:cxnSpLocks/>
          </p:cNvCxnSpPr>
          <p:nvPr/>
        </p:nvCxnSpPr>
        <p:spPr>
          <a:xfrm flipV="1">
            <a:off x="5278225" y="3529781"/>
            <a:ext cx="0" cy="956336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>
            <a:cxnSpLocks/>
          </p:cNvCxnSpPr>
          <p:nvPr/>
        </p:nvCxnSpPr>
        <p:spPr>
          <a:xfrm>
            <a:off x="4047774" y="3604659"/>
            <a:ext cx="1230451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1071070" y="1974521"/>
                <a:ext cx="1634678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C" sz="2800" b="0" i="1" smtClean="0">
                              <a:latin typeface="Cambria Math" panose="02040503050406030204" pitchFamily="18" charset="0"/>
                            </a:rPr>
                            <m:t>𝑓𝑏</m:t>
                          </m:r>
                        </m:sub>
                      </m:sSub>
                      <m:r>
                        <a:rPr lang="es-EC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70" y="1974521"/>
                <a:ext cx="1634678" cy="465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1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vida,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dirty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3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Vida mínima: </a:t>
                </a:r>
                <a:r>
                  <a:rPr lang="es-419" dirty="0"/>
                  <a:t>10000</a:t>
                </a:r>
                <a:r>
                  <a:rPr lang="es-EC" dirty="0"/>
                  <a:t> horas</a:t>
                </a:r>
              </a:p>
              <a:p>
                <a:pPr algn="just"/>
                <a:r>
                  <a:rPr lang="es-EC" dirty="0"/>
                  <a:t>Número de ciclos </a:t>
                </a:r>
              </a:p>
              <a:p>
                <a:pPr algn="just"/>
                <a:r>
                  <a:rPr lang="es-EC" dirty="0"/>
                  <a:t>Para el piñón: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C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 =1200 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𝑟𝑒𝑣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 ∗60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∗10000</m:t>
                    </m:r>
                    <m:r>
                      <m:rPr>
                        <m:sty m:val="p"/>
                      </m:rPr>
                      <a:rPr lang="es-EC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=7.2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𝑐𝑖𝑐𝑙𝑜𝑠</m:t>
                    </m:r>
                  </m:oMath>
                </a14:m>
                <a:endParaRPr lang="es-EC" dirty="0"/>
              </a:p>
              <a:p>
                <a:pPr algn="just"/>
                <a:r>
                  <a:rPr lang="es-EC" dirty="0"/>
                  <a:t>Para el engrane: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EC" i="1" smtClean="0">
                        <a:latin typeface="Cambria Math" panose="02040503050406030204" pitchFamily="18" charset="0"/>
                      </a:rPr>
                      <m:t>•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 =390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𝑟𝑒𝑣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 ∗60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∗10000</m:t>
                    </m:r>
                    <m:r>
                      <m:rPr>
                        <m:sty m:val="p"/>
                      </m:rPr>
                      <a:rPr lang="es-EC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=2.3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EC" i="1" smtClean="0">
                        <a:latin typeface="Cambria Math" panose="02040503050406030204" pitchFamily="18" charset="0"/>
                      </a:rPr>
                      <m:t>𝑐𝑖𝑐𝑙𝑜𝑠</m:t>
                    </m:r>
                  </m:oMath>
                </a14:m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4"/>
                <a:stretch>
                  <a:fillRect l="-1086" t="-2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79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vida,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dirty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3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El factor de vida,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EC" dirty="0"/>
                  <a:t>, varía según el número de ciclos al que se va a someter el engranaje. </a:t>
                </a:r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4"/>
                <a:stretch>
                  <a:fillRect l="-1043" t="-2046" r="-1159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b="11030"/>
          <a:stretch/>
        </p:blipFill>
        <p:spPr>
          <a:xfrm>
            <a:off x="1740312" y="1871616"/>
            <a:ext cx="8186204" cy="4419646"/>
          </a:xfrm>
          <a:prstGeom prst="rect">
            <a:avLst/>
          </a:prstGeom>
        </p:spPr>
      </p:pic>
      <p:cxnSp>
        <p:nvCxnSpPr>
          <p:cNvPr id="5" name="Conector recto 4"/>
          <p:cNvCxnSpPr>
            <a:cxnSpLocks/>
          </p:cNvCxnSpPr>
          <p:nvPr/>
        </p:nvCxnSpPr>
        <p:spPr>
          <a:xfrm flipV="1">
            <a:off x="7425056" y="4613804"/>
            <a:ext cx="0" cy="98054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cxnSpLocks/>
          </p:cNvCxnSpPr>
          <p:nvPr/>
        </p:nvCxnSpPr>
        <p:spPr>
          <a:xfrm flipV="1">
            <a:off x="3060192" y="4578635"/>
            <a:ext cx="4875196" cy="35169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cxnSpLocks/>
          </p:cNvCxnSpPr>
          <p:nvPr/>
        </p:nvCxnSpPr>
        <p:spPr>
          <a:xfrm flipV="1">
            <a:off x="7917804" y="4613804"/>
            <a:ext cx="0" cy="93159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>
            <a:off x="3060192" y="4495800"/>
            <a:ext cx="4382008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754889" y="3528069"/>
                <a:ext cx="17035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C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C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EC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dirty="0" smtClean="0">
                          <a:latin typeface="Cambria Math" panose="02040503050406030204" pitchFamily="18" charset="0"/>
                        </a:rPr>
                        <m:t>0.92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9" y="3528069"/>
                <a:ext cx="1703543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754889" y="4152139"/>
                <a:ext cx="17001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C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C" sz="2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EC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dirty="0" smtClean="0">
                          <a:latin typeface="Cambria Math" panose="02040503050406030204" pitchFamily="18" charset="0"/>
                        </a:rPr>
                        <m:t>0.98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9" y="4152139"/>
                <a:ext cx="17001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1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Procedimiento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07831"/>
            <a:ext cx="10515600" cy="506913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C" dirty="0"/>
              <a:t>Proponer un diseño.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C" dirty="0"/>
              <a:t>Determinar las cargas sobre los dientes de los engranajes.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C" dirty="0"/>
              <a:t>Determinar el esfuerzo de flexión.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C" dirty="0"/>
              <a:t>Determinar el esfuerzo de contacto.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C" dirty="0"/>
              <a:t>Determinar la resistencia a la flexión.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C" dirty="0"/>
              <a:t>Determinar la resistencia al contacto.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C" dirty="0"/>
              <a:t>Determinar los factores de seguridad.</a:t>
            </a:r>
          </a:p>
          <a:p>
            <a:pPr marL="514350" indent="-514350" algn="just">
              <a:buFont typeface="+mj-lt"/>
              <a:buAutoNum type="arabicPeriod"/>
            </a:pPr>
            <a:endParaRPr lang="es-EC" dirty="0"/>
          </a:p>
          <a:p>
            <a:pPr algn="just"/>
            <a:endParaRPr lang="es-EC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66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temperatura,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3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C" dirty="0"/>
              </a:p>
              <a:p>
                <a:pPr algn="just"/>
                <a:r>
                  <a:rPr lang="es-EC" dirty="0"/>
                  <a:t>Explicación: </a:t>
                </a:r>
                <a:r>
                  <a:rPr lang="es-419" dirty="0"/>
                  <a:t>La temperatura es menor a 121</a:t>
                </a:r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4"/>
                <a:stretch>
                  <a:fillRect l="-1086" t="-175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7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C" b="1" dirty="0"/>
                  <a:t>Factor de confiabilidad,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s-EC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3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b="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s-EC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dirty="0" smtClean="0">
                        <a:latin typeface="Cambria Math" panose="02040503050406030204" pitchFamily="18" charset="0"/>
                      </a:rPr>
                      <m:t>0.96</m:t>
                    </m:r>
                  </m:oMath>
                </a14:m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4"/>
                <a:stretch>
                  <a:fillRect l="-1086" t="-175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282" y="2443895"/>
            <a:ext cx="2764448" cy="32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5: </a:t>
            </a:r>
            <a:r>
              <a:rPr lang="es-ES" b="1" dirty="0"/>
              <a:t>Determinar la resistencia a la flexión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Para el piñón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𝑓𝑏𝑃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𝑓𝑏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191.67</m:t>
                    </m:r>
                  </m:oMath>
                </a14:m>
                <a:endParaRPr lang="es-EC" dirty="0"/>
              </a:p>
              <a:p>
                <a:pPr algn="just"/>
                <a:r>
                  <a:rPr lang="es-EC" dirty="0"/>
                  <a:t>Para el engrane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𝑓𝑏</m:t>
                        </m:r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𝑓𝑏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204.17</m:t>
                    </m:r>
                  </m:oMath>
                </a14:m>
                <a:endParaRPr lang="es-EC" dirty="0"/>
              </a:p>
              <a:p>
                <a:pPr algn="just"/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86" t="-2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58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6: </a:t>
            </a:r>
            <a:r>
              <a:rPr lang="es-ES" b="1" dirty="0"/>
              <a:t>Determinar la resistencia al contacto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/>
                  <a:t>Determinar la resistencia al contacto.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s-ES" dirty="0"/>
              </a:p>
              <a:p>
                <a:pPr algn="just"/>
                <a:r>
                  <a:rPr lang="es-EC" dirty="0"/>
                  <a:t>Los factores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C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EC" dirty="0"/>
                  <a:t> son iguales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C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EC" dirty="0"/>
                  <a:t>, respectivamente.</a:t>
                </a:r>
              </a:p>
              <a:p>
                <a:pPr algn="just"/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43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0" y="1"/>
            <a:ext cx="11260261" cy="6858000"/>
          </a:xfrm>
          <a:prstGeom prst="rect">
            <a:avLst/>
          </a:prstGeom>
        </p:spPr>
      </p:pic>
      <p:cxnSp>
        <p:nvCxnSpPr>
          <p:cNvPr id="4" name="Conector recto 3"/>
          <p:cNvCxnSpPr>
            <a:cxnSpLocks/>
          </p:cNvCxnSpPr>
          <p:nvPr/>
        </p:nvCxnSpPr>
        <p:spPr>
          <a:xfrm flipV="1">
            <a:off x="5868377" y="3566160"/>
            <a:ext cx="0" cy="96647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>
            <a:cxnSpLocks/>
          </p:cNvCxnSpPr>
          <p:nvPr/>
        </p:nvCxnSpPr>
        <p:spPr>
          <a:xfrm>
            <a:off x="4307840" y="3679678"/>
            <a:ext cx="1692617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9347280" y="2226311"/>
                <a:ext cx="1559401" cy="561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C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C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C" sz="2400" i="1">
                              <a:latin typeface="Cambria Math" panose="02040503050406030204" pitchFamily="18" charset="0"/>
                            </a:rPr>
                            <m:t>𝑓𝑐</m:t>
                          </m:r>
                        </m:sub>
                        <m:sup>
                          <m:r>
                            <a:rPr lang="es-EC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C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700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280" y="2226311"/>
                <a:ext cx="1559401" cy="561116"/>
              </a:xfrm>
              <a:prstGeom prst="rect">
                <a:avLst/>
              </a:prstGeom>
              <a:blipFill>
                <a:blip r:embed="rId4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S" b="1" dirty="0"/>
                  <a:t>Factor de vida superficial,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3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De manera similar 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C" b="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EC" dirty="0"/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7.2</m:t>
                    </m:r>
                    <m:r>
                      <m:rPr>
                        <m:sty m:val="p"/>
                      </m:rPr>
                      <a:rPr lang="es-419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08 </m:t>
                    </m:r>
                    <m:r>
                      <m:rPr>
                        <m:sty m:val="p"/>
                      </m:rPr>
                      <a:rPr lang="es-419" i="1">
                        <a:latin typeface="Cambria Math" panose="02040503050406030204" pitchFamily="18" charset="0"/>
                      </a:rPr>
                      <m:t>ciclos</m:t>
                    </m:r>
                  </m:oMath>
                </a14:m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4"/>
                <a:stretch>
                  <a:fillRect l="-1086" t="-175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42014"/>
            <a:ext cx="10153650" cy="382905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 flipV="1">
            <a:off x="9215704" y="3891088"/>
            <a:ext cx="0" cy="105967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146689" y="3891088"/>
            <a:ext cx="7069015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5328706" y="1580349"/>
                <a:ext cx="1534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C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s-EC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0.85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706" y="1580349"/>
                <a:ext cx="15345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2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</p:spPr>
            <p:txBody>
              <a:bodyPr>
                <a:normAutofit fontScale="90000"/>
              </a:bodyPr>
              <a:lstStyle/>
              <a:p>
                <a:r>
                  <a:rPr lang="es-ES" b="1" dirty="0"/>
                  <a:t>Factor de razón de dureza,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endParaRPr lang="es-EC" b="1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28406"/>
              </a:xfrm>
              <a:blipFill>
                <a:blip r:embed="rId3"/>
                <a:stretch>
                  <a:fillRect l="-2087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C" dirty="0"/>
              </a:p>
              <a:p>
                <a:pPr algn="just"/>
                <a:r>
                  <a:rPr lang="es-EC" dirty="0"/>
                  <a:t>Explicación: Ambos engranajes se fabricaran con el mismo material y tratamiento.</a:t>
                </a:r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4"/>
                <a:stretch>
                  <a:fillRect l="-1086" t="-1750" r="-108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9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6: </a:t>
            </a:r>
            <a:r>
              <a:rPr lang="es-ES" b="1" dirty="0"/>
              <a:t>Determinar la resistencia al contacto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/>
                  <a:t>Ahora se puede determinar la resistencia al contacto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  <m:sup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>
                        <a:latin typeface="Cambria Math" panose="02040503050406030204" pitchFamily="18" charset="0"/>
                      </a:rPr>
                      <m:t>61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9.79 </m:t>
                    </m:r>
                    <m:r>
                      <m:rPr>
                        <m:sty m:val="p"/>
                      </m:rPr>
                      <a:rPr lang="es-419" b="0" i="1" smtClean="0">
                        <a:latin typeface="Cambria Math" panose="02040503050406030204" pitchFamily="18" charset="0"/>
                      </a:rPr>
                      <m:t>MPa</m:t>
                    </m:r>
                  </m:oMath>
                </a14:m>
                <a:endParaRPr lang="es-ES" dirty="0"/>
              </a:p>
              <a:p>
                <a:pPr algn="just"/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86" t="-2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3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7: </a:t>
            </a:r>
            <a:r>
              <a:rPr lang="es-ES" b="1" dirty="0"/>
              <a:t>Determinar los factores de seguridad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/>
                  <a:t>En cuanto a la flexión, los factores de seguridad para el engranaje y el piñón son: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𝑓𝑏</m:t>
                            </m:r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0.53</m:t>
                    </m:r>
                  </m:oMath>
                </a14:m>
                <a:endParaRPr lang="es-ES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𝑓𝑏</m:t>
                            </m:r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s-EC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s-EC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0.68</m:t>
                    </m:r>
                  </m:oMath>
                </a14:m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86" t="-2000" r="-108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9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7: </a:t>
            </a:r>
            <a:r>
              <a:rPr lang="es-ES" b="1" dirty="0"/>
              <a:t>Determinar los factores de seguridad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/>
                  <a:t>El factor de seguridad para el contacto entre dientes del engranaje y el piñón es: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C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C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C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s-EC" i="1">
                                        <a:latin typeface="Cambria Math" panose="02040503050406030204" pitchFamily="18" charset="0"/>
                                      </a:rPr>
                                      <m:t>𝑓𝑐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C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C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C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s-EC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0.357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86" t="-2000" r="-108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1: proponer un diseño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07830"/>
            <a:ext cx="10515600" cy="2624137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 dirty="0"/>
              <a:t>Caso seleccionado: </a:t>
            </a:r>
            <a:r>
              <a:rPr lang="es-419" dirty="0"/>
              <a:t>3</a:t>
            </a:r>
            <a:endParaRPr lang="es-EC" dirty="0"/>
          </a:p>
          <a:p>
            <a:pPr algn="just"/>
            <a:r>
              <a:rPr lang="es-EC" dirty="0"/>
              <a:t>Factor de aplicación:  </a:t>
            </a:r>
            <a:r>
              <a:rPr lang="es-419" dirty="0"/>
              <a:t>1.25</a:t>
            </a:r>
            <a:endParaRPr lang="es-EC" dirty="0"/>
          </a:p>
          <a:p>
            <a:pPr algn="just"/>
            <a:r>
              <a:rPr lang="es-EC" dirty="0"/>
              <a:t>Explicación: Porque tenemos un motor eléctrico jaula de ardilla como maquina máquina impulsora y el compresor que es la máquina impulsada presenta un impacto moderado.</a:t>
            </a:r>
          </a:p>
          <a:p>
            <a:pPr algn="just"/>
            <a:r>
              <a:rPr lang="es-EC" dirty="0"/>
              <a:t>Potencia corregida: </a:t>
            </a:r>
            <a:r>
              <a:rPr lang="es-419" dirty="0"/>
              <a:t>5hp * 1.25= 6.25 hp</a:t>
            </a:r>
            <a:endParaRPr lang="es-EC" dirty="0"/>
          </a:p>
          <a:p>
            <a:pPr marL="514350" indent="-514350" algn="just">
              <a:buFont typeface="+mj-lt"/>
              <a:buAutoNum type="arabicPeriod"/>
            </a:pPr>
            <a:endParaRPr lang="es-EC" dirty="0"/>
          </a:p>
          <a:p>
            <a:pPr algn="just"/>
            <a:endParaRPr lang="es-EC" dirty="0"/>
          </a:p>
          <a:p>
            <a:pPr algn="just"/>
            <a:endParaRPr lang="es-ES" dirty="0"/>
          </a:p>
        </p:txBody>
      </p:sp>
      <p:pic>
        <p:nvPicPr>
          <p:cNvPr id="5" name="Imagen 4" descr="Tabla&#10;&#10;Descripción generada automá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83" y="3846265"/>
            <a:ext cx="6090612" cy="2162910"/>
          </a:xfrm>
          <a:prstGeom prst="rect">
            <a:avLst/>
          </a:prstGeom>
        </p:spPr>
      </p:pic>
      <p:sp>
        <p:nvSpPr>
          <p:cNvPr id="7" name="Rectángulo redondead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4184" y="5213614"/>
            <a:ext cx="685800" cy="29490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1AE64125-478A-A880-E3B3-7C9DC214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84" y="3846265"/>
            <a:ext cx="3876198" cy="20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Modelo en Inventor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938810"/>
            <a:ext cx="10747443" cy="5238153"/>
          </a:xfrm>
        </p:spPr>
        <p:txBody>
          <a:bodyPr>
            <a:normAutofit/>
          </a:bodyPr>
          <a:lstStyle/>
          <a:p>
            <a:pPr algn="just"/>
            <a:r>
              <a:rPr lang="es-EC" dirty="0"/>
              <a:t>Modele el par de engranajes propuestos en Inventor.</a:t>
            </a:r>
          </a:p>
          <a:p>
            <a:pPr algn="just"/>
            <a:r>
              <a:rPr lang="es-EC" dirty="0"/>
              <a:t>Capture todas las medidas geométricas importantes desde el ayudante.</a:t>
            </a:r>
            <a:endParaRPr lang="es-ES" dirty="0"/>
          </a:p>
          <a:p>
            <a:pPr algn="just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C9BDA4-0A41-53A2-EEEE-2F27B60A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5" y="3307415"/>
            <a:ext cx="3900561" cy="29467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9F778C-728B-94DC-6CDB-5EB0F744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45" y="2440519"/>
            <a:ext cx="5641075" cy="86689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89E0978-4C9F-DAC7-6279-79EEAA0E0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955" y="3363900"/>
            <a:ext cx="2107634" cy="28130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2AEC72A-863A-3191-4702-BE9F72D62038}"/>
              </a:ext>
            </a:extLst>
          </p:cNvPr>
          <p:cNvSpPr txBox="1"/>
          <p:nvPr/>
        </p:nvSpPr>
        <p:spPr>
          <a:xfrm>
            <a:off x="3935624" y="2080860"/>
            <a:ext cx="263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Engranaje 1    Engranaje 2</a:t>
            </a:r>
            <a:endParaRPr lang="es-EC" b="1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1C85CF1-CDF6-AF77-9027-077CE0B39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238" y="2400261"/>
            <a:ext cx="1927629" cy="381530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741F753-C14A-BB62-E3A7-A8A2F3C5429C}"/>
              </a:ext>
            </a:extLst>
          </p:cNvPr>
          <p:cNvSpPr txBox="1"/>
          <p:nvPr/>
        </p:nvSpPr>
        <p:spPr>
          <a:xfrm>
            <a:off x="7099699" y="2070168"/>
            <a:ext cx="389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Engranaje 1                            Engranaje 2</a:t>
            </a:r>
            <a:endParaRPr lang="es-EC" b="1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A7AEE21-3313-6D49-A034-B4086142B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384" y="2400261"/>
            <a:ext cx="1892848" cy="37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Conclusiones y comentarios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07831"/>
            <a:ext cx="10515600" cy="506913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C" dirty="0"/>
              <a:t>Norton sugiere que el factor de seguridad a la flexión sea mayor a 2, mientras que </a:t>
            </a:r>
            <a:r>
              <a:rPr lang="es-EC" dirty="0" err="1"/>
              <a:t>Mott</a:t>
            </a:r>
            <a:r>
              <a:rPr lang="es-EC" dirty="0"/>
              <a:t> sugiere que esté entre 1 y 1.5. ¿Cumple o no cumple?</a:t>
            </a:r>
            <a:r>
              <a:rPr lang="es-419" dirty="0"/>
              <a:t> En el diseño generado no se cumple con este requerimiento ya que ambos factores de seguridad dieron menores a 1. El del engranaje es de 0.53 y el del piñon es de 0.68</a:t>
            </a:r>
            <a:endParaRPr lang="es-EC" dirty="0"/>
          </a:p>
          <a:p>
            <a:pPr algn="just"/>
            <a:r>
              <a:rPr lang="es-EC" dirty="0"/>
              <a:t>En ambos casos se sugiere que el factor de seguridad del contacto sea mayor a 1. ¿Cumple o no cumple? El factor de seguridad de contacto salió 0.357 lo que es menor a 1 por lo que no se cumple esta condición.</a:t>
            </a:r>
          </a:p>
          <a:p>
            <a:pPr algn="just"/>
            <a:r>
              <a:rPr lang="es-EC" dirty="0"/>
              <a:t>¿El diseño sugerido funciona o no? Explique. El diseño funcionará durante unas pocas horas pero debido a los bajos factores de seguridad se sabe que no podrá llegar hasta las 10000 horas de funcionamiento como fue requerido.</a:t>
            </a:r>
          </a:p>
          <a:p>
            <a:pPr algn="just"/>
            <a:r>
              <a:rPr lang="es-EC" dirty="0"/>
              <a:t>En caso de que los factores de seguridad no sean satisfactorios, ¿qué cambios le haría al diseño para que lo sean? Se debe volver a realizar iteraciones hasta llegar a un diseño que cumpla con lo requerido.</a:t>
            </a:r>
          </a:p>
          <a:p>
            <a:pPr algn="just"/>
            <a:r>
              <a:rPr lang="es-ES" dirty="0"/>
              <a:t>El factor </a:t>
            </a:r>
            <a:r>
              <a:rPr lang="es-ES" dirty="0" err="1"/>
              <a:t>mb</a:t>
            </a:r>
            <a:r>
              <a:rPr lang="es-ES" dirty="0"/>
              <a:t> se debe definir según la geometría del engranaje para poder mayor precisión al realizar los cálculos.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9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1: proponer un diseño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107831"/>
            <a:ext cx="4949142" cy="5069132"/>
          </a:xfrm>
        </p:spPr>
        <p:txBody>
          <a:bodyPr>
            <a:normAutofit/>
          </a:bodyPr>
          <a:lstStyle/>
          <a:p>
            <a:r>
              <a:rPr lang="es-EC" dirty="0"/>
              <a:t>Módulo/Diametral pitch según recomendación: </a:t>
            </a:r>
            <a:r>
              <a:rPr lang="es-419" dirty="0"/>
              <a:t>1,5</a:t>
            </a:r>
            <a:endParaRPr lang="es-EC" dirty="0"/>
          </a:p>
          <a:p>
            <a:r>
              <a:rPr lang="es-EC" dirty="0"/>
              <a:t>Módulo/Diametral pitch seleccionada: </a:t>
            </a:r>
            <a:r>
              <a:rPr lang="es-419" dirty="0"/>
              <a:t>2</a:t>
            </a:r>
            <a:endParaRPr lang="es-EC" dirty="0"/>
          </a:p>
          <a:p>
            <a:r>
              <a:rPr lang="es-EC" dirty="0"/>
              <a:t>Explicación: se selecciona un mayor tamaño de diente para ser más conservadores y el sistema pueda resistir mayores esfuerzos</a:t>
            </a:r>
            <a:r>
              <a:rPr lang="es-419" dirty="0"/>
              <a:t>.</a:t>
            </a:r>
            <a:endParaRPr lang="es-EC" dirty="0"/>
          </a:p>
          <a:p>
            <a:r>
              <a:rPr lang="es-EC" dirty="0"/>
              <a:t>Ángulo de presión: </a:t>
            </a:r>
            <a:r>
              <a:rPr lang="es-419" dirty="0"/>
              <a:t>20</a:t>
            </a:r>
            <a:endParaRPr lang="es-EC" dirty="0"/>
          </a:p>
          <a:p>
            <a:r>
              <a:rPr lang="es-EC" dirty="0"/>
              <a:t>Método de fabricación: </a:t>
            </a:r>
            <a:r>
              <a:rPr lang="es-419" dirty="0"/>
              <a:t>fresado</a:t>
            </a:r>
            <a:endParaRPr lang="es-EC" dirty="0"/>
          </a:p>
          <a:p>
            <a:endParaRPr lang="es-EC" dirty="0"/>
          </a:p>
          <a:p>
            <a:endParaRPr lang="es-EC" dirty="0"/>
          </a:p>
          <a:p>
            <a:pPr marL="514350" indent="-514350">
              <a:buFont typeface="+mj-lt"/>
              <a:buAutoNum type="arabicPeriod"/>
            </a:pPr>
            <a:endParaRPr lang="es-EC" dirty="0"/>
          </a:p>
          <a:p>
            <a:endParaRPr lang="es-EC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23825"/>
            <a:ext cx="5410200" cy="6734175"/>
          </a:xfrm>
          <a:prstGeom prst="rect">
            <a:avLst/>
          </a:prstGeom>
        </p:spPr>
      </p:pic>
      <p:cxnSp>
        <p:nvCxnSpPr>
          <p:cNvPr id="10" name="Conector recto 9"/>
          <p:cNvCxnSpPr>
            <a:cxnSpLocks/>
          </p:cNvCxnSpPr>
          <p:nvPr/>
        </p:nvCxnSpPr>
        <p:spPr>
          <a:xfrm flipV="1">
            <a:off x="8778788" y="3293806"/>
            <a:ext cx="0" cy="2883157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>
            <a:off x="7443208" y="3709179"/>
            <a:ext cx="1572973" cy="0"/>
          </a:xfrm>
          <a:prstGeom prst="line">
            <a:avLst/>
          </a:prstGeom>
          <a:ln w="762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1: proponer un diseño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284069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Ancho de cara seleccionado: </a:t>
                </a:r>
                <a14:m>
                  <m:oMath xmlns:m="http://schemas.openxmlformats.org/officeDocument/2006/math">
                    <m:r>
                      <a:rPr lang="es-EC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endParaRPr lang="es-EC" dirty="0"/>
              </a:p>
              <a:p>
                <a:pPr algn="just"/>
                <a14:m>
                  <m:oMath xmlns:m="http://schemas.openxmlformats.org/officeDocument/2006/math">
                    <m:r>
                      <a:rPr lang="es-EC" i="1">
                        <a:latin typeface="Cambria Math" panose="02040503050406030204" pitchFamily="18" charset="0"/>
                      </a:rPr>
                      <m:t>16</m:t>
                    </m:r>
                    <m:r>
                      <a:rPr lang="es-EC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C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C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s-EC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EC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s-EC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ES" dirty="0"/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C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C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s-EC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C" i="1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s-419" dirty="0"/>
              </a:p>
              <a:p>
                <a:pPr algn="just"/>
                <a:r>
                  <a:rPr lang="es-EC" dirty="0"/>
                  <a:t>𝐹 = 16 ∗ 2 &gt; 𝐹 &gt; 8 ∗ 2</a:t>
                </a:r>
                <a:endParaRPr lang="es-419" dirty="0"/>
              </a:p>
              <a:p>
                <a:pPr algn="just"/>
                <a:r>
                  <a:rPr lang="es-EC" dirty="0"/>
                  <a:t> 𝐹 = 32 &gt; 𝐹 &gt; 16</a:t>
                </a:r>
                <a:endParaRPr lang="es-419" dirty="0"/>
              </a:p>
              <a:p>
                <a:pPr algn="just"/>
                <a:r>
                  <a:rPr lang="es-EC" dirty="0"/>
                  <a:t> 𝐹 = 30[𝑚𝑚]</a:t>
                </a:r>
                <a:endParaRPr lang="es-419" dirty="0"/>
              </a:p>
              <a:p>
                <a:pPr algn="just"/>
                <a:r>
                  <a:rPr lang="es-EC" dirty="0"/>
                  <a:t>Por tanto, se selecciona un valor en el rango disponible entre 16 y 32, así, se elige 30[mm]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s-EC" dirty="0"/>
              </a:p>
              <a:p>
                <a:pPr algn="just"/>
                <a:endParaRPr lang="es-EC" dirty="0"/>
              </a:p>
              <a:p>
                <a:pPr algn="just"/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284069" cy="5069132"/>
              </a:xfrm>
              <a:blipFill>
                <a:blip r:embed="rId2"/>
                <a:stretch>
                  <a:fillRect l="-1110" t="-2000" r="-111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1: proponer un diseño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Mínimo número de dientes para evitar interferencia: </a:t>
                </a:r>
                <a:r>
                  <a:rPr lang="es-419" dirty="0"/>
                  <a:t>20 y 62 (relacion de velocidad 3.1:1</a:t>
                </a:r>
                <a:endParaRPr lang="es-EC" dirty="0"/>
              </a:p>
              <a:p>
                <a:pPr algn="just"/>
                <a:r>
                  <a:rPr lang="es-EC" dirty="0"/>
                  <a:t>Diámetros: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2∗20= 40[</m:t>
                    </m:r>
                    <m:r>
                      <m:rPr>
                        <m:sty m:val="p"/>
                      </m:rPr>
                      <a:rPr lang="es-419" b="0" i="1" smtClean="0">
                        <a:latin typeface="Cambria Math" panose="02040503050406030204" pitchFamily="18" charset="0"/>
                      </a:rPr>
                      <m:t>mm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C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C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2∗62=124 [</m:t>
                    </m:r>
                    <m:r>
                      <m:rPr>
                        <m:sty m:val="p"/>
                      </m:rPr>
                      <a:rPr lang="es-419" i="1">
                        <a:latin typeface="Cambria Math" panose="02040503050406030204" pitchFamily="18" charset="0"/>
                      </a:rPr>
                      <m:t>mm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dirty="0"/>
              </a:p>
              <a:p>
                <a:pPr algn="just"/>
                <a:r>
                  <a:rPr lang="es-ES" dirty="0"/>
                  <a:t>Distancia entre centros </a:t>
                </a:r>
                <a14:m>
                  <m:oMath xmlns:m="http://schemas.openxmlformats.org/officeDocument/2006/math">
                    <m:r>
                      <a:rPr lang="es-EC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164/2= 42 [</m:t>
                    </m:r>
                    <m:r>
                      <m:rPr>
                        <m:sty m:val="p"/>
                      </m:rPr>
                      <a:rPr lang="es-419" i="1">
                        <a:latin typeface="Cambria Math" panose="02040503050406030204" pitchFamily="18" charset="0"/>
                      </a:rPr>
                      <m:t>mm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86" t="-2000" r="-108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222" y="1696915"/>
            <a:ext cx="2508533" cy="44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1: proponer un diseño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07831"/>
            <a:ext cx="10515600" cy="5069132"/>
          </a:xfrm>
        </p:spPr>
        <p:txBody>
          <a:bodyPr>
            <a:normAutofit/>
          </a:bodyPr>
          <a:lstStyle/>
          <a:p>
            <a:pPr algn="just"/>
            <a:r>
              <a:rPr lang="es-EC" dirty="0"/>
              <a:t>Material a utilizar: AISI 4340 acero inoxidable</a:t>
            </a:r>
          </a:p>
          <a:p>
            <a:pPr algn="just"/>
            <a:r>
              <a:rPr lang="es-EC" dirty="0"/>
              <a:t>Tratamiento térmico: templado y revenido</a:t>
            </a:r>
          </a:p>
          <a:p>
            <a:pPr algn="just"/>
            <a:r>
              <a:rPr lang="es-EC" dirty="0"/>
              <a:t>(Opciones: sin tratamiento, templado y revenido, solo endurecido superficialmente, etc.)</a:t>
            </a:r>
          </a:p>
          <a:p>
            <a:pPr algn="just"/>
            <a:r>
              <a:rPr lang="es-EC" dirty="0"/>
              <a:t>Dureza Brinell (HB): </a:t>
            </a:r>
            <a:r>
              <a:rPr lang="es-419" dirty="0"/>
              <a:t>217</a:t>
            </a:r>
            <a:endParaRPr lang="es-EC" dirty="0"/>
          </a:p>
          <a:p>
            <a:pPr algn="just"/>
            <a:endParaRPr lang="es-EC" dirty="0"/>
          </a:p>
          <a:p>
            <a:pPr algn="just"/>
            <a:endParaRPr lang="es-EC" dirty="0"/>
          </a:p>
          <a:p>
            <a:pPr algn="just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943708" y="5595818"/>
            <a:ext cx="766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Nota: puede usar materiales de tablas en los libros o de proveedores nacionales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Paso 2: determinar cargas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C" dirty="0"/>
                  <a:t>Cálculo de la velocidad lineal (verifique las unidades)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C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C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C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0.04/2 ∗ 1200∗ 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/60= 2.51 [</m:t>
                    </m:r>
                    <m:r>
                      <m:rPr>
                        <m:sty m:val="p"/>
                      </m:rPr>
                      <a:rPr lang="es-419" b="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s-419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C" dirty="0"/>
              </a:p>
              <a:p>
                <a:pPr algn="just"/>
                <a:r>
                  <a:rPr lang="es-EC" dirty="0"/>
                  <a:t>Cálculo del torque en el piñón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s-EC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C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𝑃𝑜𝑡𝑒𝑛𝑐𝑖𝑎</m:t>
                        </m:r>
                      </m:num>
                      <m:den>
                        <m:sSub>
                          <m:sSubPr>
                            <m:ctrlPr>
                              <a:rPr lang="es-EC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C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s-EC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3.73/1200∗2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/60 = 29.7 [</m:t>
                    </m:r>
                    <m:r>
                      <m:rPr>
                        <m:sty m:val="p"/>
                      </m:rPr>
                      <a:rPr lang="es-419" b="0" i="1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7831"/>
                <a:ext cx="10515600" cy="5069132"/>
              </a:xfrm>
              <a:blipFill>
                <a:blip r:embed="rId2"/>
                <a:stretch>
                  <a:fillRect l="-1086" t="-200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6721</TotalTime>
  <Words>1496</Words>
  <Application>Microsoft Office PowerPoint</Application>
  <PresentationFormat>Panorámica</PresentationFormat>
  <Paragraphs>224</Paragraphs>
  <Slides>41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Tema de Office</vt:lpstr>
      <vt:lpstr>Tarea 3 Diseño de engranajes</vt:lpstr>
      <vt:lpstr>Caso 3: </vt:lpstr>
      <vt:lpstr>Procedimiento</vt:lpstr>
      <vt:lpstr>Paso 1: proponer un diseño</vt:lpstr>
      <vt:lpstr>Paso 1: proponer un diseño</vt:lpstr>
      <vt:lpstr>Paso 1: proponer un diseño</vt:lpstr>
      <vt:lpstr>Paso 1: proponer un diseño</vt:lpstr>
      <vt:lpstr>Paso 1: proponer un diseño</vt:lpstr>
      <vt:lpstr>Paso 2: determinar cargas</vt:lpstr>
      <vt:lpstr>Paso 2: determinar cargas</vt:lpstr>
      <vt:lpstr>Paso 3: determinar el esfuerzo de flexión</vt:lpstr>
      <vt:lpstr>Factor geométrico, J </vt:lpstr>
      <vt:lpstr>Factor dinámico, K_v</vt:lpstr>
      <vt:lpstr>Factor dinámico, K_v</vt:lpstr>
      <vt:lpstr>Factor de distribución de carga, K_m</vt:lpstr>
      <vt:lpstr>Factor de aplicación, K_a</vt:lpstr>
      <vt:lpstr>Factor de tamaño, K_s</vt:lpstr>
      <vt:lpstr>Factor de espesor del aro, K_B</vt:lpstr>
      <vt:lpstr>Factor de engranaje loco, K_I</vt:lpstr>
      <vt:lpstr>Paso 3: determinar el esfuerzo de flexión</vt:lpstr>
      <vt:lpstr>Paso 4: determinar el esfuerzo de contacto</vt:lpstr>
      <vt:lpstr>Factor geométrico superficial, 𝑰</vt:lpstr>
      <vt:lpstr>Coeficiente elástico, C_p</vt:lpstr>
      <vt:lpstr>Factor de acabado superficial, C_f</vt:lpstr>
      <vt:lpstr>Paso 4: determinar el esfuerzo de contacto</vt:lpstr>
      <vt:lpstr>Paso 5: Determinar la resistencia a la flexión</vt:lpstr>
      <vt:lpstr>Presentación de PowerPoint</vt:lpstr>
      <vt:lpstr>Factor de vida, K_L</vt:lpstr>
      <vt:lpstr>Factor de vida, K_L</vt:lpstr>
      <vt:lpstr>Factor de temperatura, K_T</vt:lpstr>
      <vt:lpstr>Factor de confiabilidad, K_R</vt:lpstr>
      <vt:lpstr>Paso 5: Determinar la resistencia a la flexión</vt:lpstr>
      <vt:lpstr>Paso 6: Determinar la resistencia al contacto</vt:lpstr>
      <vt:lpstr>Presentación de PowerPoint</vt:lpstr>
      <vt:lpstr>Factor de vida superficial, C_L</vt:lpstr>
      <vt:lpstr>Factor de razón de dureza, C_H</vt:lpstr>
      <vt:lpstr>Paso 6: Determinar la resistencia al contacto</vt:lpstr>
      <vt:lpstr>Paso 7: Determinar los factores de seguridad</vt:lpstr>
      <vt:lpstr>Paso 7: Determinar los factores de seguridad</vt:lpstr>
      <vt:lpstr>Modelo en Inventor</vt:lpstr>
      <vt:lpstr>Conclusiones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Gabriela</dc:creator>
  <cp:lastModifiedBy>Andre Alberto Aguirre Apolo</cp:lastModifiedBy>
  <cp:revision>215</cp:revision>
  <dcterms:created xsi:type="dcterms:W3CDTF">2020-05-04T19:49:13Z</dcterms:created>
  <dcterms:modified xsi:type="dcterms:W3CDTF">2022-12-23T23:17:58Z</dcterms:modified>
</cp:coreProperties>
</file>