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9" r:id="rId4"/>
    <p:sldId id="262" r:id="rId5"/>
    <p:sldId id="263" r:id="rId6"/>
    <p:sldId id="264" r:id="rId7"/>
    <p:sldId id="265" r:id="rId8"/>
    <p:sldId id="313" r:id="rId9"/>
    <p:sldId id="266" r:id="rId10"/>
    <p:sldId id="267" r:id="rId11"/>
    <p:sldId id="268" r:id="rId12"/>
    <p:sldId id="269" r:id="rId13"/>
    <p:sldId id="270" r:id="rId14"/>
    <p:sldId id="285" r:id="rId15"/>
    <p:sldId id="318" r:id="rId16"/>
    <p:sldId id="315" r:id="rId17"/>
    <p:sldId id="316" r:id="rId18"/>
    <p:sldId id="317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va Sans" panose="020B0503030501040103" pitchFamily="34" charset="0"/>
      <p:regular r:id="rId25"/>
    </p:embeddedFont>
    <p:embeddedFont>
      <p:font typeface="Code Pro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Bold" panose="020B0806030504020204" pitchFamily="34" charset="0"/>
      <p:regular r:id="rId31"/>
      <p:bold r:id="rId32"/>
    </p:embeddedFont>
    <p:embeddedFont>
      <p:font typeface="Poppins Medium" pitchFamily="2" charset="77"/>
      <p:regular r:id="rId33"/>
      <p:italic r:id="rId34"/>
    </p:embeddedFont>
    <p:embeddedFont>
      <p:font typeface="Poppins Medium Bold" pitchFamily="2" charset="7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9"/>
    <a:srgbClr val="EA2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5391" autoAdjust="0"/>
  </p:normalViewPr>
  <p:slideViewPr>
    <p:cSldViewPr>
      <p:cViewPr>
        <p:scale>
          <a:sx n="85" d="100"/>
          <a:sy n="85" d="100"/>
        </p:scale>
        <p:origin x="5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Olá, o meu nome é André e venho apresentar o projeto que estou a desenvolver com os meus professores: Enhanced Circular DNA Sequence Alignment</a:t>
            </a:r>
          </a:p>
          <a:p>
            <a:endParaRPr lang="en-PT" dirty="0"/>
          </a:p>
          <a:p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realçar</a:t>
            </a:r>
            <a:r>
              <a:rPr lang="en-GB" dirty="0"/>
              <a:t> que </a:t>
            </a:r>
            <a:r>
              <a:rPr lang="en-GB" dirty="0" err="1"/>
              <a:t>estamos</a:t>
            </a:r>
            <a:r>
              <a:rPr lang="en-GB" dirty="0"/>
              <a:t> a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Parceria</a:t>
            </a:r>
            <a:r>
              <a:rPr lang="en-GB" dirty="0"/>
              <a:t> com o professor </a:t>
            </a:r>
            <a:r>
              <a:rPr lang="en-GB" dirty="0" err="1"/>
              <a:t>Sadakane</a:t>
            </a:r>
            <a:r>
              <a:rPr lang="en-GB" dirty="0"/>
              <a:t> da </a:t>
            </a:r>
            <a:r>
              <a:rPr lang="en-GB" dirty="0" err="1"/>
              <a:t>Tóquio</a:t>
            </a:r>
            <a:r>
              <a:rPr lang="en-GB" dirty="0"/>
              <a:t> University, o professor Luís Pedro Coelho do </a:t>
            </a:r>
            <a:r>
              <a:rPr lang="en-GB" dirty="0" err="1"/>
              <a:t>projeto</a:t>
            </a:r>
            <a:r>
              <a:rPr lang="en-GB" dirty="0"/>
              <a:t> EMBARK, da </a:t>
            </a:r>
            <a:r>
              <a:rPr lang="en-GB" dirty="0" err="1"/>
              <a:t>Fundan</a:t>
            </a:r>
            <a:r>
              <a:rPr lang="en-GB" dirty="0"/>
              <a:t> University (Shanghai) e a </a:t>
            </a:r>
            <a:r>
              <a:rPr lang="en-GB" dirty="0" err="1"/>
              <a:t>professora</a:t>
            </a:r>
            <a:r>
              <a:rPr lang="en-GB" dirty="0"/>
              <a:t> Ana Teresa Vasconcelos do LNCC Brazil.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538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637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4821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373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744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92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1744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1458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2870" y="2474823"/>
            <a:ext cx="14442259" cy="4527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3"/>
              </a:lnSpc>
            </a:pPr>
            <a:r>
              <a:rPr lang="en-US" sz="9210" dirty="0">
                <a:solidFill>
                  <a:srgbClr val="393939"/>
                </a:solidFill>
                <a:latin typeface="Code Pro"/>
              </a:rPr>
              <a:t>Enhanced Circular DNA Sequence Alignment</a:t>
            </a:r>
          </a:p>
          <a:p>
            <a:pPr algn="ctr">
              <a:lnSpc>
                <a:spcPts val="11973"/>
              </a:lnSpc>
            </a:pPr>
            <a:endParaRPr lang="en-US" sz="9210" dirty="0">
              <a:solidFill>
                <a:srgbClr val="393939"/>
              </a:solidFill>
              <a:latin typeface="Code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56243" y="6582263"/>
            <a:ext cx="12375514" cy="228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2899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André Filipe </a:t>
            </a:r>
            <a:r>
              <a:rPr lang="en-US" sz="2899" dirty="0" err="1">
                <a:solidFill>
                  <a:srgbClr val="393939">
                    <a:alpha val="60000"/>
                  </a:srgbClr>
                </a:solidFill>
                <a:latin typeface="Open Sans Bold"/>
              </a:rPr>
              <a:t>Cisneiros</a:t>
            </a:r>
            <a:r>
              <a:rPr lang="en-US" sz="2899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Ferreira Salgado</a:t>
            </a:r>
          </a:p>
          <a:p>
            <a:pPr algn="ctr">
              <a:lnSpc>
                <a:spcPts val="3240"/>
              </a:lnSpc>
            </a:pPr>
            <a:endParaRPr lang="en-US" sz="2899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 algn="ctr">
              <a:lnSpc>
                <a:spcPts val="3240"/>
              </a:lnSpc>
            </a:pP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Instituto Superior Técnico, Av.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Rovisco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Pais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, 1049-001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Lisboa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, Portugal</a:t>
            </a:r>
          </a:p>
          <a:p>
            <a:pPr algn="ctr">
              <a:lnSpc>
                <a:spcPts val="3240"/>
              </a:lnSpc>
            </a:pP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INESC-ID,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Rua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 Alves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Redol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 9, 1000-029 </a:t>
            </a: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Lisboa</a:t>
            </a:r>
            <a:r>
              <a:rPr lang="en-US" sz="1800" dirty="0">
                <a:solidFill>
                  <a:srgbClr val="393939">
                    <a:alpha val="60000"/>
                  </a:srgbClr>
                </a:solidFill>
                <a:latin typeface="Open Sans"/>
              </a:rPr>
              <a:t>, Portugal</a:t>
            </a:r>
          </a:p>
          <a:p>
            <a:pPr algn="ctr">
              <a:lnSpc>
                <a:spcPts val="3240"/>
              </a:lnSpc>
            </a:pPr>
            <a:r>
              <a:rPr lang="en-US" sz="1800" dirty="0" err="1">
                <a:solidFill>
                  <a:srgbClr val="393939">
                    <a:alpha val="60000"/>
                  </a:srgbClr>
                </a:solidFill>
                <a:latin typeface="Open Sans"/>
              </a:rPr>
              <a:t>andre.salgado@tecnico.ulisboa.pt</a:t>
            </a:r>
            <a:endParaRPr lang="en-US" sz="1800" dirty="0">
              <a:solidFill>
                <a:srgbClr val="393939">
                  <a:alpha val="60000"/>
                </a:srgbClr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106400" y="260282"/>
            <a:ext cx="27747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83936" y="6346163"/>
            <a:ext cx="731947" cy="73194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64886" y="7953576"/>
            <a:ext cx="731947" cy="73194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4441367" y="7953576"/>
            <a:ext cx="755309" cy="1443731"/>
            <a:chOff x="0" y="0"/>
            <a:chExt cx="914197" cy="17474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197" cy="1747435"/>
            </a:xfrm>
            <a:custGeom>
              <a:avLst/>
              <a:gdLst/>
              <a:ahLst/>
              <a:cxnLst/>
              <a:rect l="l" t="t" r="r" b="b"/>
              <a:pathLst>
                <a:path w="914197" h="1747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747435"/>
                  </a:lnTo>
                  <a:lnTo>
                    <a:pt x="914197" y="1747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668695"/>
                  </a:lnTo>
                  <a:lnTo>
                    <a:pt x="78740" y="1668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9DCD5A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128" y="6403313"/>
            <a:ext cx="731947" cy="73194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128" y="8086926"/>
            <a:ext cx="731947" cy="731947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 rot="5400000">
            <a:off x="15016073" y="80910"/>
            <a:ext cx="755309" cy="1221855"/>
            <a:chOff x="0" y="0"/>
            <a:chExt cx="914197" cy="147888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197" cy="1478886"/>
            </a:xfrm>
            <a:custGeom>
              <a:avLst/>
              <a:gdLst/>
              <a:ahLst/>
              <a:cxnLst/>
              <a:rect l="l" t="t" r="r" b="b"/>
              <a:pathLst>
                <a:path w="914197" h="14788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478886"/>
                  </a:lnTo>
                  <a:lnTo>
                    <a:pt x="914197" y="14788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400146"/>
                  </a:lnTo>
                  <a:lnTo>
                    <a:pt x="78740" y="14001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26" name="AutoShape 26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1AB7B9EC-A543-CF8B-F204-32682707B360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5" name="Table 15">
            <a:extLst>
              <a:ext uri="{FF2B5EF4-FFF2-40B4-BE49-F238E27FC236}">
                <a16:creationId xmlns:a16="http://schemas.microsoft.com/office/drawing/2014/main" id="{C3EA4C0F-7045-F5CA-8699-44ABD399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70161"/>
              </p:ext>
            </p:extLst>
          </p:nvPr>
        </p:nvGraphicFramePr>
        <p:xfrm>
          <a:off x="11277600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106400" y="260282"/>
            <a:ext cx="27747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706600" y="342900"/>
            <a:ext cx="731947" cy="73194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173200" y="342900"/>
            <a:ext cx="731947" cy="73194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983936" y="8742673"/>
            <a:ext cx="731947" cy="73194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4441367" y="7953576"/>
            <a:ext cx="755309" cy="1443731"/>
            <a:chOff x="0" y="0"/>
            <a:chExt cx="914197" cy="174743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197" cy="1747435"/>
            </a:xfrm>
            <a:custGeom>
              <a:avLst/>
              <a:gdLst/>
              <a:ahLst/>
              <a:cxnLst/>
              <a:rect l="l" t="t" r="r" b="b"/>
              <a:pathLst>
                <a:path w="914197" h="174743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747435"/>
                  </a:lnTo>
                  <a:lnTo>
                    <a:pt x="914197" y="174743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668695"/>
                  </a:lnTo>
                  <a:lnTo>
                    <a:pt x="78740" y="166869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365053" y="8983553"/>
            <a:ext cx="731947" cy="731947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24" name="AutoShape 24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44DE40BE-074D-5B6A-77EB-EA48B020E9DD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D1BFE7EA-4B9A-D95E-37A5-386F833C9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030200" y="230686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83936" y="8742673"/>
            <a:ext cx="731947" cy="73194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4476342" y="3844875"/>
            <a:ext cx="755309" cy="878450"/>
            <a:chOff x="0" y="0"/>
            <a:chExt cx="914197" cy="10632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14197" cy="1063241"/>
            </a:xfrm>
            <a:custGeom>
              <a:avLst/>
              <a:gdLst/>
              <a:ahLst/>
              <a:cxnLst/>
              <a:rect l="l" t="t" r="r" b="b"/>
              <a:pathLst>
                <a:path w="914197" h="1063241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063241"/>
                  </a:lnTo>
                  <a:lnTo>
                    <a:pt x="914197" y="1063241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984501"/>
                  </a:lnTo>
                  <a:lnTo>
                    <a:pt x="78740" y="984501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9DCD5A"/>
            </a:solidFill>
          </p:spPr>
        </p:sp>
      </p:grpSp>
      <p:grpSp>
        <p:nvGrpSpPr>
          <p:cNvPr id="20" name="Group 20"/>
          <p:cNvGrpSpPr/>
          <p:nvPr/>
        </p:nvGrpSpPr>
        <p:grpSpPr>
          <a:xfrm rot="5400000">
            <a:off x="14689981" y="-173881"/>
            <a:ext cx="755309" cy="1788871"/>
            <a:chOff x="0" y="0"/>
            <a:chExt cx="914197" cy="216518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197" cy="2165179"/>
            </a:xfrm>
            <a:custGeom>
              <a:avLst/>
              <a:gdLst/>
              <a:ahLst/>
              <a:cxnLst/>
              <a:rect l="l" t="t" r="r" b="b"/>
              <a:pathLst>
                <a:path w="914197" h="2165179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65179"/>
                  </a:lnTo>
                  <a:lnTo>
                    <a:pt x="914197" y="2165179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86439"/>
                  </a:lnTo>
                  <a:lnTo>
                    <a:pt x="78740" y="2086439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370441" y="8911376"/>
            <a:ext cx="731947" cy="731947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24" name="AutoShape 24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5687171A-73F3-3D24-3DFC-AED89FB9E054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3" name="Table 15">
            <a:extLst>
              <a:ext uri="{FF2B5EF4-FFF2-40B4-BE49-F238E27FC236}">
                <a16:creationId xmlns:a16="http://schemas.microsoft.com/office/drawing/2014/main" id="{21A9872A-0C0A-F4AC-36F2-1189B3D1C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106400" y="260282"/>
            <a:ext cx="27747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11667" y="3918126"/>
            <a:ext cx="731947" cy="73194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4476342" y="3844875"/>
            <a:ext cx="1693105" cy="878450"/>
            <a:chOff x="0" y="0"/>
            <a:chExt cx="2049267" cy="10632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49267" cy="1063241"/>
            </a:xfrm>
            <a:custGeom>
              <a:avLst/>
              <a:gdLst/>
              <a:ahLst/>
              <a:cxnLst/>
              <a:rect l="l" t="t" r="r" b="b"/>
              <a:pathLst>
                <a:path w="2049267" h="1063241">
                  <a:moveTo>
                    <a:pt x="2049267" y="279400"/>
                  </a:moveTo>
                  <a:lnTo>
                    <a:pt x="2049267" y="0"/>
                  </a:lnTo>
                  <a:lnTo>
                    <a:pt x="0" y="0"/>
                  </a:lnTo>
                  <a:lnTo>
                    <a:pt x="0" y="1063241"/>
                  </a:lnTo>
                  <a:lnTo>
                    <a:pt x="2049267" y="1063241"/>
                  </a:lnTo>
                  <a:lnTo>
                    <a:pt x="2049267" y="279400"/>
                  </a:lnTo>
                  <a:close/>
                  <a:moveTo>
                    <a:pt x="1970527" y="279400"/>
                  </a:moveTo>
                  <a:lnTo>
                    <a:pt x="1970527" y="984501"/>
                  </a:lnTo>
                  <a:lnTo>
                    <a:pt x="78740" y="984501"/>
                  </a:lnTo>
                  <a:lnTo>
                    <a:pt x="78740" y="78740"/>
                  </a:lnTo>
                  <a:lnTo>
                    <a:pt x="1970527" y="78740"/>
                  </a:lnTo>
                  <a:lnTo>
                    <a:pt x="197052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  <p:grpSp>
        <p:nvGrpSpPr>
          <p:cNvPr id="20" name="Group 20"/>
          <p:cNvGrpSpPr/>
          <p:nvPr/>
        </p:nvGrpSpPr>
        <p:grpSpPr>
          <a:xfrm rot="5400000">
            <a:off x="14689981" y="-173881"/>
            <a:ext cx="755309" cy="1788871"/>
            <a:chOff x="0" y="0"/>
            <a:chExt cx="914197" cy="216518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197" cy="2165179"/>
            </a:xfrm>
            <a:custGeom>
              <a:avLst/>
              <a:gdLst/>
              <a:ahLst/>
              <a:cxnLst/>
              <a:rect l="l" t="t" r="r" b="b"/>
              <a:pathLst>
                <a:path w="914197" h="2165179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2165179"/>
                  </a:lnTo>
                  <a:lnTo>
                    <a:pt x="914197" y="2165179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2086439"/>
                  </a:lnTo>
                  <a:lnTo>
                    <a:pt x="78740" y="2086439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23" name="AutoShape 23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609F5EEE-B96B-899E-3269-78C18F3A690C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2" name="Table 15">
            <a:extLst>
              <a:ext uri="{FF2B5EF4-FFF2-40B4-BE49-F238E27FC236}">
                <a16:creationId xmlns:a16="http://schemas.microsoft.com/office/drawing/2014/main" id="{B0259E45-A3AC-92F9-7389-C1BB8E1F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2176" y="1425658"/>
            <a:ext cx="15523647" cy="7435684"/>
            <a:chOff x="0" y="0"/>
            <a:chExt cx="4660158" cy="2232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60158" cy="2232173"/>
            </a:xfrm>
            <a:custGeom>
              <a:avLst/>
              <a:gdLst/>
              <a:ahLst/>
              <a:cxnLst/>
              <a:rect l="l" t="t" r="r" b="b"/>
              <a:pathLst>
                <a:path w="4660158" h="2232173">
                  <a:moveTo>
                    <a:pt x="4535698" y="2232173"/>
                  </a:moveTo>
                  <a:lnTo>
                    <a:pt x="124460" y="2232173"/>
                  </a:lnTo>
                  <a:cubicBezTo>
                    <a:pt x="55880" y="2232173"/>
                    <a:pt x="0" y="2176293"/>
                    <a:pt x="0" y="21077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35698" y="0"/>
                  </a:lnTo>
                  <a:cubicBezTo>
                    <a:pt x="4604278" y="0"/>
                    <a:pt x="4660158" y="55880"/>
                    <a:pt x="4660158" y="124460"/>
                  </a:cubicBezTo>
                  <a:lnTo>
                    <a:pt x="4660158" y="2107713"/>
                  </a:lnTo>
                  <a:cubicBezTo>
                    <a:pt x="4660158" y="2176293"/>
                    <a:pt x="4604278" y="2232173"/>
                    <a:pt x="4535698" y="2232173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943936" y="4381498"/>
            <a:ext cx="12400126" cy="152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8999" dirty="0">
                <a:solidFill>
                  <a:srgbClr val="FFFFFF"/>
                </a:solidFill>
                <a:latin typeface="Poppins Medium Bold"/>
              </a:rPr>
              <a:t>Circular FM-Index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5456" y="1104297"/>
            <a:ext cx="6588060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TGCCTTTG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91400" y="2188971"/>
            <a:ext cx="5767601" cy="748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C C T T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C T T T G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T T T G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T G T G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G T G C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T G C C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T G C C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C C T T T</a:t>
            </a: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5980913" y="735701"/>
            <a:ext cx="1723975" cy="13196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65456" y="2907947"/>
            <a:ext cx="3881289" cy="574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393939"/>
                </a:solidFill>
                <a:latin typeface="Canva Sans"/>
              </a:rPr>
              <a:t>Sort all suffixes</a:t>
            </a:r>
          </a:p>
        </p:txBody>
      </p:sp>
      <p:sp>
        <p:nvSpPr>
          <p:cNvPr id="7" name="AutoShape 7"/>
          <p:cNvSpPr/>
          <p:nvPr/>
        </p:nvSpPr>
        <p:spPr>
          <a:xfrm>
            <a:off x="11212345" y="5759539"/>
            <a:ext cx="2250579" cy="0"/>
          </a:xfrm>
          <a:prstGeom prst="line">
            <a:avLst/>
          </a:prstGeom>
          <a:ln w="123825" cap="flat">
            <a:solidFill>
              <a:srgbClr val="FF914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606231E-83FC-BA3A-1C56-FC5D8A68BCC0}"/>
              </a:ext>
            </a:extLst>
          </p:cNvPr>
          <p:cNvSpPr txBox="1"/>
          <p:nvPr/>
        </p:nvSpPr>
        <p:spPr>
          <a:xfrm>
            <a:off x="13738743" y="2204586"/>
            <a:ext cx="5767601" cy="748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T T T G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T G T G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C T T T G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C C T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C C T T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T G C C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T G C C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G T G C C</a:t>
            </a: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4634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44740591-0639-8A4D-21B6-606BC496D3D5}"/>
              </a:ext>
            </a:extLst>
          </p:cNvPr>
          <p:cNvGrpSpPr/>
          <p:nvPr/>
        </p:nvGrpSpPr>
        <p:grpSpPr>
          <a:xfrm>
            <a:off x="3258321" y="1943004"/>
            <a:ext cx="6268729" cy="7518520"/>
            <a:chOff x="0" y="0"/>
            <a:chExt cx="1779596" cy="2325157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B95CD88-9A05-E82E-9E8E-F33336E4C839}"/>
                </a:ext>
              </a:extLst>
            </p:cNvPr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PT" dirty="0"/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07C53424-F8CC-C9E2-2998-43FA54C5D83A}"/>
              </a:ext>
            </a:extLst>
          </p:cNvPr>
          <p:cNvGrpSpPr/>
          <p:nvPr/>
        </p:nvGrpSpPr>
        <p:grpSpPr>
          <a:xfrm>
            <a:off x="3575962" y="2651140"/>
            <a:ext cx="1021162" cy="6467524"/>
            <a:chOff x="0" y="0"/>
            <a:chExt cx="1235975" cy="8663382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C40706B-B92B-4D0F-13A7-BC5E700937F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37144E88-583F-42CB-E57D-A6ECE323FA2D}"/>
              </a:ext>
            </a:extLst>
          </p:cNvPr>
          <p:cNvSpPr txBox="1"/>
          <p:nvPr/>
        </p:nvSpPr>
        <p:spPr>
          <a:xfrm>
            <a:off x="3393373" y="1959400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1D5E421-E82E-3955-2DE9-1CFD74DEEA29}"/>
              </a:ext>
            </a:extLst>
          </p:cNvPr>
          <p:cNvSpPr txBox="1"/>
          <p:nvPr/>
        </p:nvSpPr>
        <p:spPr>
          <a:xfrm>
            <a:off x="5379060" y="1955433"/>
            <a:ext cx="313216" cy="574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E5E93289-2B83-3D92-2FE9-22FFEFB1CB28}"/>
              </a:ext>
            </a:extLst>
          </p:cNvPr>
          <p:cNvSpPr txBox="1"/>
          <p:nvPr/>
        </p:nvSpPr>
        <p:spPr>
          <a:xfrm>
            <a:off x="5379060" y="2606979"/>
            <a:ext cx="6503544" cy="1486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C T T T G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C C T T T G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G C C T T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G C C T T T G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G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T G C C 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G T G C 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970C16B0-9E2C-C972-D844-E6E9DBCC4C66}"/>
              </a:ext>
            </a:extLst>
          </p:cNvPr>
          <p:cNvSpPr txBox="1"/>
          <p:nvPr/>
        </p:nvSpPr>
        <p:spPr>
          <a:xfrm>
            <a:off x="3899835" y="2549992"/>
            <a:ext cx="6503544" cy="14048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60CE1BAA-77CD-443C-F635-D87662F13AA0}"/>
              </a:ext>
            </a:extLst>
          </p:cNvPr>
          <p:cNvGrpSpPr/>
          <p:nvPr/>
        </p:nvGrpSpPr>
        <p:grpSpPr>
          <a:xfrm>
            <a:off x="4997450" y="2651140"/>
            <a:ext cx="1021162" cy="6467524"/>
            <a:chOff x="0" y="0"/>
            <a:chExt cx="1235975" cy="8663382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79FCDAD-3949-4492-40F6-77CA46C4D77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9" name="AutoShape 15">
            <a:extLst>
              <a:ext uri="{FF2B5EF4-FFF2-40B4-BE49-F238E27FC236}">
                <a16:creationId xmlns:a16="http://schemas.microsoft.com/office/drawing/2014/main" id="{1718801E-89EC-1647-E5D3-9C2822E0BA5E}"/>
              </a:ext>
            </a:extLst>
          </p:cNvPr>
          <p:cNvSpPr/>
          <p:nvPr/>
        </p:nvSpPr>
        <p:spPr>
          <a:xfrm>
            <a:off x="3588086" y="333118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3A31405-79F5-8E90-268E-3520B45A58D0}"/>
              </a:ext>
            </a:extLst>
          </p:cNvPr>
          <p:cNvSpPr/>
          <p:nvPr/>
        </p:nvSpPr>
        <p:spPr>
          <a:xfrm>
            <a:off x="3588086" y="4194666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17">
            <a:extLst>
              <a:ext uri="{FF2B5EF4-FFF2-40B4-BE49-F238E27FC236}">
                <a16:creationId xmlns:a16="http://schemas.microsoft.com/office/drawing/2014/main" id="{384EE182-EDE7-2507-6DB0-703DE9188AB4}"/>
              </a:ext>
            </a:extLst>
          </p:cNvPr>
          <p:cNvSpPr/>
          <p:nvPr/>
        </p:nvSpPr>
        <p:spPr>
          <a:xfrm>
            <a:off x="3588086" y="497685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18">
            <a:extLst>
              <a:ext uri="{FF2B5EF4-FFF2-40B4-BE49-F238E27FC236}">
                <a16:creationId xmlns:a16="http://schemas.microsoft.com/office/drawing/2014/main" id="{3B629646-07D7-F6A1-9844-73AACC6ECDA4}"/>
              </a:ext>
            </a:extLst>
          </p:cNvPr>
          <p:cNvSpPr/>
          <p:nvPr/>
        </p:nvSpPr>
        <p:spPr>
          <a:xfrm>
            <a:off x="3575962" y="582039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19">
            <a:extLst>
              <a:ext uri="{FF2B5EF4-FFF2-40B4-BE49-F238E27FC236}">
                <a16:creationId xmlns:a16="http://schemas.microsoft.com/office/drawing/2014/main" id="{482C7306-1210-ABDC-7936-1EF8A198BFC5}"/>
              </a:ext>
            </a:extLst>
          </p:cNvPr>
          <p:cNvSpPr/>
          <p:nvPr/>
        </p:nvSpPr>
        <p:spPr>
          <a:xfrm>
            <a:off x="3575962" y="66243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20">
            <a:extLst>
              <a:ext uri="{FF2B5EF4-FFF2-40B4-BE49-F238E27FC236}">
                <a16:creationId xmlns:a16="http://schemas.microsoft.com/office/drawing/2014/main" id="{F328F74E-29CA-0767-A865-D0A2D33AE1CA}"/>
              </a:ext>
            </a:extLst>
          </p:cNvPr>
          <p:cNvSpPr/>
          <p:nvPr/>
        </p:nvSpPr>
        <p:spPr>
          <a:xfrm>
            <a:off x="3575962" y="744194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21">
            <a:extLst>
              <a:ext uri="{FF2B5EF4-FFF2-40B4-BE49-F238E27FC236}">
                <a16:creationId xmlns:a16="http://schemas.microsoft.com/office/drawing/2014/main" id="{42C941AB-F19B-5DE7-1F7B-594C7CF7B852}"/>
              </a:ext>
            </a:extLst>
          </p:cNvPr>
          <p:cNvSpPr/>
          <p:nvPr/>
        </p:nvSpPr>
        <p:spPr>
          <a:xfrm>
            <a:off x="3575962" y="823564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2029F7D4-C7FC-D7EB-5AAB-767695B84C8E}"/>
              </a:ext>
            </a:extLst>
          </p:cNvPr>
          <p:cNvSpPr/>
          <p:nvPr/>
        </p:nvSpPr>
        <p:spPr>
          <a:xfrm>
            <a:off x="3575962" y="91011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B3C05E20-E3FC-E8D9-A71B-6972E45E5171}"/>
              </a:ext>
            </a:extLst>
          </p:cNvPr>
          <p:cNvSpPr txBox="1"/>
          <p:nvPr/>
        </p:nvSpPr>
        <p:spPr>
          <a:xfrm>
            <a:off x="1371600" y="670628"/>
            <a:ext cx="872138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6000" dirty="0"/>
              <a:t>Circular FM-Index</a:t>
            </a:r>
            <a:endParaRPr lang="en-PT" sz="6000" dirty="0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05BEEC8-7713-0500-81C4-0AAEBF03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6907682" y="193875"/>
            <a:ext cx="1723975" cy="1319624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D1750FFC-C8FD-7BDF-E1DB-970E90C13B39}"/>
              </a:ext>
            </a:extLst>
          </p:cNvPr>
          <p:cNvSpPr txBox="1"/>
          <p:nvPr/>
        </p:nvSpPr>
        <p:spPr>
          <a:xfrm>
            <a:off x="1828128" y="1950552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9E9FF94D-43A0-C15E-EC17-4646E3A2F268}"/>
              </a:ext>
            </a:extLst>
          </p:cNvPr>
          <p:cNvGraphicFramePr>
            <a:graphicFrameLocks noGrp="1"/>
          </p:cNvGraphicFramePr>
          <p:nvPr/>
        </p:nvGraphicFramePr>
        <p:xfrm>
          <a:off x="1540155" y="2651140"/>
          <a:ext cx="1133608" cy="6655696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5D3F58-E859-C89A-3DB6-1AE3D838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23395"/>
              </p:ext>
            </p:extLst>
          </p:nvPr>
        </p:nvGraphicFramePr>
        <p:xfrm>
          <a:off x="10653065" y="2013705"/>
          <a:ext cx="6529852" cy="7387244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950ACBC3-3190-25C5-B98F-16E2D0DEC3CB}"/>
              </a:ext>
            </a:extLst>
          </p:cNvPr>
          <p:cNvSpPr txBox="1"/>
          <p:nvPr/>
        </p:nvSpPr>
        <p:spPr>
          <a:xfrm>
            <a:off x="12408324" y="778553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G T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522CF013-97EF-8441-C197-60081214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388165" y="884257"/>
            <a:ext cx="662806" cy="662806"/>
          </a:xfrm>
          <a:prstGeom prst="rect">
            <a:avLst/>
          </a:prstGeom>
        </p:spPr>
      </p:pic>
      <p:grpSp>
        <p:nvGrpSpPr>
          <p:cNvPr id="11" name="Group 27">
            <a:extLst>
              <a:ext uri="{FF2B5EF4-FFF2-40B4-BE49-F238E27FC236}">
                <a16:creationId xmlns:a16="http://schemas.microsoft.com/office/drawing/2014/main" id="{E7630774-2CE9-C614-F855-C183FC4D5F9B}"/>
              </a:ext>
            </a:extLst>
          </p:cNvPr>
          <p:cNvGrpSpPr/>
          <p:nvPr/>
        </p:nvGrpSpPr>
        <p:grpSpPr>
          <a:xfrm>
            <a:off x="5158013" y="2651140"/>
            <a:ext cx="755309" cy="6432483"/>
            <a:chOff x="0" y="0"/>
            <a:chExt cx="914197" cy="3692986"/>
          </a:xfrm>
        </p:grpSpPr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7C27FAA3-CB46-9EB9-BD5B-D7978891748C}"/>
                </a:ext>
              </a:extLst>
            </p:cNvPr>
            <p:cNvSpPr/>
            <p:nvPr/>
          </p:nvSpPr>
          <p:spPr>
            <a:xfrm>
              <a:off x="0" y="0"/>
              <a:ext cx="914197" cy="3692985"/>
            </a:xfrm>
            <a:custGeom>
              <a:avLst/>
              <a:gdLst/>
              <a:ahLst/>
              <a:cxnLst/>
              <a:rect l="l" t="t" r="r" b="b"/>
              <a:pathLst>
                <a:path w="914197" h="369298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3692985"/>
                  </a:lnTo>
                  <a:lnTo>
                    <a:pt x="914197" y="369298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3614245"/>
                  </a:lnTo>
                  <a:lnTo>
                    <a:pt x="78740" y="36142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pic>
        <p:nvPicPr>
          <p:cNvPr id="13" name="Picture 16">
            <a:extLst>
              <a:ext uri="{FF2B5EF4-FFF2-40B4-BE49-F238E27FC236}">
                <a16:creationId xmlns:a16="http://schemas.microsoft.com/office/drawing/2014/main" id="{0CC87992-245D-6303-165C-E9DF3FB29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04775" y="4263478"/>
            <a:ext cx="662806" cy="662806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52F63461-BA7A-1616-A014-89E4EFF35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06489" y="5107017"/>
            <a:ext cx="662806" cy="662806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F0D158CA-2A8C-9CEE-E94F-C45B7CB38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07903" y="6713701"/>
            <a:ext cx="662806" cy="662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A9FA13-1C30-43CF-27E1-0B101CB15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07903" y="7514063"/>
            <a:ext cx="662806" cy="662806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42C22FDA-21D9-0B97-E789-FDD621FF7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055222" y="4480694"/>
            <a:ext cx="662806" cy="662806"/>
          </a:xfrm>
          <a:prstGeom prst="rect">
            <a:avLst/>
          </a:prstGeom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DE8BBD5F-521A-F582-F85B-4705FA804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025405" y="5270415"/>
            <a:ext cx="662806" cy="662806"/>
          </a:xfrm>
          <a:prstGeom prst="rect">
            <a:avLst/>
          </a:prstGeom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E97BF7BF-36DE-4E1A-24F3-B73328418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015466" y="7004279"/>
            <a:ext cx="662806" cy="662806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0517154B-025F-C8CD-EEFD-91021CDFE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055222" y="7845466"/>
            <a:ext cx="662806" cy="6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6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44740591-0639-8A4D-21B6-606BC496D3D5}"/>
              </a:ext>
            </a:extLst>
          </p:cNvPr>
          <p:cNvGrpSpPr/>
          <p:nvPr/>
        </p:nvGrpSpPr>
        <p:grpSpPr>
          <a:xfrm>
            <a:off x="3258321" y="1943004"/>
            <a:ext cx="6268729" cy="7518520"/>
            <a:chOff x="0" y="0"/>
            <a:chExt cx="1779596" cy="2325157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B95CD88-9A05-E82E-9E8E-F33336E4C839}"/>
                </a:ext>
              </a:extLst>
            </p:cNvPr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PT" dirty="0"/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07C53424-F8CC-C9E2-2998-43FA54C5D83A}"/>
              </a:ext>
            </a:extLst>
          </p:cNvPr>
          <p:cNvGrpSpPr/>
          <p:nvPr/>
        </p:nvGrpSpPr>
        <p:grpSpPr>
          <a:xfrm>
            <a:off x="3575962" y="2651140"/>
            <a:ext cx="1021162" cy="6467524"/>
            <a:chOff x="0" y="0"/>
            <a:chExt cx="1235975" cy="8663382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C40706B-B92B-4D0F-13A7-BC5E700937F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37144E88-583F-42CB-E57D-A6ECE323FA2D}"/>
              </a:ext>
            </a:extLst>
          </p:cNvPr>
          <p:cNvSpPr txBox="1"/>
          <p:nvPr/>
        </p:nvSpPr>
        <p:spPr>
          <a:xfrm>
            <a:off x="3393373" y="1959400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1D5E421-E82E-3955-2DE9-1CFD74DEEA29}"/>
              </a:ext>
            </a:extLst>
          </p:cNvPr>
          <p:cNvSpPr txBox="1"/>
          <p:nvPr/>
        </p:nvSpPr>
        <p:spPr>
          <a:xfrm>
            <a:off x="5379060" y="1955433"/>
            <a:ext cx="313216" cy="574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E5E93289-2B83-3D92-2FE9-22FFEFB1CB28}"/>
              </a:ext>
            </a:extLst>
          </p:cNvPr>
          <p:cNvSpPr txBox="1"/>
          <p:nvPr/>
        </p:nvSpPr>
        <p:spPr>
          <a:xfrm>
            <a:off x="5379060" y="2606979"/>
            <a:ext cx="6503544" cy="1486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C T T T G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C C T T T G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G C C T T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G C C T T T G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G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T G C C 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G T G C 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970C16B0-9E2C-C972-D844-E6E9DBCC4C66}"/>
              </a:ext>
            </a:extLst>
          </p:cNvPr>
          <p:cNvSpPr txBox="1"/>
          <p:nvPr/>
        </p:nvSpPr>
        <p:spPr>
          <a:xfrm>
            <a:off x="3899835" y="2549992"/>
            <a:ext cx="6503544" cy="14048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60CE1BAA-77CD-443C-F635-D87662F13AA0}"/>
              </a:ext>
            </a:extLst>
          </p:cNvPr>
          <p:cNvGrpSpPr/>
          <p:nvPr/>
        </p:nvGrpSpPr>
        <p:grpSpPr>
          <a:xfrm>
            <a:off x="4997450" y="2651140"/>
            <a:ext cx="1021162" cy="6467524"/>
            <a:chOff x="0" y="0"/>
            <a:chExt cx="1235975" cy="8663382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79FCDAD-3949-4492-40F6-77CA46C4D77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9" name="AutoShape 15">
            <a:extLst>
              <a:ext uri="{FF2B5EF4-FFF2-40B4-BE49-F238E27FC236}">
                <a16:creationId xmlns:a16="http://schemas.microsoft.com/office/drawing/2014/main" id="{1718801E-89EC-1647-E5D3-9C2822E0BA5E}"/>
              </a:ext>
            </a:extLst>
          </p:cNvPr>
          <p:cNvSpPr/>
          <p:nvPr/>
        </p:nvSpPr>
        <p:spPr>
          <a:xfrm>
            <a:off x="3588086" y="333118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3A31405-79F5-8E90-268E-3520B45A58D0}"/>
              </a:ext>
            </a:extLst>
          </p:cNvPr>
          <p:cNvSpPr/>
          <p:nvPr/>
        </p:nvSpPr>
        <p:spPr>
          <a:xfrm>
            <a:off x="3588086" y="4194666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17">
            <a:extLst>
              <a:ext uri="{FF2B5EF4-FFF2-40B4-BE49-F238E27FC236}">
                <a16:creationId xmlns:a16="http://schemas.microsoft.com/office/drawing/2014/main" id="{384EE182-EDE7-2507-6DB0-703DE9188AB4}"/>
              </a:ext>
            </a:extLst>
          </p:cNvPr>
          <p:cNvSpPr/>
          <p:nvPr/>
        </p:nvSpPr>
        <p:spPr>
          <a:xfrm>
            <a:off x="3588086" y="497685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18">
            <a:extLst>
              <a:ext uri="{FF2B5EF4-FFF2-40B4-BE49-F238E27FC236}">
                <a16:creationId xmlns:a16="http://schemas.microsoft.com/office/drawing/2014/main" id="{3B629646-07D7-F6A1-9844-73AACC6ECDA4}"/>
              </a:ext>
            </a:extLst>
          </p:cNvPr>
          <p:cNvSpPr/>
          <p:nvPr/>
        </p:nvSpPr>
        <p:spPr>
          <a:xfrm>
            <a:off x="3575962" y="582039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19">
            <a:extLst>
              <a:ext uri="{FF2B5EF4-FFF2-40B4-BE49-F238E27FC236}">
                <a16:creationId xmlns:a16="http://schemas.microsoft.com/office/drawing/2014/main" id="{482C7306-1210-ABDC-7936-1EF8A198BFC5}"/>
              </a:ext>
            </a:extLst>
          </p:cNvPr>
          <p:cNvSpPr/>
          <p:nvPr/>
        </p:nvSpPr>
        <p:spPr>
          <a:xfrm>
            <a:off x="3575962" y="66243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20">
            <a:extLst>
              <a:ext uri="{FF2B5EF4-FFF2-40B4-BE49-F238E27FC236}">
                <a16:creationId xmlns:a16="http://schemas.microsoft.com/office/drawing/2014/main" id="{F328F74E-29CA-0767-A865-D0A2D33AE1CA}"/>
              </a:ext>
            </a:extLst>
          </p:cNvPr>
          <p:cNvSpPr/>
          <p:nvPr/>
        </p:nvSpPr>
        <p:spPr>
          <a:xfrm>
            <a:off x="3575962" y="744194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21">
            <a:extLst>
              <a:ext uri="{FF2B5EF4-FFF2-40B4-BE49-F238E27FC236}">
                <a16:creationId xmlns:a16="http://schemas.microsoft.com/office/drawing/2014/main" id="{42C941AB-F19B-5DE7-1F7B-594C7CF7B852}"/>
              </a:ext>
            </a:extLst>
          </p:cNvPr>
          <p:cNvSpPr/>
          <p:nvPr/>
        </p:nvSpPr>
        <p:spPr>
          <a:xfrm>
            <a:off x="3575962" y="823564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2029F7D4-C7FC-D7EB-5AAB-767695B84C8E}"/>
              </a:ext>
            </a:extLst>
          </p:cNvPr>
          <p:cNvSpPr/>
          <p:nvPr/>
        </p:nvSpPr>
        <p:spPr>
          <a:xfrm>
            <a:off x="3575962" y="91011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B3C05E20-E3FC-E8D9-A71B-6972E45E5171}"/>
              </a:ext>
            </a:extLst>
          </p:cNvPr>
          <p:cNvSpPr txBox="1"/>
          <p:nvPr/>
        </p:nvSpPr>
        <p:spPr>
          <a:xfrm>
            <a:off x="1371600" y="670628"/>
            <a:ext cx="872138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6000" dirty="0"/>
              <a:t>Circular FM-Index</a:t>
            </a:r>
            <a:endParaRPr lang="en-PT" sz="6000" dirty="0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05BEEC8-7713-0500-81C4-0AAEBF03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6907682" y="193875"/>
            <a:ext cx="1723975" cy="1319624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D1750FFC-C8FD-7BDF-E1DB-970E90C13B39}"/>
              </a:ext>
            </a:extLst>
          </p:cNvPr>
          <p:cNvSpPr txBox="1"/>
          <p:nvPr/>
        </p:nvSpPr>
        <p:spPr>
          <a:xfrm>
            <a:off x="1828128" y="1950552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9E9FF94D-43A0-C15E-EC17-4646E3A2F268}"/>
              </a:ext>
            </a:extLst>
          </p:cNvPr>
          <p:cNvGraphicFramePr>
            <a:graphicFrameLocks noGrp="1"/>
          </p:cNvGraphicFramePr>
          <p:nvPr/>
        </p:nvGraphicFramePr>
        <p:xfrm>
          <a:off x="1540155" y="2651140"/>
          <a:ext cx="1133608" cy="6655696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5D3F58-E859-C89A-3DB6-1AE3D838D5A4}"/>
              </a:ext>
            </a:extLst>
          </p:cNvPr>
          <p:cNvGraphicFramePr>
            <a:graphicFrameLocks noGrp="1"/>
          </p:cNvGraphicFramePr>
          <p:nvPr/>
        </p:nvGraphicFramePr>
        <p:xfrm>
          <a:off x="10653065" y="2013705"/>
          <a:ext cx="6529852" cy="7387244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950ACBC3-3190-25C5-B98F-16E2D0DEC3CB}"/>
              </a:ext>
            </a:extLst>
          </p:cNvPr>
          <p:cNvSpPr txBox="1"/>
          <p:nvPr/>
        </p:nvSpPr>
        <p:spPr>
          <a:xfrm>
            <a:off x="12408324" y="778553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G T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522CF013-97EF-8441-C197-600812146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792200" y="899294"/>
            <a:ext cx="662806" cy="662806"/>
          </a:xfrm>
          <a:prstGeom prst="rect">
            <a:avLst/>
          </a:prstGeom>
        </p:spPr>
      </p:pic>
      <p:grpSp>
        <p:nvGrpSpPr>
          <p:cNvPr id="11" name="Group 27">
            <a:extLst>
              <a:ext uri="{FF2B5EF4-FFF2-40B4-BE49-F238E27FC236}">
                <a16:creationId xmlns:a16="http://schemas.microsoft.com/office/drawing/2014/main" id="{E7630774-2CE9-C614-F855-C183FC4D5F9B}"/>
              </a:ext>
            </a:extLst>
          </p:cNvPr>
          <p:cNvGrpSpPr/>
          <p:nvPr/>
        </p:nvGrpSpPr>
        <p:grpSpPr>
          <a:xfrm>
            <a:off x="5158013" y="5820398"/>
            <a:ext cx="755309" cy="3263225"/>
            <a:chOff x="0" y="0"/>
            <a:chExt cx="914197" cy="3692986"/>
          </a:xfrm>
        </p:grpSpPr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7C27FAA3-CB46-9EB9-BD5B-D7978891748C}"/>
                </a:ext>
              </a:extLst>
            </p:cNvPr>
            <p:cNvSpPr/>
            <p:nvPr/>
          </p:nvSpPr>
          <p:spPr>
            <a:xfrm>
              <a:off x="0" y="0"/>
              <a:ext cx="914197" cy="3692985"/>
            </a:xfrm>
            <a:custGeom>
              <a:avLst/>
              <a:gdLst/>
              <a:ahLst/>
              <a:cxnLst/>
              <a:rect l="l" t="t" r="r" b="b"/>
              <a:pathLst>
                <a:path w="914197" h="369298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3692985"/>
                  </a:lnTo>
                  <a:lnTo>
                    <a:pt x="914197" y="369298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3614245"/>
                  </a:lnTo>
                  <a:lnTo>
                    <a:pt x="78740" y="36142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pic>
        <p:nvPicPr>
          <p:cNvPr id="9" name="Picture 16">
            <a:extLst>
              <a:ext uri="{FF2B5EF4-FFF2-40B4-BE49-F238E27FC236}">
                <a16:creationId xmlns:a16="http://schemas.microsoft.com/office/drawing/2014/main" id="{52F63461-BA7A-1616-A014-89E4EFF35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737922" y="5906035"/>
            <a:ext cx="662806" cy="662806"/>
          </a:xfrm>
          <a:prstGeom prst="rect">
            <a:avLst/>
          </a:prstGeom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DE8BBD5F-521A-F582-F85B-4705FA804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401800" y="6134100"/>
            <a:ext cx="662806" cy="662806"/>
          </a:xfrm>
          <a:prstGeom prst="rect">
            <a:avLst/>
          </a:prstGeom>
        </p:spPr>
      </p:pic>
      <p:sp>
        <p:nvSpPr>
          <p:cNvPr id="8" name="Picture 16">
            <a:extLst>
              <a:ext uri="{FF2B5EF4-FFF2-40B4-BE49-F238E27FC236}">
                <a16:creationId xmlns:a16="http://schemas.microsoft.com/office/drawing/2014/main" id="{A4C4151C-50B8-2946-895A-D9E22A678540}"/>
              </a:ext>
            </a:extLst>
          </p:cNvPr>
          <p:cNvSpPr/>
          <p:nvPr/>
        </p:nvSpPr>
        <p:spPr>
          <a:xfrm>
            <a:off x="14401800" y="876300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14" name="Picture 16">
            <a:extLst>
              <a:ext uri="{FF2B5EF4-FFF2-40B4-BE49-F238E27FC236}">
                <a16:creationId xmlns:a16="http://schemas.microsoft.com/office/drawing/2014/main" id="{9DDC3B17-815C-24E9-CA11-B39D5C134963}"/>
              </a:ext>
            </a:extLst>
          </p:cNvPr>
          <p:cNvSpPr/>
          <p:nvPr/>
        </p:nvSpPr>
        <p:spPr>
          <a:xfrm>
            <a:off x="16047757" y="4480694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15" name="Picture 16">
            <a:extLst>
              <a:ext uri="{FF2B5EF4-FFF2-40B4-BE49-F238E27FC236}">
                <a16:creationId xmlns:a16="http://schemas.microsoft.com/office/drawing/2014/main" id="{7ECB8174-66A7-BE1F-82E9-770917DAEAD5}"/>
              </a:ext>
            </a:extLst>
          </p:cNvPr>
          <p:cNvSpPr/>
          <p:nvPr/>
        </p:nvSpPr>
        <p:spPr>
          <a:xfrm>
            <a:off x="16047757" y="5320554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16" name="Picture 16">
            <a:extLst>
              <a:ext uri="{FF2B5EF4-FFF2-40B4-BE49-F238E27FC236}">
                <a16:creationId xmlns:a16="http://schemas.microsoft.com/office/drawing/2014/main" id="{84FD5FF2-185B-EF0E-97A2-B6FC2F1ECBBB}"/>
              </a:ext>
            </a:extLst>
          </p:cNvPr>
          <p:cNvSpPr/>
          <p:nvPr/>
        </p:nvSpPr>
        <p:spPr>
          <a:xfrm>
            <a:off x="16053338" y="7855221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42" name="Picture 16">
            <a:extLst>
              <a:ext uri="{FF2B5EF4-FFF2-40B4-BE49-F238E27FC236}">
                <a16:creationId xmlns:a16="http://schemas.microsoft.com/office/drawing/2014/main" id="{FD407620-0FB7-EFA8-A0B0-E8036979DC92}"/>
              </a:ext>
            </a:extLst>
          </p:cNvPr>
          <p:cNvSpPr/>
          <p:nvPr/>
        </p:nvSpPr>
        <p:spPr>
          <a:xfrm>
            <a:off x="16017777" y="7015361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7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">
            <a:extLst>
              <a:ext uri="{FF2B5EF4-FFF2-40B4-BE49-F238E27FC236}">
                <a16:creationId xmlns:a16="http://schemas.microsoft.com/office/drawing/2014/main" id="{44740591-0639-8A4D-21B6-606BC496D3D5}"/>
              </a:ext>
            </a:extLst>
          </p:cNvPr>
          <p:cNvGrpSpPr/>
          <p:nvPr/>
        </p:nvGrpSpPr>
        <p:grpSpPr>
          <a:xfrm>
            <a:off x="3258321" y="1943004"/>
            <a:ext cx="6268729" cy="7518520"/>
            <a:chOff x="0" y="0"/>
            <a:chExt cx="1779596" cy="2325157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B95CD88-9A05-E82E-9E8E-F33336E4C839}"/>
                </a:ext>
              </a:extLst>
            </p:cNvPr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PT" dirty="0"/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07C53424-F8CC-C9E2-2998-43FA54C5D83A}"/>
              </a:ext>
            </a:extLst>
          </p:cNvPr>
          <p:cNvGrpSpPr/>
          <p:nvPr/>
        </p:nvGrpSpPr>
        <p:grpSpPr>
          <a:xfrm>
            <a:off x="3575962" y="2651140"/>
            <a:ext cx="1021162" cy="6467524"/>
            <a:chOff x="0" y="0"/>
            <a:chExt cx="1235975" cy="8663382"/>
          </a:xfrm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C40706B-B92B-4D0F-13A7-BC5E700937F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37144E88-583F-42CB-E57D-A6ECE323FA2D}"/>
              </a:ext>
            </a:extLst>
          </p:cNvPr>
          <p:cNvSpPr txBox="1"/>
          <p:nvPr/>
        </p:nvSpPr>
        <p:spPr>
          <a:xfrm>
            <a:off x="3393373" y="1959400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1D5E421-E82E-3955-2DE9-1CFD74DEEA29}"/>
              </a:ext>
            </a:extLst>
          </p:cNvPr>
          <p:cNvSpPr txBox="1"/>
          <p:nvPr/>
        </p:nvSpPr>
        <p:spPr>
          <a:xfrm>
            <a:off x="5379060" y="1955433"/>
            <a:ext cx="313216" cy="574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E5E93289-2B83-3D92-2FE9-22FFEFB1CB28}"/>
              </a:ext>
            </a:extLst>
          </p:cNvPr>
          <p:cNvSpPr txBox="1"/>
          <p:nvPr/>
        </p:nvSpPr>
        <p:spPr>
          <a:xfrm>
            <a:off x="5379060" y="2606979"/>
            <a:ext cx="6503544" cy="1486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C T T T G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C C T T T G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G C C T T T 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G C C T T T G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G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T G C C 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G T G C 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970C16B0-9E2C-C972-D844-E6E9DBCC4C66}"/>
              </a:ext>
            </a:extLst>
          </p:cNvPr>
          <p:cNvSpPr txBox="1"/>
          <p:nvPr/>
        </p:nvSpPr>
        <p:spPr>
          <a:xfrm>
            <a:off x="3899835" y="2549992"/>
            <a:ext cx="6503544" cy="14048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60CE1BAA-77CD-443C-F635-D87662F13AA0}"/>
              </a:ext>
            </a:extLst>
          </p:cNvPr>
          <p:cNvGrpSpPr/>
          <p:nvPr/>
        </p:nvGrpSpPr>
        <p:grpSpPr>
          <a:xfrm>
            <a:off x="4997450" y="2651140"/>
            <a:ext cx="1021162" cy="6467524"/>
            <a:chOff x="0" y="0"/>
            <a:chExt cx="1235975" cy="8663382"/>
          </a:xfrm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79FCDAD-3949-4492-40F6-77CA46C4D773}"/>
                </a:ext>
              </a:extLst>
            </p:cNvPr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9" name="AutoShape 15">
            <a:extLst>
              <a:ext uri="{FF2B5EF4-FFF2-40B4-BE49-F238E27FC236}">
                <a16:creationId xmlns:a16="http://schemas.microsoft.com/office/drawing/2014/main" id="{1718801E-89EC-1647-E5D3-9C2822E0BA5E}"/>
              </a:ext>
            </a:extLst>
          </p:cNvPr>
          <p:cNvSpPr/>
          <p:nvPr/>
        </p:nvSpPr>
        <p:spPr>
          <a:xfrm>
            <a:off x="3588086" y="333118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3A31405-79F5-8E90-268E-3520B45A58D0}"/>
              </a:ext>
            </a:extLst>
          </p:cNvPr>
          <p:cNvSpPr/>
          <p:nvPr/>
        </p:nvSpPr>
        <p:spPr>
          <a:xfrm>
            <a:off x="3588086" y="4194666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17">
            <a:extLst>
              <a:ext uri="{FF2B5EF4-FFF2-40B4-BE49-F238E27FC236}">
                <a16:creationId xmlns:a16="http://schemas.microsoft.com/office/drawing/2014/main" id="{384EE182-EDE7-2507-6DB0-703DE9188AB4}"/>
              </a:ext>
            </a:extLst>
          </p:cNvPr>
          <p:cNvSpPr/>
          <p:nvPr/>
        </p:nvSpPr>
        <p:spPr>
          <a:xfrm>
            <a:off x="3588086" y="497685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18">
            <a:extLst>
              <a:ext uri="{FF2B5EF4-FFF2-40B4-BE49-F238E27FC236}">
                <a16:creationId xmlns:a16="http://schemas.microsoft.com/office/drawing/2014/main" id="{3B629646-07D7-F6A1-9844-73AACC6ECDA4}"/>
              </a:ext>
            </a:extLst>
          </p:cNvPr>
          <p:cNvSpPr/>
          <p:nvPr/>
        </p:nvSpPr>
        <p:spPr>
          <a:xfrm>
            <a:off x="3575962" y="5820398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19">
            <a:extLst>
              <a:ext uri="{FF2B5EF4-FFF2-40B4-BE49-F238E27FC236}">
                <a16:creationId xmlns:a16="http://schemas.microsoft.com/office/drawing/2014/main" id="{482C7306-1210-ABDC-7936-1EF8A198BFC5}"/>
              </a:ext>
            </a:extLst>
          </p:cNvPr>
          <p:cNvSpPr/>
          <p:nvPr/>
        </p:nvSpPr>
        <p:spPr>
          <a:xfrm>
            <a:off x="3575962" y="66243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20">
            <a:extLst>
              <a:ext uri="{FF2B5EF4-FFF2-40B4-BE49-F238E27FC236}">
                <a16:creationId xmlns:a16="http://schemas.microsoft.com/office/drawing/2014/main" id="{F328F74E-29CA-0767-A865-D0A2D33AE1CA}"/>
              </a:ext>
            </a:extLst>
          </p:cNvPr>
          <p:cNvSpPr/>
          <p:nvPr/>
        </p:nvSpPr>
        <p:spPr>
          <a:xfrm>
            <a:off x="3575962" y="744194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21">
            <a:extLst>
              <a:ext uri="{FF2B5EF4-FFF2-40B4-BE49-F238E27FC236}">
                <a16:creationId xmlns:a16="http://schemas.microsoft.com/office/drawing/2014/main" id="{42C941AB-F19B-5DE7-1F7B-594C7CF7B852}"/>
              </a:ext>
            </a:extLst>
          </p:cNvPr>
          <p:cNvSpPr/>
          <p:nvPr/>
        </p:nvSpPr>
        <p:spPr>
          <a:xfrm>
            <a:off x="3575962" y="823564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2029F7D4-C7FC-D7EB-5AAB-767695B84C8E}"/>
              </a:ext>
            </a:extLst>
          </p:cNvPr>
          <p:cNvSpPr/>
          <p:nvPr/>
        </p:nvSpPr>
        <p:spPr>
          <a:xfrm>
            <a:off x="3575962" y="9101144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B3C05E20-E3FC-E8D9-A71B-6972E45E5171}"/>
              </a:ext>
            </a:extLst>
          </p:cNvPr>
          <p:cNvSpPr txBox="1"/>
          <p:nvPr/>
        </p:nvSpPr>
        <p:spPr>
          <a:xfrm>
            <a:off x="1371600" y="670628"/>
            <a:ext cx="872138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6000" dirty="0"/>
              <a:t>Circular FM-Index</a:t>
            </a:r>
            <a:endParaRPr lang="en-PT" sz="6000" dirty="0"/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05BEEC8-7713-0500-81C4-0AAEBF03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6907682" y="193875"/>
            <a:ext cx="1723975" cy="1319624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D1750FFC-C8FD-7BDF-E1DB-970E90C13B39}"/>
              </a:ext>
            </a:extLst>
          </p:cNvPr>
          <p:cNvSpPr txBox="1"/>
          <p:nvPr/>
        </p:nvSpPr>
        <p:spPr>
          <a:xfrm>
            <a:off x="1828128" y="1950552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9E9FF94D-43A0-C15E-EC17-4646E3A2F268}"/>
              </a:ext>
            </a:extLst>
          </p:cNvPr>
          <p:cNvGraphicFramePr>
            <a:graphicFrameLocks noGrp="1"/>
          </p:cNvGraphicFramePr>
          <p:nvPr/>
        </p:nvGraphicFramePr>
        <p:xfrm>
          <a:off x="1540155" y="2651140"/>
          <a:ext cx="1133608" cy="6655696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5D3F58-E859-C89A-3DB6-1AE3D838D5A4}"/>
              </a:ext>
            </a:extLst>
          </p:cNvPr>
          <p:cNvGraphicFramePr>
            <a:graphicFrameLocks noGrp="1"/>
          </p:cNvGraphicFramePr>
          <p:nvPr/>
        </p:nvGraphicFramePr>
        <p:xfrm>
          <a:off x="10653065" y="2013705"/>
          <a:ext cx="6529852" cy="7387244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950ACBC3-3190-25C5-B98F-16E2D0DEC3CB}"/>
              </a:ext>
            </a:extLst>
          </p:cNvPr>
          <p:cNvSpPr txBox="1"/>
          <p:nvPr/>
        </p:nvSpPr>
        <p:spPr>
          <a:xfrm>
            <a:off x="12408324" y="778553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G T</a:t>
            </a:r>
          </a:p>
        </p:txBody>
      </p:sp>
      <p:sp>
        <p:nvSpPr>
          <p:cNvPr id="8" name="Picture 16">
            <a:extLst>
              <a:ext uri="{FF2B5EF4-FFF2-40B4-BE49-F238E27FC236}">
                <a16:creationId xmlns:a16="http://schemas.microsoft.com/office/drawing/2014/main" id="{A4C4151C-50B8-2946-895A-D9E22A678540}"/>
              </a:ext>
            </a:extLst>
          </p:cNvPr>
          <p:cNvSpPr/>
          <p:nvPr/>
        </p:nvSpPr>
        <p:spPr>
          <a:xfrm>
            <a:off x="13787484" y="899294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7" name="Picture 16">
            <a:extLst>
              <a:ext uri="{FF2B5EF4-FFF2-40B4-BE49-F238E27FC236}">
                <a16:creationId xmlns:a16="http://schemas.microsoft.com/office/drawing/2014/main" id="{FD127DBA-D2E3-AD09-1A96-23372AA36536}"/>
              </a:ext>
            </a:extLst>
          </p:cNvPr>
          <p:cNvSpPr/>
          <p:nvPr/>
        </p:nvSpPr>
        <p:spPr>
          <a:xfrm>
            <a:off x="14388165" y="6134100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sp>
        <p:nvSpPr>
          <p:cNvPr id="10" name="Picture 16">
            <a:extLst>
              <a:ext uri="{FF2B5EF4-FFF2-40B4-BE49-F238E27FC236}">
                <a16:creationId xmlns:a16="http://schemas.microsoft.com/office/drawing/2014/main" id="{6C02FFCD-6102-2862-F1BA-7EA17C78FF63}"/>
              </a:ext>
            </a:extLst>
          </p:cNvPr>
          <p:cNvSpPr/>
          <p:nvPr/>
        </p:nvSpPr>
        <p:spPr>
          <a:xfrm>
            <a:off x="3733828" y="5914408"/>
            <a:ext cx="662806" cy="662806"/>
          </a:xfrm>
          <a:custGeom>
            <a:avLst/>
            <a:gdLst>
              <a:gd name="connsiteX0" fmla="*/ 331403 w 662806"/>
              <a:gd name="connsiteY0" fmla="*/ 0 h 662806"/>
              <a:gd name="connsiteX1" fmla="*/ 0 w 662806"/>
              <a:gd name="connsiteY1" fmla="*/ 331403 h 662806"/>
              <a:gd name="connsiteX2" fmla="*/ 331403 w 662806"/>
              <a:gd name="connsiteY2" fmla="*/ 662806 h 662806"/>
              <a:gd name="connsiteX3" fmla="*/ 662806 w 662806"/>
              <a:gd name="connsiteY3" fmla="*/ 331403 h 662806"/>
              <a:gd name="connsiteX4" fmla="*/ 331403 w 662806"/>
              <a:gd name="connsiteY4" fmla="*/ 0 h 662806"/>
              <a:gd name="connsiteX5" fmla="*/ 331403 w 662806"/>
              <a:gd name="connsiteY5" fmla="*/ 596525 h 662806"/>
              <a:gd name="connsiteX6" fmla="*/ 66281 w 662806"/>
              <a:gd name="connsiteY6" fmla="*/ 331403 h 662806"/>
              <a:gd name="connsiteX7" fmla="*/ 331403 w 662806"/>
              <a:gd name="connsiteY7" fmla="*/ 66281 h 662806"/>
              <a:gd name="connsiteX8" fmla="*/ 596525 w 662806"/>
              <a:gd name="connsiteY8" fmla="*/ 331403 h 662806"/>
              <a:gd name="connsiteX9" fmla="*/ 331403 w 662806"/>
              <a:gd name="connsiteY9" fmla="*/ 596525 h 6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806" h="662806">
                <a:moveTo>
                  <a:pt x="331403" y="0"/>
                </a:moveTo>
                <a:cubicBezTo>
                  <a:pt x="148303" y="0"/>
                  <a:pt x="0" y="148303"/>
                  <a:pt x="0" y="331403"/>
                </a:cubicBezTo>
                <a:cubicBezTo>
                  <a:pt x="0" y="514503"/>
                  <a:pt x="148303" y="662806"/>
                  <a:pt x="331403" y="662806"/>
                </a:cubicBezTo>
                <a:cubicBezTo>
                  <a:pt x="514503" y="662806"/>
                  <a:pt x="662806" y="514503"/>
                  <a:pt x="662806" y="331403"/>
                </a:cubicBezTo>
                <a:cubicBezTo>
                  <a:pt x="662806" y="148303"/>
                  <a:pt x="514503" y="0"/>
                  <a:pt x="331403" y="0"/>
                </a:cubicBezTo>
                <a:close/>
                <a:moveTo>
                  <a:pt x="331403" y="596525"/>
                </a:moveTo>
                <a:cubicBezTo>
                  <a:pt x="184923" y="596525"/>
                  <a:pt x="66281" y="477883"/>
                  <a:pt x="66281" y="331403"/>
                </a:cubicBezTo>
                <a:cubicBezTo>
                  <a:pt x="66281" y="184923"/>
                  <a:pt x="184923" y="66281"/>
                  <a:pt x="331403" y="66281"/>
                </a:cubicBezTo>
                <a:cubicBezTo>
                  <a:pt x="477883" y="66281"/>
                  <a:pt x="596525" y="184923"/>
                  <a:pt x="596525" y="331403"/>
                </a:cubicBezTo>
                <a:cubicBezTo>
                  <a:pt x="596525" y="477883"/>
                  <a:pt x="477883" y="596525"/>
                  <a:pt x="331403" y="596525"/>
                </a:cubicBezTo>
                <a:close/>
              </a:path>
            </a:pathLst>
          </a:custGeom>
          <a:solidFill>
            <a:srgbClr val="FFD549"/>
          </a:solidFill>
          <a:ln w="16431" cap="flat">
            <a:solidFill>
              <a:srgbClr val="FFFF00"/>
            </a:solidFill>
            <a:prstDash val="solid"/>
            <a:miter/>
          </a:ln>
        </p:spPr>
        <p:txBody>
          <a:bodyPr rtlCol="0" anchor="ctr"/>
          <a:lstStyle/>
          <a:p>
            <a:endParaRPr lang="en-PT">
              <a:solidFill>
                <a:srgbClr val="FF0000"/>
              </a:solidFill>
            </a:endParaRPr>
          </a:p>
        </p:txBody>
      </p:sp>
      <p:grpSp>
        <p:nvGrpSpPr>
          <p:cNvPr id="13" name="Group 23">
            <a:extLst>
              <a:ext uri="{FF2B5EF4-FFF2-40B4-BE49-F238E27FC236}">
                <a16:creationId xmlns:a16="http://schemas.microsoft.com/office/drawing/2014/main" id="{BBA1B2BA-161C-31DE-F7CC-1FC312E587D5}"/>
              </a:ext>
            </a:extLst>
          </p:cNvPr>
          <p:cNvGrpSpPr/>
          <p:nvPr/>
        </p:nvGrpSpPr>
        <p:grpSpPr>
          <a:xfrm rot="5400000">
            <a:off x="13973132" y="605376"/>
            <a:ext cx="755309" cy="1221855"/>
            <a:chOff x="0" y="0"/>
            <a:chExt cx="914197" cy="1478886"/>
          </a:xfrm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EF7BF2A8-BAB2-9A26-C28A-9332E6374077}"/>
                </a:ext>
              </a:extLst>
            </p:cNvPr>
            <p:cNvSpPr/>
            <p:nvPr/>
          </p:nvSpPr>
          <p:spPr>
            <a:xfrm>
              <a:off x="0" y="0"/>
              <a:ext cx="914197" cy="1478886"/>
            </a:xfrm>
            <a:custGeom>
              <a:avLst/>
              <a:gdLst/>
              <a:ahLst/>
              <a:cxnLst/>
              <a:rect l="l" t="t" r="r" b="b"/>
              <a:pathLst>
                <a:path w="914197" h="14788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478886"/>
                  </a:lnTo>
                  <a:lnTo>
                    <a:pt x="914197" y="14788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400146"/>
                  </a:lnTo>
                  <a:lnTo>
                    <a:pt x="78740" y="14001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  <p:grpSp>
        <p:nvGrpSpPr>
          <p:cNvPr id="15" name="Group 23">
            <a:extLst>
              <a:ext uri="{FF2B5EF4-FFF2-40B4-BE49-F238E27FC236}">
                <a16:creationId xmlns:a16="http://schemas.microsoft.com/office/drawing/2014/main" id="{63BBD2F4-81BD-818E-3875-CDA0084EF64C}"/>
              </a:ext>
            </a:extLst>
          </p:cNvPr>
          <p:cNvGrpSpPr/>
          <p:nvPr/>
        </p:nvGrpSpPr>
        <p:grpSpPr>
          <a:xfrm rot="5400000">
            <a:off x="5557329" y="4840718"/>
            <a:ext cx="755309" cy="1221855"/>
            <a:chOff x="0" y="0"/>
            <a:chExt cx="914197" cy="1478886"/>
          </a:xfrm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89BDFD39-971A-005B-74F5-17755B91E7CA}"/>
                </a:ext>
              </a:extLst>
            </p:cNvPr>
            <p:cNvSpPr/>
            <p:nvPr/>
          </p:nvSpPr>
          <p:spPr>
            <a:xfrm>
              <a:off x="0" y="0"/>
              <a:ext cx="914197" cy="1478886"/>
            </a:xfrm>
            <a:custGeom>
              <a:avLst/>
              <a:gdLst/>
              <a:ahLst/>
              <a:cxnLst/>
              <a:rect l="l" t="t" r="r" b="b"/>
              <a:pathLst>
                <a:path w="914197" h="1478886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1478886"/>
                  </a:lnTo>
                  <a:lnTo>
                    <a:pt x="914197" y="1478886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1400146"/>
                  </a:lnTo>
                  <a:lnTo>
                    <a:pt x="78740" y="1400146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D0000"/>
            </a:solidFill>
          </p:spPr>
        </p:sp>
      </p:grpSp>
    </p:spTree>
    <p:extLst>
      <p:ext uri="{BB962C8B-B14F-4D97-AF65-F5344CB8AC3E}">
        <p14:creationId xmlns:p14="http://schemas.microsoft.com/office/powerpoint/2010/main" val="1848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2176" y="1425658"/>
            <a:ext cx="15523647" cy="7435684"/>
            <a:chOff x="0" y="0"/>
            <a:chExt cx="4660158" cy="22321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60158" cy="2232173"/>
            </a:xfrm>
            <a:custGeom>
              <a:avLst/>
              <a:gdLst/>
              <a:ahLst/>
              <a:cxnLst/>
              <a:rect l="l" t="t" r="r" b="b"/>
              <a:pathLst>
                <a:path w="4660158" h="2232173">
                  <a:moveTo>
                    <a:pt x="4535698" y="2232173"/>
                  </a:moveTo>
                  <a:lnTo>
                    <a:pt x="124460" y="2232173"/>
                  </a:lnTo>
                  <a:cubicBezTo>
                    <a:pt x="55880" y="2232173"/>
                    <a:pt x="0" y="2176293"/>
                    <a:pt x="0" y="21077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35698" y="0"/>
                  </a:lnTo>
                  <a:cubicBezTo>
                    <a:pt x="4604278" y="0"/>
                    <a:pt x="4660158" y="55880"/>
                    <a:pt x="4660158" y="124460"/>
                  </a:cubicBezTo>
                  <a:lnTo>
                    <a:pt x="4660158" y="2107713"/>
                  </a:lnTo>
                  <a:cubicBezTo>
                    <a:pt x="4660158" y="2176293"/>
                    <a:pt x="4604278" y="2232173"/>
                    <a:pt x="4535698" y="2232173"/>
                  </a:cubicBez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en-PT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43937" y="4300536"/>
            <a:ext cx="12400126" cy="152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9600" dirty="0">
                <a:solidFill>
                  <a:srgbClr val="FFFFFF"/>
                </a:solidFill>
                <a:latin typeface="Poppins Medium Bold"/>
              </a:rPr>
              <a:t>FM-INDEX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5456" y="1104297"/>
            <a:ext cx="6588060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TGCCTTTG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91400" y="2188971"/>
            <a:ext cx="5767601" cy="822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C C T T T G $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C T T T G $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T T T G $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T G $ T G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G $ T G C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C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$ T G C C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$ T G C C T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C C T T T G</a:t>
            </a: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5980913" y="735701"/>
            <a:ext cx="1723975" cy="13196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65456" y="2907947"/>
            <a:ext cx="3881289" cy="574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393939"/>
                </a:solidFill>
                <a:latin typeface="Canva Sans"/>
              </a:rPr>
              <a:t>Sort all suffixes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14918" y="2188971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C C T T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T T T G $ T G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T G $ T G C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$ T G C C T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C C T T T G $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$ T G C C T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G C C T T T G $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G $ T G C C T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T T G $ T G C C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1212345" y="5759539"/>
            <a:ext cx="2250579" cy="0"/>
          </a:xfrm>
          <a:prstGeom prst="line">
            <a:avLst/>
          </a:prstGeom>
          <a:ln w="123825" cap="flat">
            <a:solidFill>
              <a:srgbClr val="FF914D"/>
            </a:solidFill>
            <a:prstDash val="solid"/>
            <a:headEnd type="none" w="sm" len="sm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28400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Building the Index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/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/>
                </a:solidFill>
                <a:latin typeface="Open Sans Bold"/>
              </a:rPr>
              <a:t>C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/>
                </a:solidFill>
                <a:latin typeface="Open Sans Bold"/>
              </a:rPr>
              <a:t>C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CF3A07E1-9644-B7AA-BE88-66E6B60A7045}"/>
              </a:ext>
            </a:extLst>
          </p:cNvPr>
          <p:cNvSpPr txBox="1"/>
          <p:nvPr/>
        </p:nvSpPr>
        <p:spPr>
          <a:xfrm>
            <a:off x="2675789" y="1628103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>
                <a:solidFill>
                  <a:srgbClr val="393939"/>
                </a:solidFill>
                <a:latin typeface="Poppins Medium"/>
              </a:rPr>
              <a:t>Building the Index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6E052EF4-75F4-28D8-C1C5-36B2C79A6188}"/>
              </a:ext>
            </a:extLst>
          </p:cNvPr>
          <p:cNvSpPr txBox="1"/>
          <p:nvPr/>
        </p:nvSpPr>
        <p:spPr>
          <a:xfrm>
            <a:off x="2675789" y="162717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CF1C9762-AA80-115D-93C1-D2FFA74B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Building the Index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AutoShape 16"/>
          <p:cNvSpPr/>
          <p:nvPr/>
        </p:nvSpPr>
        <p:spPr>
          <a:xfrm>
            <a:off x="11312554" y="3387492"/>
            <a:ext cx="6492240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312554" y="5029200"/>
            <a:ext cx="6492240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1293747" y="6712136"/>
            <a:ext cx="6492240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1274941" y="8386225"/>
            <a:ext cx="6492240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923792" y="3387492"/>
            <a:ext cx="1107699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923792" y="6712136"/>
            <a:ext cx="1107699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923792" y="8386225"/>
            <a:ext cx="1107699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923792" y="5029200"/>
            <a:ext cx="1107699" cy="0"/>
          </a:xfrm>
          <a:prstGeom prst="line">
            <a:avLst/>
          </a:prstGeom>
          <a:ln w="133350" cap="flat">
            <a:solidFill>
              <a:srgbClr val="FD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25" name="AutoShape 25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7023D44E-241E-DC21-CC02-0927FC1AEBCE}"/>
              </a:ext>
            </a:extLst>
          </p:cNvPr>
          <p:cNvSpPr txBox="1"/>
          <p:nvPr/>
        </p:nvSpPr>
        <p:spPr>
          <a:xfrm>
            <a:off x="2675789" y="1645453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4" name="Table 15">
            <a:extLst>
              <a:ext uri="{FF2B5EF4-FFF2-40B4-BE49-F238E27FC236}">
                <a16:creationId xmlns:a16="http://schemas.microsoft.com/office/drawing/2014/main" id="{512B3D89-F3CA-9205-07F1-300E170F5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42498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030200" y="260282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19" name="AutoShape 19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27"/>
          <p:cNvGrpSpPr/>
          <p:nvPr/>
        </p:nvGrpSpPr>
        <p:grpSpPr>
          <a:xfrm>
            <a:off x="4434786" y="2326361"/>
            <a:ext cx="755309" cy="7091012"/>
            <a:chOff x="0" y="0"/>
            <a:chExt cx="914197" cy="36929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4197" cy="3692985"/>
            </a:xfrm>
            <a:custGeom>
              <a:avLst/>
              <a:gdLst/>
              <a:ahLst/>
              <a:cxnLst/>
              <a:rect l="l" t="t" r="r" b="b"/>
              <a:pathLst>
                <a:path w="914197" h="369298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3692985"/>
                  </a:lnTo>
                  <a:lnTo>
                    <a:pt x="914197" y="369298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3614245"/>
                  </a:lnTo>
                  <a:lnTo>
                    <a:pt x="78740" y="36142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B246154F-1CC4-59B8-18E8-E78440758E7E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0" name="Table 15">
            <a:extLst>
              <a:ext uri="{FF2B5EF4-FFF2-40B4-BE49-F238E27FC236}">
                <a16:creationId xmlns:a16="http://schemas.microsoft.com/office/drawing/2014/main" id="{B8DC48AF-4559-0391-C78C-049F6FFB4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" name="Picture 16">
            <a:extLst>
              <a:ext uri="{FF2B5EF4-FFF2-40B4-BE49-F238E27FC236}">
                <a16:creationId xmlns:a16="http://schemas.microsoft.com/office/drawing/2014/main" id="{C5DD33D8-B62B-EAAF-97DA-FBDC0BC04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0000" y="342900"/>
            <a:ext cx="731947" cy="731947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EBE4604-9E16-27E7-AB5C-3535108FE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261" y="8966207"/>
            <a:ext cx="731947" cy="731947"/>
          </a:xfrm>
          <a:prstGeom prst="rect">
            <a:avLst/>
          </a:prstGeom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6D494CBC-5D9F-C916-CA9C-B2B1EB9C2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261" y="4777526"/>
            <a:ext cx="731947" cy="731947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B4F9792D-882A-2C2B-E3F2-4866F1E0E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260" y="5584695"/>
            <a:ext cx="731947" cy="73194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DC379B13-44F5-CD53-6AF8-4BF5FF0D9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32259" y="6463134"/>
            <a:ext cx="731947" cy="731947"/>
          </a:xfrm>
          <a:prstGeom prst="rect">
            <a:avLst/>
          </a:prstGeom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6FE35D7C-682E-C25D-9403-EFB615ACE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50469" y="4685854"/>
            <a:ext cx="731947" cy="731947"/>
          </a:xfrm>
          <a:prstGeom prst="rect">
            <a:avLst/>
          </a:prstGeom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B69B7F7C-4823-1C3E-96D1-B10DAE493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69147" y="5543295"/>
            <a:ext cx="731947" cy="731947"/>
          </a:xfrm>
          <a:prstGeom prst="rect">
            <a:avLst/>
          </a:prstGeom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DBA192B7-31E2-E479-AB8F-FD5ECD74C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50469" y="6341679"/>
            <a:ext cx="731947" cy="731947"/>
          </a:xfrm>
          <a:prstGeom prst="rect">
            <a:avLst/>
          </a:prstGeom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99FF9F95-AFDC-D6B6-7960-F11628595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71800" y="7957560"/>
            <a:ext cx="731947" cy="731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159950" y="260282"/>
            <a:ext cx="299445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422453" y="339485"/>
            <a:ext cx="731947" cy="731947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sp>
        <p:nvSpPr>
          <p:cNvPr id="19" name="AutoShape 19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27"/>
          <p:cNvGrpSpPr/>
          <p:nvPr/>
        </p:nvGrpSpPr>
        <p:grpSpPr>
          <a:xfrm>
            <a:off x="4441367" y="6346163"/>
            <a:ext cx="755309" cy="3051145"/>
            <a:chOff x="0" y="0"/>
            <a:chExt cx="914197" cy="36929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4197" cy="3692985"/>
            </a:xfrm>
            <a:custGeom>
              <a:avLst/>
              <a:gdLst/>
              <a:ahLst/>
              <a:cxnLst/>
              <a:rect l="l" t="t" r="r" b="b"/>
              <a:pathLst>
                <a:path w="914197" h="369298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3692985"/>
                  </a:lnTo>
                  <a:lnTo>
                    <a:pt x="914197" y="369298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3614245"/>
                  </a:lnTo>
                  <a:lnTo>
                    <a:pt x="78740" y="36142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B246154F-1CC4-59B8-18E8-E78440758E7E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0" name="Table 15">
            <a:extLst>
              <a:ext uri="{FF2B5EF4-FFF2-40B4-BE49-F238E27FC236}">
                <a16:creationId xmlns:a16="http://schemas.microsoft.com/office/drawing/2014/main" id="{B8DC48AF-4559-0391-C78C-049F6FFB4293}"/>
              </a:ext>
            </a:extLst>
          </p:cNvPr>
          <p:cNvGraphicFramePr>
            <a:graphicFrameLocks noGrp="1"/>
          </p:cNvGraphicFramePr>
          <p:nvPr/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6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241" y="314183"/>
            <a:ext cx="8721381" cy="109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>
                <a:solidFill>
                  <a:srgbClr val="393939"/>
                </a:solidFill>
                <a:latin typeface="Poppins Medium"/>
              </a:rPr>
              <a:t>Pattern Matching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201828">
            <a:off x="9049702" y="139268"/>
            <a:ext cx="1723975" cy="1319624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1274941" y="1495434"/>
          <a:ext cx="6529852" cy="8226918"/>
        </p:xfrm>
        <a:graphic>
          <a:graphicData uri="http://schemas.openxmlformats.org/drawingml/2006/table">
            <a:tbl>
              <a:tblPr/>
              <a:tblGrid>
                <a:gridCol w="163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A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C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G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pen Sans Bold"/>
                        </a:rPr>
                        <a:t>T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85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9674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0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 dirty="0"/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2540737" y="1598160"/>
            <a:ext cx="6268729" cy="8190501"/>
            <a:chOff x="0" y="0"/>
            <a:chExt cx="1779596" cy="23251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9596" cy="2325157"/>
            </a:xfrm>
            <a:custGeom>
              <a:avLst/>
              <a:gdLst/>
              <a:ahLst/>
              <a:cxnLst/>
              <a:rect l="l" t="t" r="r" b="b"/>
              <a:pathLst>
                <a:path w="1779596" h="2325157">
                  <a:moveTo>
                    <a:pt x="1655136" y="2325157"/>
                  </a:moveTo>
                  <a:lnTo>
                    <a:pt x="124460" y="2325157"/>
                  </a:lnTo>
                  <a:cubicBezTo>
                    <a:pt x="55880" y="2325157"/>
                    <a:pt x="0" y="2269277"/>
                    <a:pt x="0" y="22006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136" y="0"/>
                  </a:lnTo>
                  <a:cubicBezTo>
                    <a:pt x="1723716" y="0"/>
                    <a:pt x="1779596" y="55880"/>
                    <a:pt x="1779596" y="124460"/>
                  </a:cubicBezTo>
                  <a:lnTo>
                    <a:pt x="1779596" y="2200697"/>
                  </a:lnTo>
                  <a:cubicBezTo>
                    <a:pt x="1779596" y="2269278"/>
                    <a:pt x="1723716" y="2325157"/>
                    <a:pt x="1655136" y="2325157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858378" y="2306296"/>
            <a:ext cx="1021162" cy="7157686"/>
            <a:chOff x="0" y="0"/>
            <a:chExt cx="1235975" cy="8663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685672" y="2197215"/>
            <a:ext cx="6503544" cy="14048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$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T G C C T T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T T T G $ T G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C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T T T G $ T G C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 $ T G C C T T T  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G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 C C T T T G $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$ T G C C T T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G C C T T T G $ 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G $ T G C C T   </a:t>
            </a:r>
          </a:p>
          <a:p>
            <a:pPr>
              <a:lnSpc>
                <a:spcPts val="6431"/>
              </a:lnSpc>
            </a:pPr>
            <a:r>
              <a:rPr lang="en-US" sz="3573" dirty="0">
                <a:solidFill>
                  <a:srgbClr val="EA21FE">
                    <a:alpha val="60000"/>
                  </a:srgbClr>
                </a:solidFill>
                <a:latin typeface="Open Sans Bold"/>
              </a:rPr>
              <a:t>T</a:t>
            </a:r>
            <a:r>
              <a:rPr lang="en-US" sz="3573" dirty="0">
                <a:solidFill>
                  <a:srgbClr val="FD0000">
                    <a:alpha val="60000"/>
                  </a:srgbClr>
                </a:solidFill>
                <a:latin typeface="Open Sans Bold"/>
              </a:rPr>
              <a:t>  </a:t>
            </a:r>
            <a:r>
              <a:rPr lang="en-US" sz="3573" dirty="0">
                <a:solidFill>
                  <a:srgbClr val="393939">
                    <a:alpha val="60000"/>
                  </a:srgbClr>
                </a:solidFill>
                <a:latin typeface="Open Sans Bold"/>
              </a:rPr>
              <a:t>  T T G $ T G C C    </a:t>
            </a: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 dirty="0">
              <a:solidFill>
                <a:srgbClr val="393939">
                  <a:alpha val="60000"/>
                </a:srgbClr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92936" y="2197215"/>
            <a:ext cx="6503544" cy="138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G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$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T</a:t>
            </a:r>
          </a:p>
          <a:p>
            <a:pPr>
              <a:lnSpc>
                <a:spcPts val="6431"/>
              </a:lnSpc>
            </a:pPr>
            <a:r>
              <a:rPr lang="en-US" sz="3573">
                <a:solidFill>
                  <a:srgbClr val="5271FF">
                    <a:alpha val="60000"/>
                  </a:srgbClr>
                </a:solidFill>
                <a:latin typeface="Open Sans Bold"/>
              </a:rPr>
              <a:t>C</a:t>
            </a: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6431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  <a:p>
            <a:pPr>
              <a:lnSpc>
                <a:spcPts val="8319"/>
              </a:lnSpc>
            </a:pPr>
            <a:endParaRPr lang="en-US" sz="3573">
              <a:solidFill>
                <a:srgbClr val="5271FF">
                  <a:alpha val="60000"/>
                </a:srgbClr>
              </a:solidFill>
              <a:latin typeface="Ope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279866" y="2306296"/>
            <a:ext cx="1021162" cy="7157686"/>
            <a:chOff x="0" y="0"/>
            <a:chExt cx="1235975" cy="86633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35974" cy="8663382"/>
            </a:xfrm>
            <a:custGeom>
              <a:avLst/>
              <a:gdLst/>
              <a:ahLst/>
              <a:cxnLst/>
              <a:rect l="l" t="t" r="r" b="b"/>
              <a:pathLst>
                <a:path w="1235974" h="8663382">
                  <a:moveTo>
                    <a:pt x="1235974" y="279400"/>
                  </a:moveTo>
                  <a:lnTo>
                    <a:pt x="1235974" y="0"/>
                  </a:lnTo>
                  <a:lnTo>
                    <a:pt x="0" y="0"/>
                  </a:lnTo>
                  <a:lnTo>
                    <a:pt x="0" y="8663382"/>
                  </a:lnTo>
                  <a:lnTo>
                    <a:pt x="1235974" y="8663382"/>
                  </a:lnTo>
                  <a:lnTo>
                    <a:pt x="1235974" y="279400"/>
                  </a:lnTo>
                  <a:close/>
                  <a:moveTo>
                    <a:pt x="1157234" y="279400"/>
                  </a:moveTo>
                  <a:lnTo>
                    <a:pt x="1157234" y="8584642"/>
                  </a:lnTo>
                  <a:lnTo>
                    <a:pt x="78740" y="8584642"/>
                  </a:lnTo>
                  <a:lnTo>
                    <a:pt x="78740" y="78740"/>
                  </a:lnTo>
                  <a:lnTo>
                    <a:pt x="1157234" y="78740"/>
                  </a:lnTo>
                  <a:lnTo>
                    <a:pt x="1157234" y="279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030200" y="260282"/>
            <a:ext cx="285099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"/>
              </a:rPr>
              <a:t>P = C T T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240000" y="321203"/>
            <a:ext cx="731947" cy="73194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706600" y="325919"/>
            <a:ext cx="731947" cy="73194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964886" y="6346163"/>
            <a:ext cx="731947" cy="73194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964886" y="7953576"/>
            <a:ext cx="731947" cy="73194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668259" y="1614557"/>
            <a:ext cx="24437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2291" y="1512435"/>
            <a:ext cx="553864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441367" y="6346163"/>
            <a:ext cx="755309" cy="3051145"/>
            <a:chOff x="0" y="0"/>
            <a:chExt cx="914197" cy="36929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197" cy="3692985"/>
            </a:xfrm>
            <a:custGeom>
              <a:avLst/>
              <a:gdLst/>
              <a:ahLst/>
              <a:cxnLst/>
              <a:rect l="l" t="t" r="r" b="b"/>
              <a:pathLst>
                <a:path w="914197" h="3692985">
                  <a:moveTo>
                    <a:pt x="914197" y="279400"/>
                  </a:moveTo>
                  <a:lnTo>
                    <a:pt x="914197" y="0"/>
                  </a:lnTo>
                  <a:lnTo>
                    <a:pt x="0" y="0"/>
                  </a:lnTo>
                  <a:lnTo>
                    <a:pt x="0" y="3692985"/>
                  </a:lnTo>
                  <a:lnTo>
                    <a:pt x="914197" y="3692985"/>
                  </a:lnTo>
                  <a:lnTo>
                    <a:pt x="914197" y="279400"/>
                  </a:lnTo>
                  <a:close/>
                  <a:moveTo>
                    <a:pt x="835457" y="279400"/>
                  </a:moveTo>
                  <a:lnTo>
                    <a:pt x="835457" y="3614245"/>
                  </a:lnTo>
                  <a:lnTo>
                    <a:pt x="78740" y="3614245"/>
                  </a:lnTo>
                  <a:lnTo>
                    <a:pt x="78740" y="78740"/>
                  </a:lnTo>
                  <a:lnTo>
                    <a:pt x="835457" y="78740"/>
                  </a:lnTo>
                  <a:lnTo>
                    <a:pt x="835457" y="279400"/>
                  </a:lnTo>
                  <a:close/>
                </a:path>
              </a:pathLst>
            </a:custGeom>
            <a:solidFill>
              <a:srgbClr val="FFD230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632128" y="6403313"/>
            <a:ext cx="731947" cy="731947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632128" y="8086926"/>
            <a:ext cx="731947" cy="731947"/>
          </a:xfrm>
          <a:prstGeom prst="rect">
            <a:avLst/>
          </a:prstGeom>
        </p:spPr>
      </p:pic>
      <p:sp>
        <p:nvSpPr>
          <p:cNvPr id="26" name="AutoShape 26"/>
          <p:cNvSpPr/>
          <p:nvPr/>
        </p:nvSpPr>
        <p:spPr>
          <a:xfrm>
            <a:off x="2540737" y="3029189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2540737" y="3892673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2540737" y="467486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2528613" y="551840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2528613" y="6322350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2528613" y="7139955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2528613" y="7933647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2528613" y="8799151"/>
            <a:ext cx="6268729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6FBFD0D3-3CAE-D800-99BD-F76A9C13BC5D}"/>
              </a:ext>
            </a:extLst>
          </p:cNvPr>
          <p:cNvSpPr txBox="1"/>
          <p:nvPr/>
        </p:nvSpPr>
        <p:spPr>
          <a:xfrm>
            <a:off x="2675789" y="1623019"/>
            <a:ext cx="1386338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</a:rPr>
              <a:t>BWT</a:t>
            </a:r>
          </a:p>
        </p:txBody>
      </p:sp>
      <p:graphicFrame>
        <p:nvGraphicFramePr>
          <p:cNvPr id="36" name="Table 15">
            <a:extLst>
              <a:ext uri="{FF2B5EF4-FFF2-40B4-BE49-F238E27FC236}">
                <a16:creationId xmlns:a16="http://schemas.microsoft.com/office/drawing/2014/main" id="{93E7F4E0-84B6-24E8-D10A-C60A9C92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37285"/>
              </p:ext>
            </p:extLst>
          </p:nvPr>
        </p:nvGraphicFramePr>
        <p:xfrm>
          <a:off x="923792" y="2198461"/>
          <a:ext cx="1133608" cy="7487658"/>
        </p:xfrm>
        <a:graphic>
          <a:graphicData uri="http://schemas.openxmlformats.org/drawingml/2006/table">
            <a:tbl>
              <a:tblPr/>
              <a:tblGrid>
                <a:gridCol w="113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9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7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ns"/>
                        </a:rPr>
                        <a:t>6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962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dirty="0">
                          <a:solidFill>
                            <a:srgbClr val="000000"/>
                          </a:solidFill>
                          <a:latin typeface="Open Sans"/>
                        </a:rPr>
                        <a:t>5</a:t>
                      </a:r>
                      <a:endParaRPr lang="en-US" sz="1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2292</Words>
  <Application>Microsoft Macintosh PowerPoint</Application>
  <PresentationFormat>Custom</PresentationFormat>
  <Paragraphs>1153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Open Sans</vt:lpstr>
      <vt:lpstr>Calibri</vt:lpstr>
      <vt:lpstr>Open Sans Bold</vt:lpstr>
      <vt:lpstr>Canva Sans</vt:lpstr>
      <vt:lpstr>Code Pro</vt:lpstr>
      <vt:lpstr>Arial</vt:lpstr>
      <vt:lpstr>Poppins Medium</vt:lpstr>
      <vt:lpstr>Poppins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&amp; Metagenomics research</dc:title>
  <cp:lastModifiedBy>André Salgado</cp:lastModifiedBy>
  <cp:revision>10</cp:revision>
  <dcterms:created xsi:type="dcterms:W3CDTF">2006-08-16T00:00:00Z</dcterms:created>
  <dcterms:modified xsi:type="dcterms:W3CDTF">2023-08-20T12:58:35Z</dcterms:modified>
  <dc:identifier>DAFPr1Bd0HE</dc:identifier>
</cp:coreProperties>
</file>