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project was a Tetris++ clone. Puzzle mode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Don’t overthink the problem. Each Tetrimino (the game pieces) is comprised of 4 Blocks. The GameBoard is a 2D array that stores the Blocks after being placed. The GameBoard also checks for lines and clears them.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git problems are due to inexperience on the team’s part. However, it should be known that it will cause you trouble if you aren’t familiar with managing libraries with git. Maven and similar tools could have helped us, but that’s more on top of the learning curve we already had before 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gif"/><Relationship Id="rId4"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9525" y="0"/>
            <a:ext cx="5619750" cy="5143500"/>
          </a:xfrm>
          <a:prstGeom prst="rect">
            <a:avLst/>
          </a:prstGeom>
          <a:noFill/>
          <a:ln>
            <a:noFill/>
          </a:ln>
        </p:spPr>
      </p:pic>
      <p:sp>
        <p:nvSpPr>
          <p:cNvPr id="55" name="Shape 55"/>
          <p:cNvSpPr txBox="1"/>
          <p:nvPr>
            <p:ph type="ctrTitle"/>
          </p:nvPr>
        </p:nvSpPr>
        <p:spPr>
          <a:xfrm>
            <a:off x="5859955" y="744575"/>
            <a:ext cx="2972400" cy="2052600"/>
          </a:xfrm>
          <a:prstGeom prst="rect">
            <a:avLst/>
          </a:prstGeom>
        </p:spPr>
        <p:txBody>
          <a:bodyPr anchorCtr="0" anchor="b" bIns="91425" lIns="91425" rIns="91425" tIns="91425">
            <a:noAutofit/>
          </a:bodyPr>
          <a:lstStyle/>
          <a:p>
            <a:pPr lvl="0">
              <a:spcBef>
                <a:spcPts val="0"/>
              </a:spcBef>
              <a:buNone/>
            </a:pPr>
            <a:r>
              <a:rPr lang="en"/>
              <a:t>Tetris</a:t>
            </a:r>
          </a:p>
        </p:txBody>
      </p:sp>
      <p:sp>
        <p:nvSpPr>
          <p:cNvPr id="56" name="Shape 56"/>
          <p:cNvSpPr txBox="1"/>
          <p:nvPr>
            <p:ph idx="1" type="subTitle"/>
          </p:nvPr>
        </p:nvSpPr>
        <p:spPr>
          <a:xfrm>
            <a:off x="5859950" y="2956125"/>
            <a:ext cx="2972400" cy="723600"/>
          </a:xfrm>
          <a:prstGeom prst="rect">
            <a:avLst/>
          </a:prstGeom>
        </p:spPr>
        <p:txBody>
          <a:bodyPr anchorCtr="0" anchor="t" bIns="91425" lIns="91425" rIns="91425" tIns="91425">
            <a:noAutofit/>
          </a:bodyPr>
          <a:lstStyle/>
          <a:p>
            <a:pPr lvl="0">
              <a:spcBef>
                <a:spcPts val="0"/>
              </a:spcBef>
              <a:buNone/>
            </a:pPr>
            <a:r>
              <a:rPr lang="en"/>
              <a:t>Structure out of Chaos</a:t>
            </a:r>
          </a:p>
        </p:txBody>
      </p:sp>
      <p:sp>
        <p:nvSpPr>
          <p:cNvPr id="57" name="Shape 57"/>
          <p:cNvSpPr txBox="1"/>
          <p:nvPr/>
        </p:nvSpPr>
        <p:spPr>
          <a:xfrm>
            <a:off x="6787075" y="3985950"/>
            <a:ext cx="1421400" cy="825000"/>
          </a:xfrm>
          <a:prstGeom prst="rect">
            <a:avLst/>
          </a:prstGeom>
          <a:noFill/>
          <a:ln>
            <a:noFill/>
          </a:ln>
        </p:spPr>
        <p:txBody>
          <a:bodyPr anchorCtr="0" anchor="t" bIns="91425" lIns="91425" rIns="91425" tIns="91425">
            <a:noAutofit/>
          </a:bodyPr>
          <a:lstStyle/>
          <a:p>
            <a:pPr lvl="0">
              <a:spcBef>
                <a:spcPts val="0"/>
              </a:spcBef>
              <a:buNone/>
            </a:pPr>
            <a:r>
              <a:rPr lang="en" sz="1100">
                <a:solidFill>
                  <a:srgbClr val="FFFFFF"/>
                </a:solidFill>
              </a:rPr>
              <a:t>Andre Amirsaleh</a:t>
            </a:r>
            <a:br>
              <a:rPr lang="en" sz="1100">
                <a:solidFill>
                  <a:srgbClr val="FFFFFF"/>
                </a:solidFill>
              </a:rPr>
            </a:br>
            <a:r>
              <a:rPr lang="en" sz="1100">
                <a:solidFill>
                  <a:srgbClr val="FFFFFF"/>
                </a:solidFill>
              </a:rPr>
              <a:t>Brooke Bullek</a:t>
            </a:r>
          </a:p>
          <a:p>
            <a:pPr lvl="0">
              <a:spcBef>
                <a:spcPts val="0"/>
              </a:spcBef>
              <a:buNone/>
            </a:pPr>
            <a:r>
              <a:rPr lang="en" sz="1100">
                <a:solidFill>
                  <a:srgbClr val="FFFFFF"/>
                </a:solidFill>
              </a:rPr>
              <a:t>Xizhou Li</a:t>
            </a:r>
          </a:p>
          <a:p>
            <a:pPr lvl="0">
              <a:spcBef>
                <a:spcPts val="0"/>
              </a:spcBef>
              <a:buNone/>
            </a:pPr>
            <a:r>
              <a:rPr lang="en" sz="1100">
                <a:solidFill>
                  <a:srgbClr val="FFFFFF"/>
                </a:solidFill>
              </a:rPr>
              <a:t>Daniel Vasquez</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Scrum</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Strengths:</a:t>
            </a:r>
          </a:p>
          <a:p>
            <a:pPr lvl="0">
              <a:spcBef>
                <a:spcPts val="0"/>
              </a:spcBef>
              <a:buNone/>
            </a:pPr>
            <a:r>
              <a:rPr lang="en"/>
              <a:t>	Each completed backlog meant a runnable product</a:t>
            </a:r>
          </a:p>
          <a:p>
            <a:pPr lvl="0">
              <a:spcBef>
                <a:spcPts val="0"/>
              </a:spcBef>
              <a:buNone/>
            </a:pPr>
            <a:r>
              <a:rPr lang="en"/>
              <a:t>	Burnout was not a big problem</a:t>
            </a:r>
          </a:p>
          <a:p>
            <a:pPr lvl="0">
              <a:spcBef>
                <a:spcPts val="0"/>
              </a:spcBef>
              <a:buNone/>
            </a:pPr>
            <a:r>
              <a:rPr lang="en"/>
              <a:t>Weakness:</a:t>
            </a:r>
          </a:p>
          <a:p>
            <a:pPr lvl="0">
              <a:spcBef>
                <a:spcPts val="0"/>
              </a:spcBef>
              <a:buNone/>
            </a:pPr>
            <a:r>
              <a:rPr lang="en"/>
              <a:t>	Prep work</a:t>
            </a:r>
          </a:p>
          <a:p>
            <a:pPr lvl="0">
              <a:spcBef>
                <a:spcPts val="0"/>
              </a:spcBef>
              <a:buNone/>
            </a:pPr>
            <a:r>
              <a:rPr lang="en"/>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Terminology</a:t>
            </a:r>
          </a:p>
        </p:txBody>
      </p:sp>
      <p:sp>
        <p:nvSpPr>
          <p:cNvPr id="69" name="Shape 69"/>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sp>
        <p:nvSpPr>
          <p:cNvPr id="70" name="Shape 70"/>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pic>
        <p:nvPicPr>
          <p:cNvPr id="71" name="Shape 71"/>
          <p:cNvPicPr preferRelativeResize="0"/>
          <p:nvPr/>
        </p:nvPicPr>
        <p:blipFill>
          <a:blip r:embed="rId3">
            <a:alphaModFix/>
          </a:blip>
          <a:stretch>
            <a:fillRect/>
          </a:stretch>
        </p:blipFill>
        <p:spPr>
          <a:xfrm>
            <a:off x="396299" y="1017724"/>
            <a:ext cx="3830699" cy="3830700"/>
          </a:xfrm>
          <a:prstGeom prst="rect">
            <a:avLst/>
          </a:prstGeom>
          <a:noFill/>
          <a:ln>
            <a:noFill/>
          </a:ln>
        </p:spPr>
      </p:pic>
      <p:pic>
        <p:nvPicPr>
          <p:cNvPr id="72" name="Shape 72"/>
          <p:cNvPicPr preferRelativeResize="0"/>
          <p:nvPr/>
        </p:nvPicPr>
        <p:blipFill>
          <a:blip r:embed="rId4">
            <a:alphaModFix/>
          </a:blip>
          <a:stretch>
            <a:fillRect/>
          </a:stretch>
        </p:blipFill>
        <p:spPr>
          <a:xfrm>
            <a:off x="4852362" y="986150"/>
            <a:ext cx="3959974" cy="38938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it works</a:t>
            </a:r>
          </a:p>
        </p:txBody>
      </p:sp>
      <p:sp>
        <p:nvSpPr>
          <p:cNvPr id="78" name="Shape 78"/>
          <p:cNvSpPr txBox="1"/>
          <p:nvPr>
            <p:ph idx="1" type="body"/>
          </p:nvPr>
        </p:nvSpPr>
        <p:spPr>
          <a:xfrm>
            <a:off x="4141875" y="1152475"/>
            <a:ext cx="4690500" cy="3416400"/>
          </a:xfrm>
          <a:prstGeom prst="rect">
            <a:avLst/>
          </a:prstGeom>
        </p:spPr>
        <p:txBody>
          <a:bodyPr anchorCtr="0" anchor="t" bIns="91425" lIns="91425" rIns="91425" tIns="91425">
            <a:noAutofit/>
          </a:bodyPr>
          <a:lstStyle/>
          <a:p>
            <a:pPr lvl="0">
              <a:spcBef>
                <a:spcPts val="0"/>
              </a:spcBef>
              <a:buNone/>
            </a:pPr>
            <a:r>
              <a:rPr lang="en"/>
              <a:t>Physics are not the answer to everything</a:t>
            </a:r>
          </a:p>
          <a:p>
            <a:pPr lvl="0">
              <a:spcBef>
                <a:spcPts val="0"/>
              </a:spcBef>
              <a:buNone/>
            </a:pPr>
            <a:r>
              <a:rPr lang="en"/>
              <a:t>Major classes:</a:t>
            </a:r>
          </a:p>
          <a:p>
            <a:pPr lvl="0">
              <a:spcBef>
                <a:spcPts val="0"/>
              </a:spcBef>
              <a:buNone/>
            </a:pPr>
            <a:r>
              <a:rPr lang="en"/>
              <a:t>	Tetrimino and Block</a:t>
            </a:r>
          </a:p>
          <a:p>
            <a:pPr lvl="0">
              <a:spcBef>
                <a:spcPts val="0"/>
              </a:spcBef>
              <a:buNone/>
            </a:pPr>
            <a:r>
              <a:rPr lang="en"/>
              <a:t>	GameBoard</a:t>
            </a:r>
          </a:p>
          <a:p>
            <a:pPr lvl="0">
              <a:spcBef>
                <a:spcPts val="0"/>
              </a:spcBef>
              <a:buNone/>
            </a:pPr>
            <a:r>
              <a:rPr lang="en"/>
              <a:t>	MainModel</a:t>
            </a:r>
          </a:p>
        </p:txBody>
      </p:sp>
      <p:pic>
        <p:nvPicPr>
          <p:cNvPr id="79" name="Shape 79"/>
          <p:cNvPicPr preferRelativeResize="0"/>
          <p:nvPr/>
        </p:nvPicPr>
        <p:blipFill rotWithShape="1">
          <a:blip r:embed="rId3">
            <a:alphaModFix/>
          </a:blip>
          <a:srcRect b="0" l="18580" r="16610" t="0"/>
          <a:stretch/>
        </p:blipFill>
        <p:spPr>
          <a:xfrm>
            <a:off x="462000" y="1424725"/>
            <a:ext cx="3440925" cy="30131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Rotation</a:t>
            </a:r>
          </a:p>
        </p:txBody>
      </p:sp>
      <p:sp>
        <p:nvSpPr>
          <p:cNvPr id="85" name="Shape 85"/>
          <p:cNvSpPr txBox="1"/>
          <p:nvPr>
            <p:ph idx="1" type="body"/>
          </p:nvPr>
        </p:nvSpPr>
        <p:spPr>
          <a:xfrm>
            <a:off x="311700" y="1152475"/>
            <a:ext cx="4242000" cy="3416400"/>
          </a:xfrm>
          <a:prstGeom prst="rect">
            <a:avLst/>
          </a:prstGeom>
        </p:spPr>
        <p:txBody>
          <a:bodyPr anchorCtr="0" anchor="t" bIns="91425" lIns="91425" rIns="91425" tIns="91425">
            <a:noAutofit/>
          </a:bodyPr>
          <a:lstStyle/>
          <a:p>
            <a:pPr lvl="0">
              <a:spcBef>
                <a:spcPts val="0"/>
              </a:spcBef>
              <a:buNone/>
            </a:pPr>
            <a:r>
              <a:rPr lang="en"/>
              <a:t>Not as straight-forward as it looks</a:t>
            </a:r>
          </a:p>
        </p:txBody>
      </p:sp>
      <p:pic>
        <p:nvPicPr>
          <p:cNvPr id="86" name="Shape 86"/>
          <p:cNvPicPr preferRelativeResize="0"/>
          <p:nvPr/>
        </p:nvPicPr>
        <p:blipFill>
          <a:blip r:embed="rId3">
            <a:alphaModFix/>
          </a:blip>
          <a:stretch>
            <a:fillRect/>
          </a:stretch>
        </p:blipFill>
        <p:spPr>
          <a:xfrm>
            <a:off x="5697187" y="445025"/>
            <a:ext cx="2924175" cy="41529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Slick 2D</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Avoid outdated/abandoned libraries!</a:t>
            </a:r>
          </a:p>
          <a:p>
            <a:pPr lvl="0">
              <a:spcBef>
                <a:spcPts val="0"/>
              </a:spcBef>
              <a:buNone/>
            </a:pPr>
            <a:r>
              <a:rPr lang="en"/>
              <a:t>Slick is great for 2D games</a:t>
            </a:r>
          </a:p>
          <a:p>
            <a:pPr lvl="0">
              <a:spcBef>
                <a:spcPts val="0"/>
              </a:spcBef>
              <a:buNone/>
            </a:pPr>
            <a:r>
              <a:rPr lang="en"/>
              <a:t>	Built in gameloop</a:t>
            </a:r>
          </a:p>
          <a:p>
            <a:pPr lvl="0">
              <a:spcBef>
                <a:spcPts val="0"/>
              </a:spcBef>
              <a:buNone/>
            </a:pPr>
            <a:r>
              <a:rPr lang="en"/>
              <a:t>	Easy to draw graphics</a:t>
            </a:r>
          </a:p>
          <a:p>
            <a:pPr lvl="0">
              <a:spcBef>
                <a:spcPts val="0"/>
              </a:spcBef>
              <a:buNone/>
            </a:pPr>
            <a:r>
              <a:rPr lang="en"/>
              <a:t>	Easy to play audio</a:t>
            </a:r>
          </a:p>
          <a:p>
            <a:pPr lvl="0">
              <a:spcBef>
                <a:spcPts val="0"/>
              </a:spcBef>
              <a:buNone/>
            </a:pPr>
            <a:r>
              <a:rPr lang="en"/>
              <a:t>A pain to manage through git</a:t>
            </a:r>
          </a:p>
        </p:txBody>
      </p:sp>
      <p:sp>
        <p:nvSpPr>
          <p:cNvPr id="93" name="Shape 93"/>
          <p:cNvSpPr/>
          <p:nvPr/>
        </p:nvSpPr>
        <p:spPr>
          <a:xfrm>
            <a:off x="4721325" y="459500"/>
            <a:ext cx="3687600" cy="405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4717850" y="445024"/>
            <a:ext cx="3697450" cy="40672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Cutting features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not implement every feature!</a:t>
            </a:r>
          </a:p>
          <a:p>
            <a:pPr lvl="0">
              <a:spcBef>
                <a:spcPts val="0"/>
              </a:spcBef>
              <a:buNone/>
            </a:pPr>
            <a:r>
              <a:rPr lang="en"/>
              <a:t>	Puzzle mode</a:t>
            </a:r>
          </a:p>
          <a:p>
            <a:pPr indent="457200" lvl="0">
              <a:spcBef>
                <a:spcPts val="0"/>
              </a:spcBef>
              <a:buNone/>
            </a:pPr>
            <a:r>
              <a:rPr lang="en"/>
              <a:t>T-Spin</a:t>
            </a:r>
          </a:p>
          <a:p>
            <a:pPr lvl="0">
              <a:spcBef>
                <a:spcPts val="0"/>
              </a:spcBef>
              <a:buNone/>
            </a:pPr>
            <a:r>
              <a:rPr lang="en"/>
              <a:t>	Multiplayer</a:t>
            </a:r>
          </a:p>
          <a:p>
            <a:pPr lvl="0">
              <a:spcBef>
                <a:spcPts val="0"/>
              </a:spcBef>
              <a:buNone/>
            </a:pPr>
            <a:r>
              <a:rPr lang="en"/>
              <a:t>	Networking</a:t>
            </a:r>
          </a:p>
          <a:p>
            <a:pPr lvl="0">
              <a:spcBef>
                <a:spcPts val="0"/>
              </a:spcBef>
              <a:buNone/>
            </a:pPr>
            <a:r>
              <a:rPr lang="en"/>
              <a:t>	Tetris Official Standards	</a:t>
            </a:r>
          </a:p>
          <a:p>
            <a:pPr lvl="0">
              <a:spcBef>
                <a:spcPts val="0"/>
              </a:spcBef>
              <a:buNone/>
            </a:pPr>
            <a:r>
              <a:rPr lang="en"/>
              <a:t>	etc…..</a:t>
            </a:r>
          </a:p>
        </p:txBody>
      </p:sp>
      <p:pic>
        <p:nvPicPr>
          <p:cNvPr id="101" name="Shape 101"/>
          <p:cNvPicPr preferRelativeResize="0"/>
          <p:nvPr/>
        </p:nvPicPr>
        <p:blipFill>
          <a:blip r:embed="rId3">
            <a:alphaModFix/>
          </a:blip>
          <a:stretch>
            <a:fillRect/>
          </a:stretch>
        </p:blipFill>
        <p:spPr>
          <a:xfrm>
            <a:off x="7263500" y="802487"/>
            <a:ext cx="1568804" cy="3538524"/>
          </a:xfrm>
          <a:prstGeom prst="rect">
            <a:avLst/>
          </a:prstGeom>
          <a:noFill/>
          <a:ln>
            <a:noFill/>
          </a:ln>
        </p:spPr>
      </p:pic>
      <p:pic>
        <p:nvPicPr>
          <p:cNvPr id="102" name="Shape 102"/>
          <p:cNvPicPr preferRelativeResize="0"/>
          <p:nvPr/>
        </p:nvPicPr>
        <p:blipFill>
          <a:blip r:embed="rId4">
            <a:alphaModFix/>
          </a:blip>
          <a:stretch>
            <a:fillRect/>
          </a:stretch>
        </p:blipFill>
        <p:spPr>
          <a:xfrm>
            <a:off x="3435900" y="1648124"/>
            <a:ext cx="3472699" cy="24250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That’s OK</a:t>
            </a:r>
          </a:p>
        </p:txBody>
      </p:sp>
      <p:sp>
        <p:nvSpPr>
          <p:cNvPr id="108" name="Shape 108"/>
          <p:cNvSpPr txBox="1"/>
          <p:nvPr>
            <p:ph idx="2" type="body"/>
          </p:nvPr>
        </p:nvSpPr>
        <p:spPr>
          <a:xfrm>
            <a:off x="2121000" y="1543650"/>
            <a:ext cx="4650600" cy="2056200"/>
          </a:xfrm>
          <a:prstGeom prst="rect">
            <a:avLst/>
          </a:prstGeom>
        </p:spPr>
        <p:txBody>
          <a:bodyPr anchorCtr="0" anchor="t" bIns="91425" lIns="91425" rIns="91425" tIns="91425">
            <a:noAutofit/>
          </a:bodyPr>
          <a:lstStyle/>
          <a:p>
            <a:pPr lvl="0">
              <a:spcBef>
                <a:spcPts val="0"/>
              </a:spcBef>
              <a:buNone/>
            </a:pPr>
            <a:r>
              <a:rPr lang="en"/>
              <a:t>Just don’t cut a portion of your game and sell it as DLC</a:t>
            </a:r>
          </a:p>
        </p:txBody>
      </p:sp>
      <p:pic>
        <p:nvPicPr>
          <p:cNvPr id="109" name="Shape 109"/>
          <p:cNvPicPr preferRelativeResize="0"/>
          <p:nvPr/>
        </p:nvPicPr>
        <p:blipFill>
          <a:blip r:embed="rId3">
            <a:alphaModFix/>
          </a:blip>
          <a:stretch>
            <a:fillRect/>
          </a:stretch>
        </p:blipFill>
        <p:spPr>
          <a:xfrm>
            <a:off x="0" y="2414194"/>
            <a:ext cx="9144001" cy="1991511"/>
          </a:xfrm>
          <a:prstGeom prst="rect">
            <a:avLst/>
          </a:prstGeom>
          <a:noFill/>
          <a:ln>
            <a:noFill/>
          </a:ln>
        </p:spPr>
      </p:pic>
      <p:sp>
        <p:nvSpPr>
          <p:cNvPr id="110" name="Shape 110"/>
          <p:cNvSpPr txBox="1"/>
          <p:nvPr/>
        </p:nvSpPr>
        <p:spPr>
          <a:xfrm>
            <a:off x="7051025" y="4727925"/>
            <a:ext cx="1423800" cy="224700"/>
          </a:xfrm>
          <a:prstGeom prst="rect">
            <a:avLst/>
          </a:prstGeom>
          <a:noFill/>
          <a:ln>
            <a:noFill/>
          </a:ln>
        </p:spPr>
        <p:txBody>
          <a:bodyPr anchorCtr="0" anchor="t" bIns="91425" lIns="91425" rIns="91425" tIns="91425">
            <a:noAutofit/>
          </a:bodyPr>
          <a:lstStyle/>
          <a:p>
            <a:pPr lvl="0">
              <a:spcBef>
                <a:spcPts val="0"/>
              </a:spcBef>
              <a:buNone/>
            </a:pPr>
            <a:r>
              <a:rPr lang="en" sz="800">
                <a:solidFill>
                  <a:srgbClr val="B7B7B7"/>
                </a:solidFill>
              </a:rPr>
              <a:t>Outdated image, we know</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we learned...	</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Configure your libraries!</a:t>
            </a:r>
          </a:p>
          <a:p>
            <a:pPr lvl="0">
              <a:spcBef>
                <a:spcPts val="0"/>
              </a:spcBef>
              <a:buNone/>
            </a:pPr>
            <a:r>
              <a:rPr lang="en"/>
              <a:t>Do not push broken code to your master branch!</a:t>
            </a:r>
          </a:p>
          <a:p>
            <a:pPr lvl="0">
              <a:spcBef>
                <a:spcPts val="0"/>
              </a:spcBef>
              <a:buNone/>
            </a:pPr>
            <a:r>
              <a:rPr lang="en"/>
              <a:t>Refactor!</a:t>
            </a:r>
          </a:p>
          <a:p>
            <a:pPr lvl="0">
              <a:spcBef>
                <a:spcPts val="0"/>
              </a:spcBef>
              <a:buNone/>
            </a:pPr>
            <a:r>
              <a:t/>
            </a:r>
            <a:endParaRPr/>
          </a:p>
          <a:p>
            <a:pPr lvl="0">
              <a:spcBef>
                <a:spcPts val="0"/>
              </a:spcBef>
              <a:buNone/>
            </a:pPr>
            <a:r>
              <a:rPr lang="en"/>
              <a:t>Breathe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