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atangas" charset="1" panose="00000800000000000000"/>
      <p:regular r:id="rId20"/>
    </p:embeddedFont>
    <p:embeddedFont>
      <p:font typeface="Aliens and Cow Heavy" charset="1" panose="00000000000000000000"/>
      <p:regular r:id="rId21"/>
    </p:embeddedFont>
    <p:embeddedFont>
      <p:font typeface="TT Chocolates" charset="1" panose="02000503020000020003"/>
      <p:regular r:id="rId22"/>
    </p:embeddedFont>
    <p:embeddedFont>
      <p:font typeface="Aliens and Cow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biblioteca.sena.edu.co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14820" y="1121235"/>
            <a:ext cx="10174022" cy="7555584"/>
            <a:chOff x="0" y="0"/>
            <a:chExt cx="2497055" cy="185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7055" cy="1854400"/>
            </a:xfrm>
            <a:custGeom>
              <a:avLst/>
              <a:gdLst/>
              <a:ahLst/>
              <a:cxnLst/>
              <a:rect r="r" b="b" t="t" l="l"/>
              <a:pathLst>
                <a:path h="1854400" w="2497055">
                  <a:moveTo>
                    <a:pt x="0" y="0"/>
                  </a:moveTo>
                  <a:lnTo>
                    <a:pt x="2497055" y="0"/>
                  </a:lnTo>
                  <a:lnTo>
                    <a:pt x="2497055" y="1854400"/>
                  </a:lnTo>
                  <a:lnTo>
                    <a:pt x="0" y="1854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97055" cy="1902025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3378925" y="1655725"/>
            <a:ext cx="11645812" cy="6486605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6" id="6"/>
          <p:cNvSpPr/>
          <p:nvPr/>
        </p:nvSpPr>
        <p:spPr>
          <a:xfrm flipH="true">
            <a:off x="1028700" y="989626"/>
            <a:ext cx="13260142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7177251" y="989626"/>
            <a:ext cx="2192985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-1196099" y="9258300"/>
            <a:ext cx="2224799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4476224" y="9258300"/>
            <a:ext cx="13230113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-2489222" y="-2489222"/>
            <a:ext cx="4978445" cy="49784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  <a:ln w="6667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978071" y="1579525"/>
            <a:ext cx="8447520" cy="102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8"/>
              </a:lnSpc>
            </a:pPr>
            <a:r>
              <a:rPr lang="en-US" sz="6248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Proyecto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46354" y="2065059"/>
            <a:ext cx="11110954" cy="5777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3"/>
              </a:lnSpc>
            </a:pPr>
            <a:r>
              <a:rPr lang="en-US" b="true" sz="16820" spc="-740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PA’ TU CAMBIO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84661" y="1028700"/>
            <a:ext cx="14318678" cy="1895596"/>
            <a:chOff x="0" y="0"/>
            <a:chExt cx="6778587" cy="8973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78587" cy="897392"/>
            </a:xfrm>
            <a:custGeom>
              <a:avLst/>
              <a:gdLst/>
              <a:ahLst/>
              <a:cxnLst/>
              <a:rect r="r" b="b" t="t" l="l"/>
              <a:pathLst>
                <a:path h="897392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897392"/>
                  </a:lnTo>
                  <a:lnTo>
                    <a:pt x="0" y="8973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778587" cy="94501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2541834" y="951617"/>
            <a:ext cx="13204332" cy="2049762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3094328" y="3340274"/>
            <a:ext cx="11744681" cy="6606383"/>
          </a:xfrm>
          <a:custGeom>
            <a:avLst/>
            <a:gdLst/>
            <a:ahLst/>
            <a:cxnLst/>
            <a:rect r="r" b="b" t="t" l="l"/>
            <a:pathLst>
              <a:path h="6606383" w="11744681">
                <a:moveTo>
                  <a:pt x="0" y="0"/>
                </a:moveTo>
                <a:lnTo>
                  <a:pt x="11744681" y="0"/>
                </a:lnTo>
                <a:lnTo>
                  <a:pt x="11744681" y="6606383"/>
                </a:lnTo>
                <a:lnTo>
                  <a:pt x="0" y="6606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41834" y="1002726"/>
            <a:ext cx="13204332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Aliens and Cow Bold"/>
                <a:ea typeface="Aliens and Cow Bold"/>
                <a:cs typeface="Aliens and Cow Bold"/>
                <a:sym typeface="Aliens and Cow Bold"/>
              </a:rPr>
              <a:t>Prototipo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854" y="1338041"/>
            <a:ext cx="7430970" cy="7430970"/>
          </a:xfrm>
          <a:custGeom>
            <a:avLst/>
            <a:gdLst/>
            <a:ahLst/>
            <a:cxnLst/>
            <a:rect r="r" b="b" t="t" l="l"/>
            <a:pathLst>
              <a:path h="7430970" w="7430970">
                <a:moveTo>
                  <a:pt x="0" y="0"/>
                </a:moveTo>
                <a:lnTo>
                  <a:pt x="7430969" y="0"/>
                </a:lnTo>
                <a:lnTo>
                  <a:pt x="7430969" y="7430969"/>
                </a:lnTo>
                <a:lnTo>
                  <a:pt x="0" y="7430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19823" y="1943008"/>
            <a:ext cx="10241575" cy="6400985"/>
          </a:xfrm>
          <a:custGeom>
            <a:avLst/>
            <a:gdLst/>
            <a:ahLst/>
            <a:cxnLst/>
            <a:rect r="r" b="b" t="t" l="l"/>
            <a:pathLst>
              <a:path h="6400985" w="10241575">
                <a:moveTo>
                  <a:pt x="0" y="0"/>
                </a:moveTo>
                <a:lnTo>
                  <a:pt x="10241576" y="0"/>
                </a:lnTo>
                <a:lnTo>
                  <a:pt x="10241576" y="6400984"/>
                </a:lnTo>
                <a:lnTo>
                  <a:pt x="0" y="6400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099" y="1463560"/>
            <a:ext cx="5193315" cy="7359879"/>
          </a:xfrm>
          <a:custGeom>
            <a:avLst/>
            <a:gdLst/>
            <a:ahLst/>
            <a:cxnLst/>
            <a:rect r="r" b="b" t="t" l="l"/>
            <a:pathLst>
              <a:path h="7359879" w="5193315">
                <a:moveTo>
                  <a:pt x="0" y="0"/>
                </a:moveTo>
                <a:lnTo>
                  <a:pt x="5193315" y="0"/>
                </a:lnTo>
                <a:lnTo>
                  <a:pt x="5193315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69979" y="1463560"/>
            <a:ext cx="5193315" cy="7359879"/>
          </a:xfrm>
          <a:custGeom>
            <a:avLst/>
            <a:gdLst/>
            <a:ahLst/>
            <a:cxnLst/>
            <a:rect r="r" b="b" t="t" l="l"/>
            <a:pathLst>
              <a:path h="7359879" w="5193315">
                <a:moveTo>
                  <a:pt x="0" y="0"/>
                </a:moveTo>
                <a:lnTo>
                  <a:pt x="5193315" y="0"/>
                </a:lnTo>
                <a:lnTo>
                  <a:pt x="5193315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0" y="9525950"/>
            <a:ext cx="14542925" cy="472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0"/>
            <a:ext cx="1570779" cy="10287000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4" id="4"/>
          <p:cNvSpPr/>
          <p:nvPr/>
        </p:nvSpPr>
        <p:spPr>
          <a:xfrm flipH="true" flipV="true">
            <a:off x="17259300" y="9526466"/>
            <a:ext cx="2653691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062724" y="590420"/>
            <a:ext cx="14318678" cy="1282750"/>
            <a:chOff x="0" y="0"/>
            <a:chExt cx="6778587" cy="6072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78587" cy="607265"/>
            </a:xfrm>
            <a:custGeom>
              <a:avLst/>
              <a:gdLst/>
              <a:ahLst/>
              <a:cxnLst/>
              <a:rect r="r" b="b" t="t" l="l"/>
              <a:pathLst>
                <a:path h="607265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778587" cy="65489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3685559" y="327294"/>
            <a:ext cx="13073008" cy="1809001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2846015" y="2724450"/>
            <a:ext cx="14752095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</a:p>
          <a:p>
            <a:pPr algn="ctr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  <a:hlinkClick r:id="rId2" tooltip="https://biblioteca.sena.edu.co"/>
              </a:rPr>
              <a:t>https://biblioteca.sena.edu.co/</a:t>
            </a:r>
          </a:p>
          <a:p>
            <a:pPr algn="ctr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https://es.snhu.edu/blog/que-es-el-cuidado-personal-y-por-que-es-importante</a:t>
            </a:r>
          </a:p>
          <a:p>
            <a:pPr algn="ctr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https://thosenerdygirls.org/que-es-el-cuidado-personal-y-por-que-es-importante/</a:t>
            </a:r>
          </a:p>
          <a:p>
            <a:pPr algn="ctr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https://worldvet.org/</a:t>
            </a:r>
          </a:p>
          <a:p>
            <a:pPr algn="ctr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https://www.woccu.org/documents/Tool10%28sp%29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85559" y="411563"/>
            <a:ext cx="13073008" cy="1461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4"/>
              </a:lnSpc>
            </a:pPr>
            <a:r>
              <a:rPr lang="en-US" b="true" sz="8344" spc="742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BIBLIOGRAFIA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314404" y="8331308"/>
            <a:ext cx="2944896" cy="1853985"/>
          </a:xfrm>
          <a:custGeom>
            <a:avLst/>
            <a:gdLst/>
            <a:ahLst/>
            <a:cxnLst/>
            <a:rect r="r" b="b" t="t" l="l"/>
            <a:pathLst>
              <a:path h="1853985" w="2944896">
                <a:moveTo>
                  <a:pt x="0" y="0"/>
                </a:moveTo>
                <a:lnTo>
                  <a:pt x="2944896" y="0"/>
                </a:lnTo>
                <a:lnTo>
                  <a:pt x="2944896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45519" y="3574455"/>
            <a:ext cx="10553276" cy="3709444"/>
            <a:chOff x="0" y="0"/>
            <a:chExt cx="3393270" cy="11927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3270" cy="1192724"/>
            </a:xfrm>
            <a:custGeom>
              <a:avLst/>
              <a:gdLst/>
              <a:ahLst/>
              <a:cxnLst/>
              <a:rect r="r" b="b" t="t" l="l"/>
              <a:pathLst>
                <a:path h="1192724" w="3393270">
                  <a:moveTo>
                    <a:pt x="0" y="0"/>
                  </a:moveTo>
                  <a:lnTo>
                    <a:pt x="3393270" y="0"/>
                  </a:lnTo>
                  <a:lnTo>
                    <a:pt x="3393270" y="1192724"/>
                  </a:lnTo>
                  <a:lnTo>
                    <a:pt x="0" y="11927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393270" cy="1240349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4270604" y="3988261"/>
            <a:ext cx="9537243" cy="2881832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4270604" y="4196259"/>
            <a:ext cx="9327695" cy="2173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04"/>
              </a:lnSpc>
            </a:pPr>
            <a:r>
              <a:rPr lang="en-US" b="true" sz="12351" spc="-543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493717" y="229939"/>
            <a:ext cx="7540180" cy="2187315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3" id="3"/>
          <p:cNvSpPr/>
          <p:nvPr/>
        </p:nvSpPr>
        <p:spPr>
          <a:xfrm flipH="true" flipV="true">
            <a:off x="626660" y="9408256"/>
            <a:ext cx="14542925" cy="472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753153" y="-1125498"/>
            <a:ext cx="2759625" cy="12299202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5" id="5"/>
          <p:cNvSpPr/>
          <p:nvPr/>
        </p:nvSpPr>
        <p:spPr>
          <a:xfrm flipH="true" flipV="true">
            <a:off x="17263391" y="9432540"/>
            <a:ext cx="2653691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402972" y="232788"/>
            <a:ext cx="7721671" cy="1933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86"/>
              </a:lnSpc>
            </a:pPr>
            <a:r>
              <a:rPr lang="en-US" b="true" sz="10974" spc="-482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INTEGRANTES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04840" y="3732530"/>
            <a:ext cx="10517934" cy="530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Carlos Andres Rodríguez.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Johan Stiven Bernal Pereira.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Andres Mayorga cuervo.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Juan Sebastian Rojas Loaiza.</a:t>
            </a:r>
          </a:p>
          <a:p>
            <a:pPr algn="ctr">
              <a:lnSpc>
                <a:spcPts val="7000"/>
              </a:lnSpc>
            </a:pP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554090" y="4020311"/>
            <a:ext cx="450750" cy="4507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9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54090" y="4918125"/>
            <a:ext cx="450750" cy="45075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9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54090" y="5816550"/>
            <a:ext cx="450750" cy="45075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9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554090" y="6714975"/>
            <a:ext cx="450750" cy="45075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95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743527" y="8331308"/>
            <a:ext cx="2944896" cy="1853985"/>
          </a:xfrm>
          <a:custGeom>
            <a:avLst/>
            <a:gdLst/>
            <a:ahLst/>
            <a:cxnLst/>
            <a:rect r="r" b="b" t="t" l="l"/>
            <a:pathLst>
              <a:path h="1853985" w="2944896">
                <a:moveTo>
                  <a:pt x="0" y="0"/>
                </a:moveTo>
                <a:lnTo>
                  <a:pt x="2944897" y="0"/>
                </a:lnTo>
                <a:lnTo>
                  <a:pt x="2944897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CE1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1516177" cy="9258300"/>
            <a:chOff x="0" y="0"/>
            <a:chExt cx="399322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9322" cy="2438400"/>
            </a:xfrm>
            <a:custGeom>
              <a:avLst/>
              <a:gdLst/>
              <a:ahLst/>
              <a:cxnLst/>
              <a:rect r="r" b="b" t="t" l="l"/>
              <a:pathLst>
                <a:path h="2438400" w="399322">
                  <a:moveTo>
                    <a:pt x="0" y="0"/>
                  </a:moveTo>
                  <a:lnTo>
                    <a:pt x="399322" y="0"/>
                  </a:lnTo>
                  <a:lnTo>
                    <a:pt x="399322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9322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H="true" flipV="true">
            <a:off x="-203508" y="9727415"/>
            <a:ext cx="14542925" cy="472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16626249" y="9751700"/>
            <a:ext cx="2653691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368188" y="3187938"/>
            <a:ext cx="6919812" cy="4356427"/>
          </a:xfrm>
          <a:custGeom>
            <a:avLst/>
            <a:gdLst/>
            <a:ahLst/>
            <a:cxnLst/>
            <a:rect r="r" b="b" t="t" l="l"/>
            <a:pathLst>
              <a:path h="4356427" w="6919812">
                <a:moveTo>
                  <a:pt x="0" y="0"/>
                </a:moveTo>
                <a:lnTo>
                  <a:pt x="6919812" y="0"/>
                </a:lnTo>
                <a:lnTo>
                  <a:pt x="6919812" y="4356427"/>
                </a:lnTo>
                <a:lnTo>
                  <a:pt x="0" y="435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38525" y="1551456"/>
            <a:ext cx="7455545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Aliens and Cow Bold"/>
                <a:ea typeface="Aliens and Cow Bold"/>
                <a:cs typeface="Aliens and Cow Bold"/>
                <a:sym typeface="Aliens and Cow Bold"/>
              </a:rPr>
              <a:t>Logo y Eslogan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51201" y="3956201"/>
            <a:ext cx="877513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  Mejora tu vida, empieza tu cambio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51201" y="4928402"/>
            <a:ext cx="8775138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logo refleja dinamismo, superación y empoderamiento. Es como un llamado a tomar acción y hacer ese “cambio personal” con energía y decisión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7266" y="282762"/>
            <a:ext cx="6341494" cy="3098658"/>
            <a:chOff x="0" y="0"/>
            <a:chExt cx="2120236" cy="1036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0236" cy="1036016"/>
            </a:xfrm>
            <a:custGeom>
              <a:avLst/>
              <a:gdLst/>
              <a:ahLst/>
              <a:cxnLst/>
              <a:rect r="r" b="b" t="t" l="l"/>
              <a:pathLst>
                <a:path h="1036016" w="2120236">
                  <a:moveTo>
                    <a:pt x="0" y="0"/>
                  </a:moveTo>
                  <a:lnTo>
                    <a:pt x="2120236" y="0"/>
                  </a:lnTo>
                  <a:lnTo>
                    <a:pt x="2120236" y="1036016"/>
                  </a:lnTo>
                  <a:lnTo>
                    <a:pt x="0" y="1036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20236" cy="1083641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89080" y="722567"/>
            <a:ext cx="7877865" cy="2219048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39651" y="739889"/>
            <a:ext cx="7776723" cy="193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8"/>
              </a:lnSpc>
            </a:pPr>
            <a:r>
              <a:rPr lang="en-US" b="true" sz="11036" spc="-48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MODULOS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9625870" y="677568"/>
            <a:ext cx="7877865" cy="2312327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8" id="8"/>
          <p:cNvSpPr/>
          <p:nvPr/>
        </p:nvSpPr>
        <p:spPr>
          <a:xfrm rot="0">
            <a:off x="358519" y="3776127"/>
            <a:ext cx="7877865" cy="2224644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9" id="9"/>
          <p:cNvSpPr/>
          <p:nvPr/>
        </p:nvSpPr>
        <p:spPr>
          <a:xfrm rot="0">
            <a:off x="9711070" y="4101081"/>
            <a:ext cx="7877865" cy="2219048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9711070" y="757475"/>
            <a:ext cx="787786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1. Registro e inicio sesión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8519" y="3833019"/>
            <a:ext cx="787786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2. Pagina de inicio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46456" y="1417800"/>
            <a:ext cx="7607094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 Registro de usuario 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 inicio de sesión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509226" y="4478834"/>
            <a:ext cx="9363145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 Artículos destacados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 Categorías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711070" y="4197337"/>
            <a:ext cx="787786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3. Base de datos - información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08306" y="4821774"/>
            <a:ext cx="7050994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*Sistema donde se guarde la información de los usuarios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9961289" y="7466368"/>
            <a:ext cx="7877865" cy="2309046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TextBox 17" id="17"/>
          <p:cNvSpPr txBox="true"/>
          <p:nvPr/>
        </p:nvSpPr>
        <p:spPr>
          <a:xfrm rot="0">
            <a:off x="10640436" y="7999923"/>
            <a:ext cx="6186734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*Información de cada categoría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*Artículos variados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*Valoración de artículos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46456" y="7494650"/>
            <a:ext cx="787786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4. Artículo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358519" y="7466368"/>
            <a:ext cx="7877865" cy="2309046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TextBox 20" id="20"/>
          <p:cNvSpPr txBox="true"/>
          <p:nvPr/>
        </p:nvSpPr>
        <p:spPr>
          <a:xfrm rot="0">
            <a:off x="1306182" y="7999923"/>
            <a:ext cx="5982541" cy="169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5"/>
              </a:lnSpc>
            </a:pPr>
            <a:r>
              <a:rPr lang="en-US" sz="3246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*Creación del articulo</a:t>
            </a:r>
          </a:p>
          <a:p>
            <a:pPr algn="ctr">
              <a:lnSpc>
                <a:spcPts val="4545"/>
              </a:lnSpc>
            </a:pPr>
            <a:r>
              <a:rPr lang="en-US" sz="3246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*Edición del articulo</a:t>
            </a:r>
          </a:p>
          <a:p>
            <a:pPr algn="ctr">
              <a:lnSpc>
                <a:spcPts val="4545"/>
              </a:lnSpc>
            </a:pPr>
            <a:r>
              <a:rPr lang="en-US" sz="3246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*Publicación del articulo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8519" y="7485125"/>
            <a:ext cx="7877865" cy="52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1"/>
              </a:lnSpc>
            </a:pPr>
            <a:r>
              <a:rPr lang="en-US" sz="3008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5. Edición de artículos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56431" y="3704572"/>
            <a:ext cx="8775138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Desarrollar un aplicativo que permita a usuarios y profesionales compartir, consultar y valorar artículos e ideas sobre el cuidado personal, fomentando el conocimiento, la participación activa y la construcción de hábitos saludables de manera accesible y confiable.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800425" y="1393993"/>
            <a:ext cx="8497372" cy="1282750"/>
            <a:chOff x="0" y="0"/>
            <a:chExt cx="4022730" cy="6072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22730" cy="607265"/>
            </a:xfrm>
            <a:custGeom>
              <a:avLst/>
              <a:gdLst/>
              <a:ahLst/>
              <a:cxnLst/>
              <a:rect r="r" b="b" t="t" l="l"/>
              <a:pathLst>
                <a:path h="607265" w="4022730">
                  <a:moveTo>
                    <a:pt x="0" y="0"/>
                  </a:moveTo>
                  <a:lnTo>
                    <a:pt x="4022730" y="0"/>
                  </a:lnTo>
                  <a:lnTo>
                    <a:pt x="4022730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22730" cy="65489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5637806" y="898626"/>
            <a:ext cx="6833368" cy="2358458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6230985" y="727176"/>
            <a:ext cx="5826031" cy="244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34"/>
              </a:lnSpc>
            </a:pPr>
            <a:r>
              <a:rPr lang="en-US" b="true" sz="7071" spc="15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OBJETIVO GENERAL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-258053" y="8292544"/>
            <a:ext cx="14542925" cy="472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-753153" y="9046075"/>
            <a:ext cx="20408092" cy="2127629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10" id="10"/>
          <p:cNvSpPr/>
          <p:nvPr/>
        </p:nvSpPr>
        <p:spPr>
          <a:xfrm flipH="true" flipV="true">
            <a:off x="17001247" y="8293060"/>
            <a:ext cx="2653691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131330" y="7192091"/>
            <a:ext cx="2869918" cy="1853985"/>
          </a:xfrm>
          <a:custGeom>
            <a:avLst/>
            <a:gdLst/>
            <a:ahLst/>
            <a:cxnLst/>
            <a:rect r="r" b="b" t="t" l="l"/>
            <a:pathLst>
              <a:path h="1853985" w="2869918">
                <a:moveTo>
                  <a:pt x="0" y="0"/>
                </a:moveTo>
                <a:lnTo>
                  <a:pt x="2869917" y="0"/>
                </a:lnTo>
                <a:lnTo>
                  <a:pt x="2869917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12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84873" y="7192091"/>
            <a:ext cx="2944896" cy="1853985"/>
          </a:xfrm>
          <a:custGeom>
            <a:avLst/>
            <a:gdLst/>
            <a:ahLst/>
            <a:cxnLst/>
            <a:rect r="r" b="b" t="t" l="l"/>
            <a:pathLst>
              <a:path h="1853985" w="2944896">
                <a:moveTo>
                  <a:pt x="0" y="0"/>
                </a:moveTo>
                <a:lnTo>
                  <a:pt x="2944896" y="0"/>
                </a:lnTo>
                <a:lnTo>
                  <a:pt x="2944896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0" y="8293016"/>
            <a:ext cx="14284873" cy="44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86531" y="2423892"/>
            <a:ext cx="16914938" cy="619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89827" indent="-344913" lvl="1">
              <a:lnSpc>
                <a:spcPts val="4473"/>
              </a:lnSpc>
              <a:buFont typeface="Arial"/>
              <a:buChar char="•"/>
            </a:pPr>
            <a:r>
              <a:rPr lang="en-US" sz="319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Diseñar un sistema de registro e inicio de sesión que permita diferenciar entre usuarios y profesionales, garantizando accesibilidad y seguridad en el uso del aplicativo.</a:t>
            </a:r>
          </a:p>
          <a:p>
            <a:pPr algn="ctr" marL="689827" indent="-344913" lvl="1">
              <a:lnSpc>
                <a:spcPts val="4473"/>
              </a:lnSpc>
              <a:buFont typeface="Arial"/>
              <a:buChar char="•"/>
            </a:pPr>
            <a:r>
              <a:rPr lang="en-US" sz="319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Diseñar una interfaz intuitiva que facilite el acceso a información clara y organizada sobre el cuidado de mascotas</a:t>
            </a:r>
          </a:p>
          <a:p>
            <a:pPr algn="ctr" marL="689827" indent="-344913" lvl="1">
              <a:lnSpc>
                <a:spcPts val="4473"/>
              </a:lnSpc>
              <a:buFont typeface="Arial"/>
              <a:buChar char="•"/>
            </a:pPr>
            <a:r>
              <a:rPr lang="en-US" sz="319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Ayudar a la construcción de hábitos saludables mediante recomendaciones y recursos accesibles que incentiven la práctica constante</a:t>
            </a:r>
          </a:p>
          <a:p>
            <a:pPr algn="ctr" marL="689827" indent="-344913" lvl="1">
              <a:lnSpc>
                <a:spcPts val="4473"/>
              </a:lnSpc>
              <a:buFont typeface="Arial"/>
              <a:buChar char="•"/>
            </a:pPr>
            <a:r>
              <a:rPr lang="en-US" sz="319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Integrar un sistema de categorías y búsqueda para que el acceso a la información sea ágil y adaptable a las necesidades de cada usuario</a:t>
            </a:r>
          </a:p>
          <a:p>
            <a:pPr algn="ctr" marL="689827" indent="-344913" lvl="1">
              <a:lnSpc>
                <a:spcPts val="4473"/>
              </a:lnSpc>
              <a:buFont typeface="Arial"/>
              <a:buChar char="•"/>
            </a:pPr>
            <a:r>
              <a:rPr lang="en-US" sz="319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Fomentar la interacción y el conocimiento colaborativo entre usuarios y profesionales a través de los contenidos compartidos.</a:t>
            </a:r>
          </a:p>
          <a:p>
            <a:pPr algn="ctr" marL="689827" indent="-344913" lvl="1">
              <a:lnSpc>
                <a:spcPts val="4473"/>
              </a:lnSpc>
              <a:buFont typeface="Arial"/>
              <a:buChar char="•"/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4385654" y="656721"/>
            <a:ext cx="10130478" cy="1282750"/>
            <a:chOff x="0" y="0"/>
            <a:chExt cx="4795857" cy="6072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95857" cy="607265"/>
            </a:xfrm>
            <a:custGeom>
              <a:avLst/>
              <a:gdLst/>
              <a:ahLst/>
              <a:cxnLst/>
              <a:rect r="r" b="b" t="t" l="l"/>
              <a:pathLst>
                <a:path h="607265" w="4795857">
                  <a:moveTo>
                    <a:pt x="0" y="0"/>
                  </a:moveTo>
                  <a:lnTo>
                    <a:pt x="4795857" y="0"/>
                  </a:lnTo>
                  <a:lnTo>
                    <a:pt x="479585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95857" cy="65489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6034209" y="106905"/>
            <a:ext cx="6833368" cy="2327932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6461564" y="-10096"/>
            <a:ext cx="5978658" cy="244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34"/>
              </a:lnSpc>
            </a:pPr>
            <a:r>
              <a:rPr lang="en-US" b="true" sz="7071" spc="15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OBJETIVOS ESPECIFICOS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-753153" y="9169900"/>
            <a:ext cx="20408092" cy="2127629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11" id="11"/>
          <p:cNvSpPr/>
          <p:nvPr/>
        </p:nvSpPr>
        <p:spPr>
          <a:xfrm flipH="true" flipV="true">
            <a:off x="17001247" y="8293060"/>
            <a:ext cx="1286753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0919" y="831322"/>
            <a:ext cx="7890648" cy="1777351"/>
            <a:chOff x="0" y="0"/>
            <a:chExt cx="3735502" cy="841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35502" cy="841413"/>
            </a:xfrm>
            <a:custGeom>
              <a:avLst/>
              <a:gdLst/>
              <a:ahLst/>
              <a:cxnLst/>
              <a:rect r="r" b="b" t="t" l="l"/>
              <a:pathLst>
                <a:path h="841413" w="3735502">
                  <a:moveTo>
                    <a:pt x="0" y="0"/>
                  </a:moveTo>
                  <a:lnTo>
                    <a:pt x="3735502" y="0"/>
                  </a:lnTo>
                  <a:lnTo>
                    <a:pt x="3735502" y="841413"/>
                  </a:lnTo>
                  <a:lnTo>
                    <a:pt x="0" y="8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35502" cy="889038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165342" y="493365"/>
            <a:ext cx="7027056" cy="2451359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6" id="6"/>
          <p:cNvSpPr/>
          <p:nvPr/>
        </p:nvSpPr>
        <p:spPr>
          <a:xfrm flipH="true" flipV="true">
            <a:off x="-294498" y="9072173"/>
            <a:ext cx="14542925" cy="472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-696427" y="9410783"/>
            <a:ext cx="20408092" cy="2127629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8" id="8"/>
          <p:cNvSpPr/>
          <p:nvPr/>
        </p:nvSpPr>
        <p:spPr>
          <a:xfrm flipH="true" flipV="true">
            <a:off x="17259300" y="9048361"/>
            <a:ext cx="2653691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3758786"/>
            <a:ext cx="16772597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Las personas no cuentan con un espacio confiable y participativo donde encontrar y compartir información sobre cuidado personal. Las fuentes actuales generan desconfianza o no brindan una información clara, lo que limita el acceso a recomendaciones útiles y prácticas.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716" y="1141150"/>
            <a:ext cx="7027056" cy="111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b="true" sz="7071" spc="15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PROBLEMA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314404" y="7556798"/>
            <a:ext cx="2944896" cy="1853985"/>
          </a:xfrm>
          <a:custGeom>
            <a:avLst/>
            <a:gdLst/>
            <a:ahLst/>
            <a:cxnLst/>
            <a:rect r="r" b="b" t="t" l="l"/>
            <a:pathLst>
              <a:path h="1853985" w="2944896">
                <a:moveTo>
                  <a:pt x="0" y="0"/>
                </a:moveTo>
                <a:lnTo>
                  <a:pt x="2944896" y="0"/>
                </a:lnTo>
                <a:lnTo>
                  <a:pt x="2944896" y="1853985"/>
                </a:lnTo>
                <a:lnTo>
                  <a:pt x="0" y="1853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8290" y="825607"/>
            <a:ext cx="10795403" cy="1777351"/>
            <a:chOff x="0" y="0"/>
            <a:chExt cx="5110638" cy="841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0638" cy="841413"/>
            </a:xfrm>
            <a:custGeom>
              <a:avLst/>
              <a:gdLst/>
              <a:ahLst/>
              <a:cxnLst/>
              <a:rect r="r" b="b" t="t" l="l"/>
              <a:pathLst>
                <a:path h="841413" w="5110638">
                  <a:moveTo>
                    <a:pt x="0" y="0"/>
                  </a:moveTo>
                  <a:lnTo>
                    <a:pt x="5110638" y="0"/>
                  </a:lnTo>
                  <a:lnTo>
                    <a:pt x="5110638" y="841413"/>
                  </a:lnTo>
                  <a:lnTo>
                    <a:pt x="0" y="8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0638" cy="889038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4655749" y="494318"/>
            <a:ext cx="9171446" cy="2451359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6" id="6"/>
          <p:cNvSpPr/>
          <p:nvPr/>
        </p:nvSpPr>
        <p:spPr>
          <a:xfrm flipH="true" flipV="true">
            <a:off x="-294498" y="9072173"/>
            <a:ext cx="14542925" cy="472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-696427" y="9410783"/>
            <a:ext cx="20408092" cy="2127629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8" id="8"/>
          <p:cNvSpPr/>
          <p:nvPr/>
        </p:nvSpPr>
        <p:spPr>
          <a:xfrm flipH="true" flipV="true">
            <a:off x="17259300" y="9048361"/>
            <a:ext cx="2653691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4809977" y="3958633"/>
            <a:ext cx="9395282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¿Cómo crear un aplicativo que permita a usuarios y profesionales compartir, consultar y valorar artículos de cuidado personal de forma confiable y accesible?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47550" y="1135435"/>
            <a:ext cx="9681301" cy="111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b="true" sz="7071" spc="15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PREGUNTA PROBLEMA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314404" y="7556798"/>
            <a:ext cx="2944896" cy="1853985"/>
          </a:xfrm>
          <a:custGeom>
            <a:avLst/>
            <a:gdLst/>
            <a:ahLst/>
            <a:cxnLst/>
            <a:rect r="r" b="b" t="t" l="l"/>
            <a:pathLst>
              <a:path h="1853985" w="2944896">
                <a:moveTo>
                  <a:pt x="0" y="0"/>
                </a:moveTo>
                <a:lnTo>
                  <a:pt x="2944896" y="0"/>
                </a:lnTo>
                <a:lnTo>
                  <a:pt x="2944896" y="1853985"/>
                </a:lnTo>
                <a:lnTo>
                  <a:pt x="0" y="1853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0" y="9525950"/>
            <a:ext cx="14542925" cy="472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32565"/>
            <a:ext cx="2084503" cy="10254435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AutoShape 4" id="4"/>
          <p:cNvSpPr/>
          <p:nvPr/>
        </p:nvSpPr>
        <p:spPr>
          <a:xfrm flipH="true" flipV="true">
            <a:off x="17259300" y="9526466"/>
            <a:ext cx="2653691" cy="0"/>
          </a:xfrm>
          <a:prstGeom prst="line">
            <a:avLst/>
          </a:prstGeom>
          <a:ln cap="flat" w="47625">
            <a:solidFill>
              <a:srgbClr val="D7C5E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062724" y="727784"/>
            <a:ext cx="14318678" cy="1282750"/>
            <a:chOff x="0" y="0"/>
            <a:chExt cx="6778587" cy="6072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78587" cy="607265"/>
            </a:xfrm>
            <a:custGeom>
              <a:avLst/>
              <a:gdLst/>
              <a:ahLst/>
              <a:cxnLst/>
              <a:rect r="r" b="b" t="t" l="l"/>
              <a:pathLst>
                <a:path h="607265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778587" cy="65489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3685559" y="149748"/>
            <a:ext cx="13073008" cy="2273869"/>
          </a:xfrm>
          <a:prstGeom prst="rect">
            <a:avLst/>
          </a:prstGeom>
          <a:solidFill>
            <a:srgbClr val="ECE1F4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2006472" y="3218809"/>
            <a:ext cx="16281528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proyecto contempla el desarrollo de una plataforma interactiva, que integre herramientas de apoyo para el crecimiento personal. El sistema ofrecerá artículos con conocimiento. </a:t>
            </a:r>
          </a:p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La plataforma estará diseñada con una interfaz amigable y accesible desde distintos dispositivos.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70232" y="-157935"/>
            <a:ext cx="13073008" cy="286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4"/>
              </a:lnSpc>
            </a:pPr>
            <a:r>
              <a:rPr lang="en-US" b="true" sz="8344" spc="742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ALCANCE DEL PROYECTO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314404" y="8331308"/>
            <a:ext cx="2944896" cy="1853985"/>
          </a:xfrm>
          <a:custGeom>
            <a:avLst/>
            <a:gdLst/>
            <a:ahLst/>
            <a:cxnLst/>
            <a:rect r="r" b="b" t="t" l="l"/>
            <a:pathLst>
              <a:path h="1853985" w="2944896">
                <a:moveTo>
                  <a:pt x="0" y="0"/>
                </a:moveTo>
                <a:lnTo>
                  <a:pt x="2944896" y="0"/>
                </a:lnTo>
                <a:lnTo>
                  <a:pt x="2944896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DAGxO8P45B0</dc:identifier>
  <dcterms:modified xsi:type="dcterms:W3CDTF">2011-08-01T06:04:30Z</dcterms:modified>
  <cp:revision>1</cp:revision>
  <dc:title>Presentación Diapositivas Propuesta de Proyecto Profesional Sencillo Morado Violeta</dc:title>
</cp:coreProperties>
</file>