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liens and Cow Bold" panose="020B0604020202020204" charset="0"/>
      <p:regular r:id="rId16"/>
    </p:embeddedFont>
    <p:embeddedFont>
      <p:font typeface="Aliens and Cow Heavy" panose="020B0604020202020204" charset="0"/>
      <p:regular r:id="rId17"/>
    </p:embeddedFont>
    <p:embeddedFont>
      <p:font typeface="Batangas" panose="020B0604020202020204" charset="0"/>
      <p:regular r:id="rId18"/>
    </p:embeddedFont>
    <p:embeddedFont>
      <p:font typeface="TT Chocolate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64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blioteca.sena.edu.co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14820" y="1121235"/>
            <a:ext cx="10174022" cy="7555584"/>
            <a:chOff x="0" y="0"/>
            <a:chExt cx="2497055" cy="1854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7055" cy="1854400"/>
            </a:xfrm>
            <a:custGeom>
              <a:avLst/>
              <a:gdLst/>
              <a:ahLst/>
              <a:cxnLst/>
              <a:rect l="l" t="t" r="r" b="b"/>
              <a:pathLst>
                <a:path w="2497055" h="1854400">
                  <a:moveTo>
                    <a:pt x="0" y="0"/>
                  </a:moveTo>
                  <a:lnTo>
                    <a:pt x="2497055" y="0"/>
                  </a:lnTo>
                  <a:lnTo>
                    <a:pt x="2497055" y="1854400"/>
                  </a:lnTo>
                  <a:lnTo>
                    <a:pt x="0" y="1854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497055" cy="1902025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588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3378925" y="1655725"/>
            <a:ext cx="11645812" cy="6486605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6" name="AutoShape 6"/>
          <p:cNvSpPr/>
          <p:nvPr/>
        </p:nvSpPr>
        <p:spPr>
          <a:xfrm flipH="1">
            <a:off x="1028700" y="989626"/>
            <a:ext cx="13260142" cy="0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H="1" flipV="1">
            <a:off x="17177251" y="989626"/>
            <a:ext cx="2192985" cy="0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H="1">
            <a:off x="-1196099" y="9258300"/>
            <a:ext cx="2224799" cy="0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H="1">
            <a:off x="4476224" y="9258300"/>
            <a:ext cx="13230113" cy="0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-2489222" y="-2489222"/>
            <a:ext cx="4978445" cy="4978445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C5E4"/>
            </a:solidFill>
            <a:ln w="6667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58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978071" y="1579525"/>
            <a:ext cx="8447520" cy="1026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8"/>
              </a:lnSpc>
            </a:pPr>
            <a:r>
              <a:rPr lang="en-US" sz="6248">
                <a:solidFill>
                  <a:srgbClr val="1C1B19"/>
                </a:solidFill>
                <a:latin typeface="Batangas"/>
                <a:ea typeface="Batangas"/>
                <a:cs typeface="Batangas"/>
                <a:sym typeface="Batangas"/>
              </a:rPr>
              <a:t>Proyecto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646354" y="2065059"/>
            <a:ext cx="11110954" cy="5777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03"/>
              </a:lnSpc>
            </a:pPr>
            <a:r>
              <a:rPr lang="en-US" sz="16820" b="1" spc="-740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PA’ TU CAMBIO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4661" y="1028700"/>
            <a:ext cx="14318678" cy="1895596"/>
            <a:chOff x="0" y="0"/>
            <a:chExt cx="6778587" cy="8973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78587" cy="897392"/>
            </a:xfrm>
            <a:custGeom>
              <a:avLst/>
              <a:gdLst/>
              <a:ahLst/>
              <a:cxnLst/>
              <a:rect l="l" t="t" r="r" b="b"/>
              <a:pathLst>
                <a:path w="6778587" h="897392">
                  <a:moveTo>
                    <a:pt x="0" y="0"/>
                  </a:moveTo>
                  <a:lnTo>
                    <a:pt x="6778587" y="0"/>
                  </a:lnTo>
                  <a:lnTo>
                    <a:pt x="6778587" y="897392"/>
                  </a:lnTo>
                  <a:lnTo>
                    <a:pt x="0" y="8973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6778587" cy="945017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588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2541834" y="951617"/>
            <a:ext cx="13204332" cy="2049762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6" name="Freeform 6"/>
          <p:cNvSpPr/>
          <p:nvPr/>
        </p:nvSpPr>
        <p:spPr>
          <a:xfrm>
            <a:off x="3094328" y="3340274"/>
            <a:ext cx="11744681" cy="6606383"/>
          </a:xfrm>
          <a:custGeom>
            <a:avLst/>
            <a:gdLst/>
            <a:ahLst/>
            <a:cxnLst/>
            <a:rect l="l" t="t" r="r" b="b"/>
            <a:pathLst>
              <a:path w="11744681" h="6606383">
                <a:moveTo>
                  <a:pt x="0" y="0"/>
                </a:moveTo>
                <a:lnTo>
                  <a:pt x="11744681" y="0"/>
                </a:lnTo>
                <a:lnTo>
                  <a:pt x="11744681" y="6606383"/>
                </a:lnTo>
                <a:lnTo>
                  <a:pt x="0" y="6606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541834" y="1002726"/>
            <a:ext cx="13204332" cy="167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Aliens and Cow Bold"/>
                <a:ea typeface="Aliens and Cow Bold"/>
                <a:cs typeface="Aliens and Cow Bold"/>
                <a:sym typeface="Aliens and Cow Bold"/>
              </a:rPr>
              <a:t>Prototipo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8854" y="1338041"/>
            <a:ext cx="7430970" cy="7430970"/>
          </a:xfrm>
          <a:custGeom>
            <a:avLst/>
            <a:gdLst/>
            <a:ahLst/>
            <a:cxnLst/>
            <a:rect l="l" t="t" r="r" b="b"/>
            <a:pathLst>
              <a:path w="7430970" h="7430970">
                <a:moveTo>
                  <a:pt x="0" y="0"/>
                </a:moveTo>
                <a:lnTo>
                  <a:pt x="7430969" y="0"/>
                </a:lnTo>
                <a:lnTo>
                  <a:pt x="7430969" y="7430969"/>
                </a:lnTo>
                <a:lnTo>
                  <a:pt x="0" y="7430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19823" y="1943008"/>
            <a:ext cx="10241575" cy="6400985"/>
          </a:xfrm>
          <a:custGeom>
            <a:avLst/>
            <a:gdLst/>
            <a:ahLst/>
            <a:cxnLst/>
            <a:rect l="l" t="t" r="r" b="b"/>
            <a:pathLst>
              <a:path w="10241575" h="6400985">
                <a:moveTo>
                  <a:pt x="0" y="0"/>
                </a:moveTo>
                <a:lnTo>
                  <a:pt x="10241576" y="0"/>
                </a:lnTo>
                <a:lnTo>
                  <a:pt x="10241576" y="6400984"/>
                </a:lnTo>
                <a:lnTo>
                  <a:pt x="0" y="64009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4099" y="1463560"/>
            <a:ext cx="5193315" cy="7359879"/>
          </a:xfrm>
          <a:custGeom>
            <a:avLst/>
            <a:gdLst/>
            <a:ahLst/>
            <a:cxnLst/>
            <a:rect l="l" t="t" r="r" b="b"/>
            <a:pathLst>
              <a:path w="5193315" h="7359879">
                <a:moveTo>
                  <a:pt x="0" y="0"/>
                </a:moveTo>
                <a:lnTo>
                  <a:pt x="5193315" y="0"/>
                </a:lnTo>
                <a:lnTo>
                  <a:pt x="5193315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69979" y="1463560"/>
            <a:ext cx="5193315" cy="7359879"/>
          </a:xfrm>
          <a:custGeom>
            <a:avLst/>
            <a:gdLst/>
            <a:ahLst/>
            <a:cxnLst/>
            <a:rect l="l" t="t" r="r" b="b"/>
            <a:pathLst>
              <a:path w="5193315" h="7359879">
                <a:moveTo>
                  <a:pt x="0" y="0"/>
                </a:moveTo>
                <a:lnTo>
                  <a:pt x="5193315" y="0"/>
                </a:lnTo>
                <a:lnTo>
                  <a:pt x="5193315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0" y="9525950"/>
            <a:ext cx="14542925" cy="472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0"/>
            <a:ext cx="1570779" cy="10287000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4" name="AutoShape 4"/>
          <p:cNvSpPr/>
          <p:nvPr/>
        </p:nvSpPr>
        <p:spPr>
          <a:xfrm flipH="1" flipV="1">
            <a:off x="17259300" y="9526466"/>
            <a:ext cx="2653691" cy="0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3062724" y="590420"/>
            <a:ext cx="14318678" cy="1282750"/>
            <a:chOff x="0" y="0"/>
            <a:chExt cx="6778587" cy="6072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778587" cy="607265"/>
            </a:xfrm>
            <a:custGeom>
              <a:avLst/>
              <a:gdLst/>
              <a:ahLst/>
              <a:cxnLst/>
              <a:rect l="l" t="t" r="r" b="b"/>
              <a:pathLst>
                <a:path w="6778587" h="607265">
                  <a:moveTo>
                    <a:pt x="0" y="0"/>
                  </a:moveTo>
                  <a:lnTo>
                    <a:pt x="6778587" y="0"/>
                  </a:lnTo>
                  <a:lnTo>
                    <a:pt x="6778587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6778587" cy="65489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588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3685559" y="327294"/>
            <a:ext cx="13073008" cy="1809001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9" name="TextBox 9"/>
          <p:cNvSpPr txBox="1"/>
          <p:nvPr/>
        </p:nvSpPr>
        <p:spPr>
          <a:xfrm>
            <a:off x="2846015" y="2724450"/>
            <a:ext cx="14752095" cy="335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endParaRPr/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  <a:hlinkClick r:id="rId2" tooltip="https://biblioteca.sena.edu.co"/>
              </a:rPr>
              <a:t>https://biblioteca.sena.edu.co/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https://es.snhu.edu/blog/que-es-el-cuidado-personal-y-por-que-es-importante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https://thosenerdygirls.org/que-es-el-cuidado-personal-y-por-que-es-importante/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u="sng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https://worldvet.org/</a:t>
            </a:r>
          </a:p>
          <a:p>
            <a:pPr marL="690881" lvl="1" indent="-345440" algn="ctr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https://www.woccu.org/documents/Tool10%28sp%29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85559" y="411563"/>
            <a:ext cx="13073008" cy="1461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14"/>
              </a:lnSpc>
            </a:pPr>
            <a:r>
              <a:rPr lang="en-US" sz="8344" b="1" spc="742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BIBLIOGRAFIA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314404" y="8331308"/>
            <a:ext cx="2944896" cy="1853985"/>
          </a:xfrm>
          <a:custGeom>
            <a:avLst/>
            <a:gdLst/>
            <a:ahLst/>
            <a:cxnLst/>
            <a:rect l="l" t="t" r="r" b="b"/>
            <a:pathLst>
              <a:path w="2944896" h="1853985">
                <a:moveTo>
                  <a:pt x="0" y="0"/>
                </a:moveTo>
                <a:lnTo>
                  <a:pt x="2944896" y="0"/>
                </a:lnTo>
                <a:lnTo>
                  <a:pt x="2944896" y="1853984"/>
                </a:lnTo>
                <a:lnTo>
                  <a:pt x="0" y="18539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45519" y="3574455"/>
            <a:ext cx="10553276" cy="3709444"/>
            <a:chOff x="0" y="0"/>
            <a:chExt cx="3393270" cy="11927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3270" cy="1192724"/>
            </a:xfrm>
            <a:custGeom>
              <a:avLst/>
              <a:gdLst/>
              <a:ahLst/>
              <a:cxnLst/>
              <a:rect l="l" t="t" r="r" b="b"/>
              <a:pathLst>
                <a:path w="3393270" h="1192724">
                  <a:moveTo>
                    <a:pt x="0" y="0"/>
                  </a:moveTo>
                  <a:lnTo>
                    <a:pt x="3393270" y="0"/>
                  </a:lnTo>
                  <a:lnTo>
                    <a:pt x="3393270" y="1192724"/>
                  </a:lnTo>
                  <a:lnTo>
                    <a:pt x="0" y="11927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393270" cy="1240349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588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4270604" y="3988261"/>
            <a:ext cx="9537243" cy="2881832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6" name="TextBox 6"/>
          <p:cNvSpPr txBox="1"/>
          <p:nvPr/>
        </p:nvSpPr>
        <p:spPr>
          <a:xfrm>
            <a:off x="4270604" y="4196259"/>
            <a:ext cx="9327695" cy="2173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04"/>
              </a:lnSpc>
            </a:pPr>
            <a:r>
              <a:rPr lang="en-US" sz="12351" b="1" spc="-543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493717" y="229939"/>
            <a:ext cx="7540180" cy="2187315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3" name="AutoShape 3"/>
          <p:cNvSpPr/>
          <p:nvPr/>
        </p:nvSpPr>
        <p:spPr>
          <a:xfrm flipH="1" flipV="1">
            <a:off x="626660" y="9408256"/>
            <a:ext cx="14542925" cy="472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753153" y="-1125498"/>
            <a:ext cx="2759625" cy="12299202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5" name="AutoShape 5"/>
          <p:cNvSpPr/>
          <p:nvPr/>
        </p:nvSpPr>
        <p:spPr>
          <a:xfrm flipH="1" flipV="1">
            <a:off x="17263391" y="9432540"/>
            <a:ext cx="2653691" cy="0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402972" y="232788"/>
            <a:ext cx="7721671" cy="193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86"/>
              </a:lnSpc>
            </a:pPr>
            <a:r>
              <a:rPr lang="en-US" sz="10974" b="1" spc="-482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INTEGRANTES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04840" y="3732530"/>
            <a:ext cx="10517934" cy="530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Carlos Andres Rodríguez.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Johan Stiven Bernal Pereira.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Andres Mayorga cuervo.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Juan Sebastian Rojas Loaiza.</a:t>
            </a:r>
          </a:p>
          <a:p>
            <a:pPr algn="ctr">
              <a:lnSpc>
                <a:spcPts val="7000"/>
              </a:lnSpc>
            </a:pPr>
            <a:endParaRPr lang="en-US" sz="5000">
              <a:solidFill>
                <a:srgbClr val="000000"/>
              </a:solidFill>
              <a:latin typeface="TT Chocolates"/>
              <a:ea typeface="TT Chocolates"/>
              <a:cs typeface="TT Chocolates"/>
              <a:sym typeface="TT Chocolates"/>
            </a:endParaRPr>
          </a:p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554090" y="4020311"/>
            <a:ext cx="450750" cy="4507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C5E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9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554090" y="4918125"/>
            <a:ext cx="450750" cy="45075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C5E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95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554090" y="5816550"/>
            <a:ext cx="450750" cy="45075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C5E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95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554090" y="6714975"/>
            <a:ext cx="450750" cy="45075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C5E4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95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4743527" y="8331308"/>
            <a:ext cx="2944896" cy="1853985"/>
          </a:xfrm>
          <a:custGeom>
            <a:avLst/>
            <a:gdLst/>
            <a:ahLst/>
            <a:cxnLst/>
            <a:rect l="l" t="t" r="r" b="b"/>
            <a:pathLst>
              <a:path w="2944896" h="1853985">
                <a:moveTo>
                  <a:pt x="0" y="0"/>
                </a:moveTo>
                <a:lnTo>
                  <a:pt x="2944897" y="0"/>
                </a:lnTo>
                <a:lnTo>
                  <a:pt x="2944897" y="1853984"/>
                </a:lnTo>
                <a:lnTo>
                  <a:pt x="0" y="1853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ECE1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1028700"/>
            <a:ext cx="1516177" cy="9258300"/>
            <a:chOff x="0" y="0"/>
            <a:chExt cx="399322" cy="2438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9322" cy="2438400"/>
            </a:xfrm>
            <a:custGeom>
              <a:avLst/>
              <a:gdLst/>
              <a:ahLst/>
              <a:cxnLst/>
              <a:rect l="l" t="t" r="r" b="b"/>
              <a:pathLst>
                <a:path w="399322" h="2438400">
                  <a:moveTo>
                    <a:pt x="0" y="0"/>
                  </a:moveTo>
                  <a:lnTo>
                    <a:pt x="399322" y="0"/>
                  </a:lnTo>
                  <a:lnTo>
                    <a:pt x="399322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7C5E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99322" cy="2476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H="1" flipV="1">
            <a:off x="-203508" y="9727415"/>
            <a:ext cx="14542925" cy="472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H="1" flipV="1">
            <a:off x="16626249" y="9751700"/>
            <a:ext cx="2653691" cy="0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11368188" y="3187938"/>
            <a:ext cx="6919812" cy="4356427"/>
          </a:xfrm>
          <a:custGeom>
            <a:avLst/>
            <a:gdLst/>
            <a:ahLst/>
            <a:cxnLst/>
            <a:rect l="l" t="t" r="r" b="b"/>
            <a:pathLst>
              <a:path w="6919812" h="4356427">
                <a:moveTo>
                  <a:pt x="0" y="0"/>
                </a:moveTo>
                <a:lnTo>
                  <a:pt x="6919812" y="0"/>
                </a:lnTo>
                <a:lnTo>
                  <a:pt x="6919812" y="4356427"/>
                </a:lnTo>
                <a:lnTo>
                  <a:pt x="0" y="43564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838525" y="1551456"/>
            <a:ext cx="7455545" cy="167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000000"/>
                </a:solidFill>
                <a:latin typeface="Aliens and Cow Bold"/>
                <a:ea typeface="Aliens and Cow Bold"/>
                <a:cs typeface="Aliens and Cow Bold"/>
                <a:sym typeface="Aliens and Cow Bold"/>
              </a:rPr>
              <a:t>Logo y Eslogan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51201" y="3956201"/>
            <a:ext cx="877513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  Mejora tu vida, empieza tu cambio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51201" y="4928402"/>
            <a:ext cx="8775138" cy="2233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El logo refleja dinamismo, superación y empoderamiento. Es como un llamado a tomar acción y hacer ese “cambio personal” con energía y decisión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7266" y="282762"/>
            <a:ext cx="6341494" cy="3098658"/>
            <a:chOff x="0" y="0"/>
            <a:chExt cx="2120236" cy="10360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0236" cy="1036016"/>
            </a:xfrm>
            <a:custGeom>
              <a:avLst/>
              <a:gdLst/>
              <a:ahLst/>
              <a:cxnLst/>
              <a:rect l="l" t="t" r="r" b="b"/>
              <a:pathLst>
                <a:path w="2120236" h="1036016">
                  <a:moveTo>
                    <a:pt x="0" y="0"/>
                  </a:moveTo>
                  <a:lnTo>
                    <a:pt x="2120236" y="0"/>
                  </a:lnTo>
                  <a:lnTo>
                    <a:pt x="2120236" y="1036016"/>
                  </a:lnTo>
                  <a:lnTo>
                    <a:pt x="0" y="10360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120236" cy="1083641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588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9080" y="722567"/>
            <a:ext cx="7877865" cy="2219048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6" name="TextBox 6"/>
          <p:cNvSpPr txBox="1"/>
          <p:nvPr/>
        </p:nvSpPr>
        <p:spPr>
          <a:xfrm>
            <a:off x="139651" y="739889"/>
            <a:ext cx="7776723" cy="193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68"/>
              </a:lnSpc>
            </a:pPr>
            <a:r>
              <a:rPr lang="en-US" sz="11036" b="1" spc="-485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MODULOS</a:t>
            </a:r>
          </a:p>
        </p:txBody>
      </p:sp>
      <p:sp>
        <p:nvSpPr>
          <p:cNvPr id="7" name="AutoShape 7"/>
          <p:cNvSpPr/>
          <p:nvPr/>
        </p:nvSpPr>
        <p:spPr>
          <a:xfrm>
            <a:off x="9625870" y="677568"/>
            <a:ext cx="7877865" cy="2312327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8" name="AutoShape 8"/>
          <p:cNvSpPr/>
          <p:nvPr/>
        </p:nvSpPr>
        <p:spPr>
          <a:xfrm>
            <a:off x="358519" y="3776127"/>
            <a:ext cx="7877865" cy="2224644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9" name="AutoShape 9"/>
          <p:cNvSpPr/>
          <p:nvPr/>
        </p:nvSpPr>
        <p:spPr>
          <a:xfrm>
            <a:off x="9711070" y="4101081"/>
            <a:ext cx="7877865" cy="2219048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10" name="TextBox 10"/>
          <p:cNvSpPr txBox="1"/>
          <p:nvPr/>
        </p:nvSpPr>
        <p:spPr>
          <a:xfrm>
            <a:off x="9711070" y="757475"/>
            <a:ext cx="7877865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Batangas"/>
                <a:ea typeface="Batangas"/>
                <a:cs typeface="Batangas"/>
                <a:sym typeface="Batangas"/>
              </a:rPr>
              <a:t>1. Registro e inicio sesión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8519" y="3833019"/>
            <a:ext cx="7877865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Batangas"/>
                <a:ea typeface="Batangas"/>
                <a:cs typeface="Batangas"/>
                <a:sym typeface="Batangas"/>
              </a:rPr>
              <a:t>2. Pagina de inicio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46456" y="1417800"/>
            <a:ext cx="7607094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 Registro de usuario 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 inicio de sesión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509226" y="4478834"/>
            <a:ext cx="9363145" cy="279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 Artículos destacados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 Categorías</a:t>
            </a:r>
          </a:p>
          <a:p>
            <a:pPr algn="ctr">
              <a:lnSpc>
                <a:spcPts val="4480"/>
              </a:lnSpc>
            </a:pPr>
            <a:endParaRPr lang="en-US" sz="3200">
              <a:solidFill>
                <a:srgbClr val="1C1B19"/>
              </a:solidFill>
              <a:latin typeface="TT Chocolates"/>
              <a:ea typeface="TT Chocolates"/>
              <a:cs typeface="TT Chocolates"/>
              <a:sym typeface="TT Chocolates"/>
            </a:endParaRPr>
          </a:p>
          <a:p>
            <a:pPr algn="ctr">
              <a:lnSpc>
                <a:spcPts val="4480"/>
              </a:lnSpc>
            </a:pPr>
            <a:endParaRPr lang="en-US" sz="3200">
              <a:solidFill>
                <a:srgbClr val="1C1B19"/>
              </a:solidFill>
              <a:latin typeface="TT Chocolates"/>
              <a:ea typeface="TT Chocolates"/>
              <a:cs typeface="TT Chocolates"/>
              <a:sym typeface="TT Chocolates"/>
            </a:endParaRPr>
          </a:p>
          <a:p>
            <a:pPr algn="ctr">
              <a:lnSpc>
                <a:spcPts val="4480"/>
              </a:lnSpc>
            </a:pPr>
            <a:endParaRPr lang="en-US" sz="3200">
              <a:solidFill>
                <a:srgbClr val="1C1B19"/>
              </a:solidFill>
              <a:latin typeface="TT Chocolates"/>
              <a:ea typeface="TT Chocolates"/>
              <a:cs typeface="TT Chocolates"/>
              <a:sym typeface="TT Chocolate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11070" y="4197337"/>
            <a:ext cx="7877865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Batangas"/>
                <a:ea typeface="Batangas"/>
                <a:cs typeface="Batangas"/>
                <a:sym typeface="Batangas"/>
              </a:rPr>
              <a:t>3. Base de datos - información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08306" y="4821774"/>
            <a:ext cx="7050994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*Sistema donde se guarde la información de los usuarios</a:t>
            </a:r>
          </a:p>
        </p:txBody>
      </p:sp>
      <p:sp>
        <p:nvSpPr>
          <p:cNvPr id="16" name="AutoShape 16"/>
          <p:cNvSpPr/>
          <p:nvPr/>
        </p:nvSpPr>
        <p:spPr>
          <a:xfrm>
            <a:off x="9961289" y="7466368"/>
            <a:ext cx="7877865" cy="2309046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17" name="TextBox 17"/>
          <p:cNvSpPr txBox="1"/>
          <p:nvPr/>
        </p:nvSpPr>
        <p:spPr>
          <a:xfrm>
            <a:off x="10640436" y="7999923"/>
            <a:ext cx="6186734" cy="167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*Información de cada categoría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*Artículos variados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*Valoración de artículos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846456" y="7494650"/>
            <a:ext cx="7877865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C1B19"/>
                </a:solidFill>
                <a:latin typeface="Batangas"/>
                <a:ea typeface="Batangas"/>
                <a:cs typeface="Batangas"/>
                <a:sym typeface="Batangas"/>
              </a:rPr>
              <a:t>4. Artículo</a:t>
            </a:r>
          </a:p>
        </p:txBody>
      </p:sp>
      <p:sp>
        <p:nvSpPr>
          <p:cNvPr id="19" name="AutoShape 19"/>
          <p:cNvSpPr/>
          <p:nvPr/>
        </p:nvSpPr>
        <p:spPr>
          <a:xfrm>
            <a:off x="358519" y="7466368"/>
            <a:ext cx="7877865" cy="2309046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20" name="TextBox 20"/>
          <p:cNvSpPr txBox="1"/>
          <p:nvPr/>
        </p:nvSpPr>
        <p:spPr>
          <a:xfrm>
            <a:off x="1306182" y="7999923"/>
            <a:ext cx="5982541" cy="169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5"/>
              </a:lnSpc>
            </a:pPr>
            <a:r>
              <a:rPr lang="en-US" sz="3246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*Creación del articulo</a:t>
            </a:r>
          </a:p>
          <a:p>
            <a:pPr algn="ctr">
              <a:lnSpc>
                <a:spcPts val="4545"/>
              </a:lnSpc>
            </a:pPr>
            <a:r>
              <a:rPr lang="en-US" sz="3246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*Edición del articulo</a:t>
            </a:r>
          </a:p>
          <a:p>
            <a:pPr algn="ctr">
              <a:lnSpc>
                <a:spcPts val="4545"/>
              </a:lnSpc>
            </a:pPr>
            <a:r>
              <a:rPr lang="en-US" sz="3246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*Publicación del articulo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58519" y="7485125"/>
            <a:ext cx="7877865" cy="529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1"/>
              </a:lnSpc>
            </a:pPr>
            <a:r>
              <a:rPr lang="en-US" sz="3008">
                <a:solidFill>
                  <a:srgbClr val="1C1B19"/>
                </a:solidFill>
                <a:latin typeface="Batangas"/>
                <a:ea typeface="Batangas"/>
                <a:cs typeface="Batangas"/>
                <a:sym typeface="Batangas"/>
              </a:rPr>
              <a:t>5. Edición de artículos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56431" y="3704572"/>
            <a:ext cx="8775138" cy="335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Desarrollar un aplicativo que permita a usuarios y profesionales compartir, consultar y valorar artículos e ideas sobre el cuidado personal, fomentando el conocimiento, la participación activa y la construcción de hábitos saludables de manera accesible y confiable.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00425" y="1393993"/>
            <a:ext cx="8497372" cy="1282750"/>
            <a:chOff x="0" y="0"/>
            <a:chExt cx="4022730" cy="6072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22730" cy="607265"/>
            </a:xfrm>
            <a:custGeom>
              <a:avLst/>
              <a:gdLst/>
              <a:ahLst/>
              <a:cxnLst/>
              <a:rect l="l" t="t" r="r" b="b"/>
              <a:pathLst>
                <a:path w="4022730" h="607265">
                  <a:moveTo>
                    <a:pt x="0" y="0"/>
                  </a:moveTo>
                  <a:lnTo>
                    <a:pt x="4022730" y="0"/>
                  </a:lnTo>
                  <a:lnTo>
                    <a:pt x="4022730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022730" cy="65489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588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5637806" y="898626"/>
            <a:ext cx="6833368" cy="2358458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7" name="TextBox 7"/>
          <p:cNvSpPr txBox="1"/>
          <p:nvPr/>
        </p:nvSpPr>
        <p:spPr>
          <a:xfrm>
            <a:off x="6230985" y="727176"/>
            <a:ext cx="5826031" cy="2444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34"/>
              </a:lnSpc>
            </a:pPr>
            <a:r>
              <a:rPr lang="en-US" sz="7071" b="1" spc="155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OBJETIVO GENERAL</a:t>
            </a:r>
          </a:p>
        </p:txBody>
      </p:sp>
      <p:sp>
        <p:nvSpPr>
          <p:cNvPr id="8" name="AutoShape 8"/>
          <p:cNvSpPr/>
          <p:nvPr/>
        </p:nvSpPr>
        <p:spPr>
          <a:xfrm flipH="1" flipV="1">
            <a:off x="-258053" y="8292544"/>
            <a:ext cx="14542925" cy="472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753153" y="9046075"/>
            <a:ext cx="20408092" cy="2127629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10" name="AutoShape 10"/>
          <p:cNvSpPr/>
          <p:nvPr/>
        </p:nvSpPr>
        <p:spPr>
          <a:xfrm flipH="1" flipV="1">
            <a:off x="17001247" y="8293060"/>
            <a:ext cx="2653691" cy="0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4131330" y="7192091"/>
            <a:ext cx="2869918" cy="1853985"/>
          </a:xfrm>
          <a:custGeom>
            <a:avLst/>
            <a:gdLst/>
            <a:ahLst/>
            <a:cxnLst/>
            <a:rect l="l" t="t" r="r" b="b"/>
            <a:pathLst>
              <a:path w="2869918" h="1853985">
                <a:moveTo>
                  <a:pt x="0" y="0"/>
                </a:moveTo>
                <a:lnTo>
                  <a:pt x="2869917" y="0"/>
                </a:lnTo>
                <a:lnTo>
                  <a:pt x="2869917" y="1853984"/>
                </a:lnTo>
                <a:lnTo>
                  <a:pt x="0" y="1853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12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84873" y="7192091"/>
            <a:ext cx="2944896" cy="1853985"/>
          </a:xfrm>
          <a:custGeom>
            <a:avLst/>
            <a:gdLst/>
            <a:ahLst/>
            <a:cxnLst/>
            <a:rect l="l" t="t" r="r" b="b"/>
            <a:pathLst>
              <a:path w="2944896" h="1853985">
                <a:moveTo>
                  <a:pt x="0" y="0"/>
                </a:moveTo>
                <a:lnTo>
                  <a:pt x="2944896" y="0"/>
                </a:lnTo>
                <a:lnTo>
                  <a:pt x="2944896" y="1853984"/>
                </a:lnTo>
                <a:lnTo>
                  <a:pt x="0" y="1853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H="1">
            <a:off x="0" y="8293016"/>
            <a:ext cx="14284873" cy="44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686531" y="2423892"/>
            <a:ext cx="16914938" cy="5172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9827" lvl="1" indent="-344913" algn="ctr">
              <a:lnSpc>
                <a:spcPts val="4473"/>
              </a:lnSpc>
              <a:buFont typeface="Arial"/>
              <a:buChar char="•"/>
            </a:pP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Diseñar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un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sistema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de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registro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e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inicio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de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sesión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que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permita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diferenciar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entre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usuarios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y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profesionales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,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garantizando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accesibilidad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y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seguridad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en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el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uso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del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aplicativo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.</a:t>
            </a:r>
          </a:p>
          <a:p>
            <a:pPr marL="689827" lvl="1" indent="-344913" algn="ctr">
              <a:lnSpc>
                <a:spcPts val="4473"/>
              </a:lnSpc>
              <a:buFont typeface="Arial"/>
              <a:buChar char="•"/>
            </a:pP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Ayudar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a la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construcción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de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hábitos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saludables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mediante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recomendaciones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y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recursos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accesibles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que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incentiven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la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práctica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constante</a:t>
            </a:r>
            <a:endParaRPr lang="en-US" sz="3195" dirty="0">
              <a:solidFill>
                <a:srgbClr val="242424"/>
              </a:solidFill>
              <a:latin typeface="TT Chocolates"/>
              <a:ea typeface="TT Chocolates"/>
              <a:cs typeface="TT Chocolates"/>
              <a:sym typeface="TT Chocolates"/>
            </a:endParaRPr>
          </a:p>
          <a:p>
            <a:pPr marL="689827" lvl="1" indent="-344913" algn="ctr">
              <a:lnSpc>
                <a:spcPts val="4473"/>
              </a:lnSpc>
              <a:buFont typeface="Arial"/>
              <a:buChar char="•"/>
            </a:pP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Integrar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un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sistema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de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categorías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y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búsqueda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para que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el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acceso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a la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información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sea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ágil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y adaptable a las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necesidades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de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cada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usuario</a:t>
            </a:r>
            <a:endParaRPr lang="en-US" sz="3195" dirty="0">
              <a:solidFill>
                <a:srgbClr val="242424"/>
              </a:solidFill>
              <a:latin typeface="TT Chocolates"/>
              <a:ea typeface="TT Chocolates"/>
              <a:cs typeface="TT Chocolates"/>
              <a:sym typeface="TT Chocolates"/>
            </a:endParaRPr>
          </a:p>
          <a:p>
            <a:pPr marL="689827" lvl="1" indent="-344913" algn="ctr">
              <a:lnSpc>
                <a:spcPts val="4473"/>
              </a:lnSpc>
              <a:buFont typeface="Arial"/>
              <a:buChar char="•"/>
            </a:pP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Fomentar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la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interacción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y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el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conocimiento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colaborativo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entre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usuarios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y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profesionales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a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través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de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los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contenidos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  <a:r>
              <a:rPr lang="en-US" sz="3195" dirty="0" err="1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compartidos</a:t>
            </a:r>
            <a:r>
              <a:rPr lang="en-US" sz="3195" dirty="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.</a:t>
            </a:r>
          </a:p>
          <a:p>
            <a:pPr marL="689827" lvl="1" indent="-344913" algn="ctr">
              <a:lnSpc>
                <a:spcPts val="4473"/>
              </a:lnSpc>
              <a:buFont typeface="Arial"/>
              <a:buChar char="•"/>
            </a:pPr>
            <a:endParaRPr lang="en-US" sz="3195" dirty="0">
              <a:solidFill>
                <a:srgbClr val="242424"/>
              </a:solidFill>
              <a:latin typeface="TT Chocolates"/>
              <a:ea typeface="TT Chocolates"/>
              <a:cs typeface="TT Chocolates"/>
              <a:sym typeface="TT Chocolate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385654" y="656721"/>
            <a:ext cx="10130478" cy="1282750"/>
            <a:chOff x="0" y="0"/>
            <a:chExt cx="4795857" cy="6072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95857" cy="607265"/>
            </a:xfrm>
            <a:custGeom>
              <a:avLst/>
              <a:gdLst/>
              <a:ahLst/>
              <a:cxnLst/>
              <a:rect l="l" t="t" r="r" b="b"/>
              <a:pathLst>
                <a:path w="4795857" h="607265">
                  <a:moveTo>
                    <a:pt x="0" y="0"/>
                  </a:moveTo>
                  <a:lnTo>
                    <a:pt x="4795857" y="0"/>
                  </a:lnTo>
                  <a:lnTo>
                    <a:pt x="4795857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795857" cy="65489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588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6034209" y="106905"/>
            <a:ext cx="6833368" cy="2327932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9" name="TextBox 9"/>
          <p:cNvSpPr txBox="1"/>
          <p:nvPr/>
        </p:nvSpPr>
        <p:spPr>
          <a:xfrm>
            <a:off x="6461564" y="-10096"/>
            <a:ext cx="5978658" cy="2444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34"/>
              </a:lnSpc>
            </a:pPr>
            <a:r>
              <a:rPr lang="en-US" sz="7071" b="1" spc="155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OBJETIVOS ESPECIFICOS</a:t>
            </a:r>
          </a:p>
        </p:txBody>
      </p:sp>
      <p:sp>
        <p:nvSpPr>
          <p:cNvPr id="10" name="AutoShape 10"/>
          <p:cNvSpPr/>
          <p:nvPr/>
        </p:nvSpPr>
        <p:spPr>
          <a:xfrm>
            <a:off x="-753153" y="9169900"/>
            <a:ext cx="20408092" cy="2127629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11" name="AutoShape 11"/>
          <p:cNvSpPr/>
          <p:nvPr/>
        </p:nvSpPr>
        <p:spPr>
          <a:xfrm flipH="1" flipV="1">
            <a:off x="17001247" y="8293060"/>
            <a:ext cx="1286753" cy="0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0919" y="831322"/>
            <a:ext cx="7890648" cy="1777351"/>
            <a:chOff x="0" y="0"/>
            <a:chExt cx="3735502" cy="8414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35502" cy="841413"/>
            </a:xfrm>
            <a:custGeom>
              <a:avLst/>
              <a:gdLst/>
              <a:ahLst/>
              <a:cxnLst/>
              <a:rect l="l" t="t" r="r" b="b"/>
              <a:pathLst>
                <a:path w="3735502" h="841413">
                  <a:moveTo>
                    <a:pt x="0" y="0"/>
                  </a:moveTo>
                  <a:lnTo>
                    <a:pt x="3735502" y="0"/>
                  </a:lnTo>
                  <a:lnTo>
                    <a:pt x="3735502" y="841413"/>
                  </a:lnTo>
                  <a:lnTo>
                    <a:pt x="0" y="84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735502" cy="889038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588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165342" y="493365"/>
            <a:ext cx="7027056" cy="2451359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6" name="AutoShape 6"/>
          <p:cNvSpPr/>
          <p:nvPr/>
        </p:nvSpPr>
        <p:spPr>
          <a:xfrm flipH="1" flipV="1">
            <a:off x="-294498" y="9072173"/>
            <a:ext cx="14542925" cy="472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696427" y="9410783"/>
            <a:ext cx="20408092" cy="2127629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8" name="AutoShape 8"/>
          <p:cNvSpPr/>
          <p:nvPr/>
        </p:nvSpPr>
        <p:spPr>
          <a:xfrm flipH="1" flipV="1">
            <a:off x="17259300" y="9048361"/>
            <a:ext cx="2653691" cy="0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028700" y="3758786"/>
            <a:ext cx="16772597" cy="2233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Las personas no cuentan con un espacio confiable y participativo donde encontrar y compartir información sobre cuidado personal. Las fuentes actuales generan desconfianza o no brindan una información clara, lo que limita el acceso a recomendaciones útiles y prácticas.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2716" y="1141150"/>
            <a:ext cx="7027056" cy="111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7071" b="1" spc="155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PROBLEMA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314404" y="7556798"/>
            <a:ext cx="2944896" cy="1853985"/>
          </a:xfrm>
          <a:custGeom>
            <a:avLst/>
            <a:gdLst/>
            <a:ahLst/>
            <a:cxnLst/>
            <a:rect l="l" t="t" r="r" b="b"/>
            <a:pathLst>
              <a:path w="2944896" h="1853985">
                <a:moveTo>
                  <a:pt x="0" y="0"/>
                </a:moveTo>
                <a:lnTo>
                  <a:pt x="2944896" y="0"/>
                </a:lnTo>
                <a:lnTo>
                  <a:pt x="2944896" y="1853985"/>
                </a:lnTo>
                <a:lnTo>
                  <a:pt x="0" y="1853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88290" y="825607"/>
            <a:ext cx="10795403" cy="1777351"/>
            <a:chOff x="0" y="0"/>
            <a:chExt cx="5110638" cy="8414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10638" cy="841413"/>
            </a:xfrm>
            <a:custGeom>
              <a:avLst/>
              <a:gdLst/>
              <a:ahLst/>
              <a:cxnLst/>
              <a:rect l="l" t="t" r="r" b="b"/>
              <a:pathLst>
                <a:path w="5110638" h="841413">
                  <a:moveTo>
                    <a:pt x="0" y="0"/>
                  </a:moveTo>
                  <a:lnTo>
                    <a:pt x="5110638" y="0"/>
                  </a:lnTo>
                  <a:lnTo>
                    <a:pt x="5110638" y="841413"/>
                  </a:lnTo>
                  <a:lnTo>
                    <a:pt x="0" y="84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110638" cy="889038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588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4655749" y="494318"/>
            <a:ext cx="9171446" cy="2451359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6" name="AutoShape 6"/>
          <p:cNvSpPr/>
          <p:nvPr/>
        </p:nvSpPr>
        <p:spPr>
          <a:xfrm flipH="1" flipV="1">
            <a:off x="-294498" y="9072173"/>
            <a:ext cx="14542925" cy="472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696427" y="9410783"/>
            <a:ext cx="20408092" cy="2127629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8" name="AutoShape 8"/>
          <p:cNvSpPr/>
          <p:nvPr/>
        </p:nvSpPr>
        <p:spPr>
          <a:xfrm flipH="1" flipV="1">
            <a:off x="17259300" y="9048361"/>
            <a:ext cx="2653691" cy="0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4809977" y="3958633"/>
            <a:ext cx="9395282" cy="167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¿Cómo crear un aplicativo que permita a usuarios y profesionales compartir, consultar y valorar artículos de cuidado personal de forma confiable y accesible?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47550" y="1135435"/>
            <a:ext cx="9681301" cy="111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7071" b="1" spc="155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PREGUNTA PROBLEMA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314404" y="7556798"/>
            <a:ext cx="2944896" cy="1853985"/>
          </a:xfrm>
          <a:custGeom>
            <a:avLst/>
            <a:gdLst/>
            <a:ahLst/>
            <a:cxnLst/>
            <a:rect l="l" t="t" r="r" b="b"/>
            <a:pathLst>
              <a:path w="2944896" h="1853985">
                <a:moveTo>
                  <a:pt x="0" y="0"/>
                </a:moveTo>
                <a:lnTo>
                  <a:pt x="2944896" y="0"/>
                </a:lnTo>
                <a:lnTo>
                  <a:pt x="2944896" y="1853985"/>
                </a:lnTo>
                <a:lnTo>
                  <a:pt x="0" y="1853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0" y="9525950"/>
            <a:ext cx="14542925" cy="472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32565"/>
            <a:ext cx="2084503" cy="10254435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4" name="AutoShape 4"/>
          <p:cNvSpPr/>
          <p:nvPr/>
        </p:nvSpPr>
        <p:spPr>
          <a:xfrm flipH="1" flipV="1">
            <a:off x="17259300" y="9526466"/>
            <a:ext cx="2653691" cy="0"/>
          </a:xfrm>
          <a:prstGeom prst="line">
            <a:avLst/>
          </a:prstGeom>
          <a:ln w="47625" cap="flat">
            <a:solidFill>
              <a:srgbClr val="D7C5E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3062724" y="727784"/>
            <a:ext cx="14318678" cy="1282750"/>
            <a:chOff x="0" y="0"/>
            <a:chExt cx="6778587" cy="6072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778587" cy="607265"/>
            </a:xfrm>
            <a:custGeom>
              <a:avLst/>
              <a:gdLst/>
              <a:ahLst/>
              <a:cxnLst/>
              <a:rect l="l" t="t" r="r" b="b"/>
              <a:pathLst>
                <a:path w="6778587" h="607265">
                  <a:moveTo>
                    <a:pt x="0" y="0"/>
                  </a:moveTo>
                  <a:lnTo>
                    <a:pt x="6778587" y="0"/>
                  </a:lnTo>
                  <a:lnTo>
                    <a:pt x="6778587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D7C5E4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6778587" cy="65489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588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3685559" y="149748"/>
            <a:ext cx="13073008" cy="2273869"/>
          </a:xfrm>
          <a:prstGeom prst="rect">
            <a:avLst/>
          </a:prstGeom>
          <a:solidFill>
            <a:srgbClr val="ECE1F4"/>
          </a:solidFill>
        </p:spPr>
      </p:sp>
      <p:sp>
        <p:nvSpPr>
          <p:cNvPr id="9" name="TextBox 9"/>
          <p:cNvSpPr txBox="1"/>
          <p:nvPr/>
        </p:nvSpPr>
        <p:spPr>
          <a:xfrm>
            <a:off x="2006472" y="3218809"/>
            <a:ext cx="16281528" cy="279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endParaRPr/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El proyecto contempla el desarrollo de una plataforma interactiva, que integre herramientas de apoyo para el crecimiento personal. El sistema ofrecerá artículos con conocimiento. </a:t>
            </a:r>
          </a:p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 La plataforma estará diseñada con una interfaz amigable y accesible desde distintos dispositivos.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70232" y="-157935"/>
            <a:ext cx="13073008" cy="2863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14"/>
              </a:lnSpc>
            </a:pPr>
            <a:r>
              <a:rPr lang="en-US" sz="8344" b="1" spc="742">
                <a:solidFill>
                  <a:srgbClr val="1C1B19"/>
                </a:solidFill>
                <a:latin typeface="Aliens and Cow Heavy"/>
                <a:ea typeface="Aliens and Cow Heavy"/>
                <a:cs typeface="Aliens and Cow Heavy"/>
                <a:sym typeface="Aliens and Cow Heavy"/>
              </a:rPr>
              <a:t>ALCANCE DEL PROYECTO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314404" y="8331308"/>
            <a:ext cx="2944896" cy="1853985"/>
          </a:xfrm>
          <a:custGeom>
            <a:avLst/>
            <a:gdLst/>
            <a:ahLst/>
            <a:cxnLst/>
            <a:rect l="l" t="t" r="r" b="b"/>
            <a:pathLst>
              <a:path w="2944896" h="1853985">
                <a:moveTo>
                  <a:pt x="0" y="0"/>
                </a:moveTo>
                <a:lnTo>
                  <a:pt x="2944896" y="0"/>
                </a:lnTo>
                <a:lnTo>
                  <a:pt x="2944896" y="1853984"/>
                </a:lnTo>
                <a:lnTo>
                  <a:pt x="0" y="1853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438</Words>
  <Application>Microsoft Office PowerPoint</Application>
  <PresentationFormat>Personalizado</PresentationFormat>
  <Paragraphs>54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Aliens and Cow Bold</vt:lpstr>
      <vt:lpstr>Batangas</vt:lpstr>
      <vt:lpstr>TT Chocolates</vt:lpstr>
      <vt:lpstr>Aliens and Cow Heavy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Diapositivas Propuesta de Proyecto Profesional Sencillo Morado Violeta</dc:title>
  <cp:lastModifiedBy>Andres Mayorga</cp:lastModifiedBy>
  <cp:revision>2</cp:revision>
  <dcterms:created xsi:type="dcterms:W3CDTF">2006-08-16T00:00:00Z</dcterms:created>
  <dcterms:modified xsi:type="dcterms:W3CDTF">2025-09-24T13:00:54Z</dcterms:modified>
  <dc:identifier>DAGxO8P45B0</dc:identifier>
</cp:coreProperties>
</file>