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/>
    <p:restoredTop sz="94677"/>
  </p:normalViewPr>
  <p:slideViewPr>
    <p:cSldViewPr snapToGrid="0" snapToObjects="1">
      <p:cViewPr varScale="1">
        <p:scale>
          <a:sx n="127" d="100"/>
          <a:sy n="127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08F2-E332-A84F-A9AA-626253E2A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04839-6E08-D444-A7BB-5F58155CB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4E792-5A41-9347-93E1-3451EC9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58A-C37F-D341-A57D-0BB7CD153789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A27D-67D1-7648-AE36-BFE5798F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CB92-ACCE-A842-BCD8-67EF9FE5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0936-80FC-D545-8F4B-DE0BE55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8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D873-0E0B-1047-A364-4415FC93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B05BA-B3D5-DD4C-B3DA-9BA826D3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1951-FB32-2344-A1C3-E5A4A893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58A-C37F-D341-A57D-0BB7CD153789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4128-B03A-304D-8A6F-7CAF9200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ED98-9BF1-C24B-8E38-AD1563CC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0936-80FC-D545-8F4B-DE0BE55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FEB17-9C1B-6141-902B-EF9501CC3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67683-C1F5-EA4A-A86E-E84772E60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E855-3DAE-2E4D-A02E-02E1F4F9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58A-C37F-D341-A57D-0BB7CD153789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0D18-1988-4D45-8813-731900DC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C631-19FF-DE47-AD37-4839138B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0936-80FC-D545-8F4B-DE0BE55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A2D5-2EE6-3743-BA8D-7D6506CB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C63A-645D-6243-BB64-8DCB8124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BF37-484C-344D-ACDF-04CBCEE7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58A-C37F-D341-A57D-0BB7CD153789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7DAB-5E92-564D-9653-B782C921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494C2-C339-5741-831F-45773D4B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0936-80FC-D545-8F4B-DE0BE55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4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037B-E439-5A4B-95C1-E387DE14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0286-6A03-FB49-ABE1-1187CB87B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1704-D105-4D46-A7B8-5C0FC04E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58A-C37F-D341-A57D-0BB7CD153789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4C5E3-C2D7-6946-8F90-29DED08D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7B927-480A-3C49-B209-190B74E3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0936-80FC-D545-8F4B-DE0BE55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539-485A-2643-ACB3-DC65E763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17AA-D546-934F-B77F-FB5E500AC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5550E-6387-7F4D-9CB0-B4958E37E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56E67-A4B9-3341-B066-20BBDA9B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58A-C37F-D341-A57D-0BB7CD153789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37404-7FF7-7F43-AEEF-C6292F10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A98BB-93C9-9E45-B07C-87680CB3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0936-80FC-D545-8F4B-DE0BE55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03D0-42B9-1B47-877B-9C9673B9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A88FC-BF0A-E54E-9CB2-F07D6141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F16F3-6F00-D243-B99B-4BEBC1D09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D8301-6A61-674C-9E49-F942A77D3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6F54C-2BF5-A647-A945-12E90DFCC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82043-2190-F14F-BA6B-E7FA0EB7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58A-C37F-D341-A57D-0BB7CD153789}" type="datetimeFigureOut">
              <a:rPr lang="en-US" smtClean="0"/>
              <a:t>6/12/22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84036-DC0C-9E47-B584-F2F93250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8C772-3BF6-554D-A984-388F5E88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0936-80FC-D545-8F4B-DE0BE55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78AD-176D-6B43-85C9-772E0E7D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19250-6E80-6C44-A665-4E748097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58A-C37F-D341-A57D-0BB7CD153789}" type="datetimeFigureOut">
              <a:rPr lang="en-US" smtClean="0"/>
              <a:t>6/12/22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A0F2-D108-D844-9D1E-BA3A902A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AAC80-F0BA-524A-8E6A-60BAEA62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0936-80FC-D545-8F4B-DE0BE55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8341A-5592-C046-BF5D-123E931B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58A-C37F-D341-A57D-0BB7CD153789}" type="datetimeFigureOut">
              <a:rPr lang="en-US" smtClean="0"/>
              <a:t>6/12/22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A2EEB-5A86-234E-BD51-F109B5EB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27698-F36A-584F-AFB1-736F46D9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0936-80FC-D545-8F4B-DE0BE55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C472-C05E-F343-AA31-9C36EA84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E3A4-9D06-584F-9CDB-3BF2C0C4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F3449-2890-E842-8C28-A492EF165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16D12-E4FD-B345-91A7-63D30185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58A-C37F-D341-A57D-0BB7CD153789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E614D-13EF-6E4D-9ABF-A89E7EFF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F9085-9896-0B47-90DA-269E77D5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0936-80FC-D545-8F4B-DE0BE55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34AB-A62E-B846-B20B-65CB8E56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96224-96E5-CF4C-97AF-9D35BBCA0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E7543-11AC-4344-BC2B-6ACDAAE1E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49E1-DDA6-3A48-884C-3DD34D7B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58A-C37F-D341-A57D-0BB7CD153789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7C320-E9CD-E749-BCD1-55CBF524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5F957-A0C0-744F-8EA7-1157F33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0936-80FC-D545-8F4B-DE0BE55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B7064-1C72-104A-A3BF-45320E05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9C930-0960-C344-BDDB-9E53578DA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E8743-A420-504A-8BAC-51D4858D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D58A-C37F-D341-A57D-0BB7CD153789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250B-C6AC-D14A-961C-2527706B3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B783-ABDE-BE45-89A6-EFDDDECAA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0936-80FC-D545-8F4B-DE0BE55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3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251E-21C8-F743-BDC7-D1AA2FB2C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Salesforce Relationships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4A871-5659-3841-B95B-7F491A929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7F45-3650-B647-BB49-4A6FFBC2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C6EC-7E5D-F641-BDCB-78E3DE11F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Master-Detail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Lookup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External Lookup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Indirect Lookup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5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3B6EF41-84D1-4257-1575-2C51EC044624}"/>
              </a:ext>
            </a:extLst>
          </p:cNvPr>
          <p:cNvSpPr txBox="1"/>
          <p:nvPr/>
        </p:nvSpPr>
        <p:spPr>
          <a:xfrm>
            <a:off x="838200" y="4401178"/>
            <a:ext cx="10515600" cy="129761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Parent can be a custom or standard </a:t>
            </a:r>
            <a:r>
              <a:rPr lang="en-CA" dirty="0" err="1"/>
              <a:t>sObject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Child </a:t>
            </a:r>
            <a:r>
              <a:rPr lang="en-CA" b="1" dirty="0"/>
              <a:t>must</a:t>
            </a:r>
            <a:r>
              <a:rPr lang="en-CA" dirty="0"/>
              <a:t> be a custom </a:t>
            </a:r>
            <a:r>
              <a:rPr lang="en-CA" dirty="0" err="1"/>
              <a:t>sObject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Child looses ability to control it’s own record access (</a:t>
            </a:r>
            <a:r>
              <a:rPr lang="en-CA" dirty="0" err="1"/>
              <a:t>OwnerId</a:t>
            </a:r>
            <a:r>
              <a:rPr lang="en-CA" dirty="0"/>
              <a:t> field is deleted)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C31A0-A016-4149-8849-916AC03E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876"/>
            <a:ext cx="10515600" cy="778145"/>
          </a:xfrm>
        </p:spPr>
        <p:txBody>
          <a:bodyPr anchor="t">
            <a:noAutofit/>
          </a:bodyPr>
          <a:lstStyle/>
          <a:p>
            <a:pPr algn="ctr"/>
            <a:r>
              <a:rPr lang="en-US" sz="6000" b="1" dirty="0"/>
              <a:t>Master-Detail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6A65-1B30-1640-BB5B-BEBE6087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5201"/>
            <a:ext cx="10515600" cy="480131"/>
          </a:xfrm>
        </p:spPr>
        <p:txBody>
          <a:bodyPr anchor="b">
            <a:spAutoFit/>
          </a:bodyPr>
          <a:lstStyle/>
          <a:p>
            <a:pPr marL="0" indent="0">
              <a:buNone/>
            </a:pPr>
            <a:r>
              <a:rPr lang="en-US" b="1" dirty="0"/>
              <a:t>Primary key: </a:t>
            </a:r>
            <a:r>
              <a:rPr lang="en-US" dirty="0"/>
              <a:t>Salesforce Id (15/18 characters)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3BA7F1-62A5-9B4D-A187-00E797BE3647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rot="10800000" flipV="1">
            <a:off x="3378200" y="1587769"/>
            <a:ext cx="1447800" cy="1479819"/>
          </a:xfrm>
          <a:prstGeom prst="bentConnector3">
            <a:avLst>
              <a:gd name="adj1" fmla="val 50000"/>
            </a:avLst>
          </a:prstGeom>
          <a:ln w="101600">
            <a:solidFill>
              <a:srgbClr val="FF0000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F045CC-050A-4849-83FB-2C72C3D47E4A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378200" y="1587770"/>
            <a:ext cx="12700" cy="1479819"/>
          </a:xfrm>
          <a:prstGeom prst="bentConnector3">
            <a:avLst>
              <a:gd name="adj1" fmla="val 5676921"/>
            </a:avLst>
          </a:prstGeom>
          <a:ln w="101600">
            <a:solidFill>
              <a:srgbClr val="FF0000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EF7C4E-EE88-F840-8DCD-6423105D416B}"/>
              </a:ext>
            </a:extLst>
          </p:cNvPr>
          <p:cNvGrpSpPr/>
          <p:nvPr/>
        </p:nvGrpSpPr>
        <p:grpSpPr>
          <a:xfrm>
            <a:off x="838200" y="1143270"/>
            <a:ext cx="10515600" cy="2368819"/>
            <a:chOff x="838200" y="1825625"/>
            <a:chExt cx="10515600" cy="2368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BF33ED-A598-A749-9227-A8E4898ACAF1}"/>
                </a:ext>
              </a:extLst>
            </p:cNvPr>
            <p:cNvSpPr/>
            <p:nvPr/>
          </p:nvSpPr>
          <p:spPr>
            <a:xfrm>
              <a:off x="838200" y="1825625"/>
              <a:ext cx="2540000" cy="889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Parent__c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D88D70-5039-2943-9EA1-89A641A02A19}"/>
                </a:ext>
              </a:extLst>
            </p:cNvPr>
            <p:cNvSpPr/>
            <p:nvPr/>
          </p:nvSpPr>
          <p:spPr>
            <a:xfrm>
              <a:off x="838200" y="3305444"/>
              <a:ext cx="2540000" cy="889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Child__c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AF1D5-A7F8-4644-B239-C0EAFB391F2C}"/>
                </a:ext>
              </a:extLst>
            </p:cNvPr>
            <p:cNvSpPr/>
            <p:nvPr/>
          </p:nvSpPr>
          <p:spPr>
            <a:xfrm>
              <a:off x="8813800" y="1825625"/>
              <a:ext cx="2540000" cy="88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Parent__x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E6C2B1-9C8D-004D-ADDC-56120F827D55}"/>
                </a:ext>
              </a:extLst>
            </p:cNvPr>
            <p:cNvSpPr/>
            <p:nvPr/>
          </p:nvSpPr>
          <p:spPr>
            <a:xfrm>
              <a:off x="8813800" y="3305444"/>
              <a:ext cx="2540000" cy="88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Child__x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56D152-A0C3-FE4E-B509-0E030EA4BADC}"/>
                </a:ext>
              </a:extLst>
            </p:cNvPr>
            <p:cNvSpPr/>
            <p:nvPr/>
          </p:nvSpPr>
          <p:spPr>
            <a:xfrm>
              <a:off x="4826000" y="1825625"/>
              <a:ext cx="2540000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Parent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736E2B-5D02-3F4E-ADD8-FB97113F35A1}"/>
                </a:ext>
              </a:extLst>
            </p:cNvPr>
            <p:cNvSpPr/>
            <p:nvPr/>
          </p:nvSpPr>
          <p:spPr>
            <a:xfrm>
              <a:off x="4826000" y="3305444"/>
              <a:ext cx="2540000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Child</a:t>
              </a:r>
            </a:p>
          </p:txBody>
        </p:sp>
      </p:grp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AE115D-CF35-3A4C-B269-58F09BD1A08B}"/>
              </a:ext>
            </a:extLst>
          </p:cNvPr>
          <p:cNvSpPr txBox="1">
            <a:spLocks/>
          </p:cNvSpPr>
          <p:nvPr/>
        </p:nvSpPr>
        <p:spPr>
          <a:xfrm>
            <a:off x="11133669" y="6356618"/>
            <a:ext cx="990599" cy="411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Back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5DF297-04DB-0815-4D61-F2E47894AF4B}"/>
              </a:ext>
            </a:extLst>
          </p:cNvPr>
          <p:cNvGrpSpPr/>
          <p:nvPr/>
        </p:nvGrpSpPr>
        <p:grpSpPr>
          <a:xfrm>
            <a:off x="8769800" y="1101769"/>
            <a:ext cx="2632668" cy="2484498"/>
            <a:chOff x="8769800" y="1101769"/>
            <a:chExt cx="2632668" cy="2484498"/>
          </a:xfrm>
          <a:solidFill>
            <a:schemeClr val="bg1">
              <a:alpha val="79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9DB870-33A5-5511-1FD5-A74A98B7157D}"/>
                </a:ext>
              </a:extLst>
            </p:cNvPr>
            <p:cNvSpPr/>
            <p:nvPr/>
          </p:nvSpPr>
          <p:spPr>
            <a:xfrm>
              <a:off x="8769800" y="1101769"/>
              <a:ext cx="2628000" cy="9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8A49D5-11F4-CD0F-6EC7-2DAFCA90044E}"/>
                </a:ext>
              </a:extLst>
            </p:cNvPr>
            <p:cNvSpPr/>
            <p:nvPr/>
          </p:nvSpPr>
          <p:spPr>
            <a:xfrm>
              <a:off x="8774468" y="2614267"/>
              <a:ext cx="2628000" cy="9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3456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31A0-A016-4149-8849-916AC03E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640"/>
            <a:ext cx="10515600" cy="77814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000" b="1" dirty="0"/>
              <a:t>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6A65-1B30-1640-BB5B-BEBE6087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5201"/>
            <a:ext cx="10515600" cy="480131"/>
          </a:xfrm>
        </p:spPr>
        <p:txBody>
          <a:bodyPr anchor="b">
            <a:spAutoFit/>
          </a:bodyPr>
          <a:lstStyle/>
          <a:p>
            <a:pPr marL="0" indent="0">
              <a:buNone/>
            </a:pPr>
            <a:r>
              <a:rPr lang="en-US" b="1" dirty="0"/>
              <a:t>Primary key: </a:t>
            </a:r>
            <a:r>
              <a:rPr lang="en-US" dirty="0"/>
              <a:t>Salesforce Id (15/18 characters)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368A90-2D6B-EA4A-9CC3-B84DD38A00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378200" y="1587770"/>
            <a:ext cx="1447800" cy="1479819"/>
          </a:xfrm>
          <a:prstGeom prst="bentConnector3">
            <a:avLst>
              <a:gd name="adj1" fmla="val 50000"/>
            </a:avLst>
          </a:prstGeom>
          <a:ln w="101600">
            <a:solidFill>
              <a:srgbClr val="0000FF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3BA7F1-62A5-9B4D-A187-00E797BE3647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rot="10800000" flipV="1">
            <a:off x="3378200" y="1587769"/>
            <a:ext cx="1447800" cy="1479819"/>
          </a:xfrm>
          <a:prstGeom prst="bentConnector3">
            <a:avLst>
              <a:gd name="adj1" fmla="val 50000"/>
            </a:avLst>
          </a:prstGeom>
          <a:ln w="101600">
            <a:solidFill>
              <a:srgbClr val="0000FF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9B0A4D-EEC9-B242-9919-E79569E62A0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366000" y="1587770"/>
            <a:ext cx="1447800" cy="1479819"/>
          </a:xfrm>
          <a:prstGeom prst="bentConnector3">
            <a:avLst>
              <a:gd name="adj1" fmla="val 50000"/>
            </a:avLst>
          </a:prstGeom>
          <a:ln w="101600">
            <a:solidFill>
              <a:srgbClr val="0000FF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8CF15A-5F47-7B4B-9188-0F514A2948FE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rot="10800000" flipH="1" flipV="1">
            <a:off x="838200" y="1587769"/>
            <a:ext cx="9245600" cy="1924319"/>
          </a:xfrm>
          <a:prstGeom prst="bentConnector4">
            <a:avLst>
              <a:gd name="adj1" fmla="val -4474"/>
              <a:gd name="adj2" fmla="val 143464"/>
            </a:avLst>
          </a:prstGeom>
          <a:ln w="101600">
            <a:solidFill>
              <a:srgbClr val="0000FF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EF7C4E-EE88-F840-8DCD-6423105D416B}"/>
              </a:ext>
            </a:extLst>
          </p:cNvPr>
          <p:cNvGrpSpPr/>
          <p:nvPr/>
        </p:nvGrpSpPr>
        <p:grpSpPr>
          <a:xfrm>
            <a:off x="838200" y="1143270"/>
            <a:ext cx="10515600" cy="2368819"/>
            <a:chOff x="838200" y="1825625"/>
            <a:chExt cx="10515600" cy="2368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BF33ED-A598-A749-9227-A8E4898ACAF1}"/>
                </a:ext>
              </a:extLst>
            </p:cNvPr>
            <p:cNvSpPr/>
            <p:nvPr/>
          </p:nvSpPr>
          <p:spPr>
            <a:xfrm>
              <a:off x="838200" y="1825625"/>
              <a:ext cx="2540000" cy="889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Parent__c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D88D70-5039-2943-9EA1-89A641A02A19}"/>
                </a:ext>
              </a:extLst>
            </p:cNvPr>
            <p:cNvSpPr/>
            <p:nvPr/>
          </p:nvSpPr>
          <p:spPr>
            <a:xfrm>
              <a:off x="838200" y="3305444"/>
              <a:ext cx="2540000" cy="889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Child__c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AF1D5-A7F8-4644-B239-C0EAFB391F2C}"/>
                </a:ext>
              </a:extLst>
            </p:cNvPr>
            <p:cNvSpPr/>
            <p:nvPr/>
          </p:nvSpPr>
          <p:spPr>
            <a:xfrm>
              <a:off x="8813800" y="1825625"/>
              <a:ext cx="2540000" cy="88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Parent__x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E6C2B1-9C8D-004D-ADDC-56120F827D55}"/>
                </a:ext>
              </a:extLst>
            </p:cNvPr>
            <p:cNvSpPr/>
            <p:nvPr/>
          </p:nvSpPr>
          <p:spPr>
            <a:xfrm>
              <a:off x="8813800" y="3305444"/>
              <a:ext cx="2540000" cy="88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Child__x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56D152-A0C3-FE4E-B509-0E030EA4BADC}"/>
                </a:ext>
              </a:extLst>
            </p:cNvPr>
            <p:cNvSpPr/>
            <p:nvPr/>
          </p:nvSpPr>
          <p:spPr>
            <a:xfrm>
              <a:off x="4826000" y="1825625"/>
              <a:ext cx="2540000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Parent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736E2B-5D02-3F4E-ADD8-FB97113F35A1}"/>
                </a:ext>
              </a:extLst>
            </p:cNvPr>
            <p:cNvSpPr/>
            <p:nvPr/>
          </p:nvSpPr>
          <p:spPr>
            <a:xfrm>
              <a:off x="4826000" y="3305444"/>
              <a:ext cx="2540000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Child</a:t>
              </a:r>
            </a:p>
          </p:txBody>
        </p:sp>
      </p:grp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DE522675-0EC0-3A4C-8C44-E3E2FCC08B9F}"/>
              </a:ext>
            </a:extLst>
          </p:cNvPr>
          <p:cNvSpPr txBox="1">
            <a:spLocks/>
          </p:cNvSpPr>
          <p:nvPr/>
        </p:nvSpPr>
        <p:spPr>
          <a:xfrm>
            <a:off x="11133669" y="6356618"/>
            <a:ext cx="990599" cy="411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CFA8AF-4648-635B-F0D4-AA35FCCF331E}"/>
              </a:ext>
            </a:extLst>
          </p:cNvPr>
          <p:cNvSpPr txBox="1"/>
          <p:nvPr/>
        </p:nvSpPr>
        <p:spPr>
          <a:xfrm>
            <a:off x="838200" y="4401178"/>
            <a:ext cx="10515600" cy="129761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Parent can a custom or standard (not external) </a:t>
            </a:r>
            <a:r>
              <a:rPr lang="en-CA" dirty="0" err="1"/>
              <a:t>sObject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Child can be any (custom, standard or external) </a:t>
            </a:r>
            <a:r>
              <a:rPr lang="en-CA" dirty="0" err="1"/>
              <a:t>sObject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5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31A0-A016-4149-8849-916AC03E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640"/>
            <a:ext cx="10515600" cy="77814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000" b="1" dirty="0"/>
              <a:t>External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6A65-1B30-1640-BB5B-BEBE6087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799"/>
            <a:ext cx="10515600" cy="1388533"/>
          </a:xfrm>
        </p:spPr>
        <p:txBody>
          <a:bodyPr anchor="b"/>
          <a:lstStyle/>
          <a:p>
            <a:pPr marL="0" indent="0">
              <a:buNone/>
            </a:pPr>
            <a:r>
              <a:rPr lang="en-US" b="1" dirty="0"/>
              <a:t>Primary key: </a:t>
            </a:r>
            <a:r>
              <a:rPr lang="en-US" dirty="0"/>
              <a:t>Standard field </a:t>
            </a:r>
            <a:r>
              <a:rPr lang="en-US" u="sng" dirty="0"/>
              <a:t>named</a:t>
            </a:r>
            <a:r>
              <a:rPr lang="en-US" dirty="0"/>
              <a:t> “</a:t>
            </a:r>
            <a:r>
              <a:rPr lang="en-US" dirty="0" err="1"/>
              <a:t>ExternalId</a:t>
            </a:r>
            <a:r>
              <a:rPr lang="en-US" dirty="0"/>
              <a:t>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368A90-2D6B-EA4A-9CC3-B84DD38A00F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083800" y="2032270"/>
            <a:ext cx="0" cy="590819"/>
          </a:xfrm>
          <a:prstGeom prst="straightConnector1">
            <a:avLst/>
          </a:prstGeom>
          <a:ln w="101600">
            <a:solidFill>
              <a:schemeClr val="tx1">
                <a:lumMod val="65000"/>
                <a:lumOff val="35000"/>
              </a:schemeClr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9B0A4D-EEC9-B242-9919-E79569E62A0F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rot="10800000" flipV="1">
            <a:off x="7366000" y="1587769"/>
            <a:ext cx="1447800" cy="1479819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65000"/>
                <a:lumOff val="35000"/>
              </a:schemeClr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8CF15A-5F47-7B4B-9188-0F514A2948FE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 flipH="1" flipV="1">
            <a:off x="5768840" y="-2072870"/>
            <a:ext cx="1924319" cy="9245600"/>
          </a:xfrm>
          <a:prstGeom prst="bentConnector4">
            <a:avLst>
              <a:gd name="adj1" fmla="val -43464"/>
              <a:gd name="adj2" fmla="val 104547"/>
            </a:avLst>
          </a:prstGeom>
          <a:ln w="101600">
            <a:solidFill>
              <a:schemeClr val="tx1">
                <a:lumMod val="65000"/>
                <a:lumOff val="35000"/>
              </a:schemeClr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EF7C4E-EE88-F840-8DCD-6423105D416B}"/>
              </a:ext>
            </a:extLst>
          </p:cNvPr>
          <p:cNvGrpSpPr/>
          <p:nvPr/>
        </p:nvGrpSpPr>
        <p:grpSpPr>
          <a:xfrm>
            <a:off x="838200" y="1143270"/>
            <a:ext cx="10515600" cy="2368819"/>
            <a:chOff x="838200" y="1825625"/>
            <a:chExt cx="10515600" cy="2368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BF33ED-A598-A749-9227-A8E4898ACAF1}"/>
                </a:ext>
              </a:extLst>
            </p:cNvPr>
            <p:cNvSpPr/>
            <p:nvPr/>
          </p:nvSpPr>
          <p:spPr>
            <a:xfrm>
              <a:off x="838200" y="1825625"/>
              <a:ext cx="2540000" cy="889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Parent__c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D88D70-5039-2943-9EA1-89A641A02A19}"/>
                </a:ext>
              </a:extLst>
            </p:cNvPr>
            <p:cNvSpPr/>
            <p:nvPr/>
          </p:nvSpPr>
          <p:spPr>
            <a:xfrm>
              <a:off x="838200" y="3305444"/>
              <a:ext cx="2540000" cy="889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Child__c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AF1D5-A7F8-4644-B239-C0EAFB391F2C}"/>
                </a:ext>
              </a:extLst>
            </p:cNvPr>
            <p:cNvSpPr/>
            <p:nvPr/>
          </p:nvSpPr>
          <p:spPr>
            <a:xfrm>
              <a:off x="8813800" y="1825625"/>
              <a:ext cx="2540000" cy="88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Parent__x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E6C2B1-9C8D-004D-ADDC-56120F827D55}"/>
                </a:ext>
              </a:extLst>
            </p:cNvPr>
            <p:cNvSpPr/>
            <p:nvPr/>
          </p:nvSpPr>
          <p:spPr>
            <a:xfrm>
              <a:off x="8813800" y="3305444"/>
              <a:ext cx="2540000" cy="88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Child__x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56D152-A0C3-FE4E-B509-0E030EA4BADC}"/>
                </a:ext>
              </a:extLst>
            </p:cNvPr>
            <p:cNvSpPr/>
            <p:nvPr/>
          </p:nvSpPr>
          <p:spPr>
            <a:xfrm>
              <a:off x="4826000" y="1825625"/>
              <a:ext cx="2540000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Parent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736E2B-5D02-3F4E-ADD8-FB97113F35A1}"/>
                </a:ext>
              </a:extLst>
            </p:cNvPr>
            <p:cNvSpPr/>
            <p:nvPr/>
          </p:nvSpPr>
          <p:spPr>
            <a:xfrm>
              <a:off x="4826000" y="3305444"/>
              <a:ext cx="2540000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Child</a:t>
              </a:r>
            </a:p>
          </p:txBody>
        </p:sp>
      </p:grp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465A3D4-5624-024F-B21F-A7E39BB1E021}"/>
              </a:ext>
            </a:extLst>
          </p:cNvPr>
          <p:cNvSpPr txBox="1">
            <a:spLocks/>
          </p:cNvSpPr>
          <p:nvPr/>
        </p:nvSpPr>
        <p:spPr>
          <a:xfrm>
            <a:off x="11133669" y="6356618"/>
            <a:ext cx="990599" cy="411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81433-A4A6-3505-CC20-C1A2DD1ED547}"/>
              </a:ext>
            </a:extLst>
          </p:cNvPr>
          <p:cNvSpPr txBox="1"/>
          <p:nvPr/>
        </p:nvSpPr>
        <p:spPr>
          <a:xfrm>
            <a:off x="838200" y="4401178"/>
            <a:ext cx="10515600" cy="129761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Parent </a:t>
            </a:r>
            <a:r>
              <a:rPr lang="en-CA" b="1" dirty="0"/>
              <a:t>must</a:t>
            </a:r>
            <a:r>
              <a:rPr lang="en-CA" dirty="0"/>
              <a:t> be external </a:t>
            </a:r>
            <a:r>
              <a:rPr lang="en-CA" dirty="0" err="1"/>
              <a:t>sObject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Child can be any (custom, standard or external) </a:t>
            </a:r>
            <a:r>
              <a:rPr lang="en-CA" dirty="0" err="1"/>
              <a:t>sObject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276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31A0-A016-4149-8849-916AC03E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219"/>
            <a:ext cx="10515600" cy="77814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000" b="1" dirty="0"/>
              <a:t>Indirect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6A65-1B30-1640-BB5B-BEBE6087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799"/>
            <a:ext cx="10515600" cy="1388533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b="1" dirty="0"/>
              <a:t>Primary key: </a:t>
            </a:r>
            <a:r>
              <a:rPr lang="en-US" dirty="0"/>
              <a:t>Custom field </a:t>
            </a:r>
            <a:r>
              <a:rPr lang="en-US" u="sng" dirty="0"/>
              <a:t>configured</a:t>
            </a:r>
            <a:r>
              <a:rPr lang="en-US" dirty="0"/>
              <a:t> as “External ID” and “Unique”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9B0A4D-EEC9-B242-9919-E79569E62A0F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>
            <a:off x="7366000" y="1587771"/>
            <a:ext cx="1447800" cy="1479819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65000"/>
                <a:lumOff val="35000"/>
              </a:schemeClr>
            </a:solidFill>
            <a:miter lim="800000"/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8CF15A-5F47-7B4B-9188-0F514A2948FE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rot="10800000" flipH="1" flipV="1">
            <a:off x="838200" y="1587769"/>
            <a:ext cx="9245600" cy="1924319"/>
          </a:xfrm>
          <a:prstGeom prst="bentConnector4">
            <a:avLst>
              <a:gd name="adj1" fmla="val -4473"/>
              <a:gd name="adj2" fmla="val 143464"/>
            </a:avLst>
          </a:prstGeom>
          <a:ln w="101600">
            <a:solidFill>
              <a:schemeClr val="tx1">
                <a:lumMod val="65000"/>
                <a:lumOff val="35000"/>
              </a:schemeClr>
            </a:solidFill>
            <a:miter lim="800000"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EF7C4E-EE88-F840-8DCD-6423105D416B}"/>
              </a:ext>
            </a:extLst>
          </p:cNvPr>
          <p:cNvGrpSpPr/>
          <p:nvPr/>
        </p:nvGrpSpPr>
        <p:grpSpPr>
          <a:xfrm>
            <a:off x="838200" y="1143270"/>
            <a:ext cx="10515600" cy="2368819"/>
            <a:chOff x="838200" y="1825625"/>
            <a:chExt cx="10515600" cy="2368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BF33ED-A598-A749-9227-A8E4898ACAF1}"/>
                </a:ext>
              </a:extLst>
            </p:cNvPr>
            <p:cNvSpPr/>
            <p:nvPr/>
          </p:nvSpPr>
          <p:spPr>
            <a:xfrm>
              <a:off x="838200" y="1825625"/>
              <a:ext cx="2540000" cy="889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Parent__c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D88D70-5039-2943-9EA1-89A641A02A19}"/>
                </a:ext>
              </a:extLst>
            </p:cNvPr>
            <p:cNvSpPr/>
            <p:nvPr/>
          </p:nvSpPr>
          <p:spPr>
            <a:xfrm>
              <a:off x="838200" y="3305444"/>
              <a:ext cx="2540000" cy="889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Child__c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AF1D5-A7F8-4644-B239-C0EAFB391F2C}"/>
                </a:ext>
              </a:extLst>
            </p:cNvPr>
            <p:cNvSpPr/>
            <p:nvPr/>
          </p:nvSpPr>
          <p:spPr>
            <a:xfrm>
              <a:off x="8813800" y="1825625"/>
              <a:ext cx="2540000" cy="88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Parent__x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E6C2B1-9C8D-004D-ADDC-56120F827D55}"/>
                </a:ext>
              </a:extLst>
            </p:cNvPr>
            <p:cNvSpPr/>
            <p:nvPr/>
          </p:nvSpPr>
          <p:spPr>
            <a:xfrm>
              <a:off x="8813800" y="3305444"/>
              <a:ext cx="2540000" cy="88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</a:rPr>
                <a:t>Child__x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56D152-A0C3-FE4E-B509-0E030EA4BADC}"/>
                </a:ext>
              </a:extLst>
            </p:cNvPr>
            <p:cNvSpPr/>
            <p:nvPr/>
          </p:nvSpPr>
          <p:spPr>
            <a:xfrm>
              <a:off x="4826000" y="1825625"/>
              <a:ext cx="2540000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Parent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736E2B-5D02-3F4E-ADD8-FB97113F35A1}"/>
                </a:ext>
              </a:extLst>
            </p:cNvPr>
            <p:cNvSpPr/>
            <p:nvPr/>
          </p:nvSpPr>
          <p:spPr>
            <a:xfrm>
              <a:off x="4826000" y="3305444"/>
              <a:ext cx="2540000" cy="88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Child</a:t>
              </a:r>
            </a:p>
          </p:txBody>
        </p:sp>
      </p:grp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63A3828-CE7D-B243-BA82-1586E608523D}"/>
              </a:ext>
            </a:extLst>
          </p:cNvPr>
          <p:cNvSpPr txBox="1">
            <a:spLocks/>
          </p:cNvSpPr>
          <p:nvPr/>
        </p:nvSpPr>
        <p:spPr>
          <a:xfrm>
            <a:off x="11133669" y="6356618"/>
            <a:ext cx="990599" cy="411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C43DF-5BB5-CDA5-F59C-502650CDD19C}"/>
              </a:ext>
            </a:extLst>
          </p:cNvPr>
          <p:cNvSpPr txBox="1"/>
          <p:nvPr/>
        </p:nvSpPr>
        <p:spPr>
          <a:xfrm>
            <a:off x="838200" y="4401178"/>
            <a:ext cx="10515600" cy="129761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Parent can a custom or standard (not external) </a:t>
            </a:r>
            <a:r>
              <a:rPr lang="en-CA" dirty="0" err="1"/>
              <a:t>sObject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Child </a:t>
            </a:r>
            <a:r>
              <a:rPr lang="en-CA" b="1" dirty="0"/>
              <a:t>must</a:t>
            </a:r>
            <a:r>
              <a:rPr lang="en-CA" dirty="0"/>
              <a:t> be an external </a:t>
            </a:r>
            <a:r>
              <a:rPr lang="en-CA" dirty="0" err="1"/>
              <a:t>sObject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021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204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Salesforce Relationships</vt:lpstr>
      <vt:lpstr>Relationship Types </vt:lpstr>
      <vt:lpstr>Master-Detail</vt:lpstr>
      <vt:lpstr>Lookup</vt:lpstr>
      <vt:lpstr>External Lookup</vt:lpstr>
      <vt:lpstr>Indirect Lookup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Relatioships</dc:title>
  <dc:creator>Microsoft Office User</dc:creator>
  <cp:lastModifiedBy>Microsoft Office User</cp:lastModifiedBy>
  <cp:revision>33</cp:revision>
  <dcterms:created xsi:type="dcterms:W3CDTF">2020-02-25T22:35:31Z</dcterms:created>
  <dcterms:modified xsi:type="dcterms:W3CDTF">2022-06-12T17:24:29Z</dcterms:modified>
</cp:coreProperties>
</file>