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dthinks.it/" TargetMode="External"/><Relationship Id="rId7" Type="http://schemas.openxmlformats.org/officeDocument/2006/relationships/hyperlink" Target="https://twitter.com/PoriniGroup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PoriniGroup/" TargetMode="External"/><Relationship Id="rId5" Type="http://schemas.openxmlformats.org/officeDocument/2006/relationships/hyperlink" Target="https://www.linkedin.com/company/porini-spa/" TargetMode="External"/><Relationship Id="rId4" Type="http://schemas.openxmlformats.org/officeDocument/2006/relationships/hyperlink" Target="mailto:info@dthinkk.it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7FBDD-FD59-4B66-B5D0-FA9F9A84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8"/>
            <a:ext cx="6115050" cy="100647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529000-727F-402D-8148-D1FDFB267F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6115050" cy="436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Sottotitolo (testo)</a:t>
            </a:r>
          </a:p>
        </p:txBody>
      </p:sp>
      <p:pic>
        <p:nvPicPr>
          <p:cNvPr id="8" name="Immagine 7" descr="Immagine che contiene testo, segnale, esterni&#10;&#10;Descrizione generata automaticamente">
            <a:extLst>
              <a:ext uri="{FF2B5EF4-FFF2-40B4-BE49-F238E27FC236}">
                <a16:creationId xmlns:a16="http://schemas.microsoft.com/office/drawing/2014/main" id="{4593638A-5264-4094-8979-3FE6184879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44" y="285818"/>
            <a:ext cx="2570381" cy="4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6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B5BD30-DC10-4698-AB4F-3FDD62E48963}"/>
              </a:ext>
            </a:extLst>
          </p:cNvPr>
          <p:cNvSpPr txBox="1"/>
          <p:nvPr userDrawn="1"/>
        </p:nvSpPr>
        <p:spPr>
          <a:xfrm>
            <a:off x="371475" y="2987751"/>
            <a:ext cx="11449050" cy="559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i="0" u="none" dirty="0">
                <a:solidFill>
                  <a:schemeClr val="accent6"/>
                </a:solidFill>
                <a:latin typeface="+mj-lt"/>
                <a:cs typeface="Segoe UI Semibold" panose="020B0502040204020203" pitchFamily="34" charset="0"/>
              </a:rPr>
              <a:t>Thanks for your attention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A1610A-D3E1-4905-8199-4D9A951D9D75}"/>
              </a:ext>
            </a:extLst>
          </p:cNvPr>
          <p:cNvSpPr txBox="1"/>
          <p:nvPr userDrawn="1"/>
        </p:nvSpPr>
        <p:spPr>
          <a:xfrm>
            <a:off x="371475" y="3829571"/>
            <a:ext cx="114490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For further info please visit our website and socials  </a:t>
            </a:r>
          </a:p>
          <a:p>
            <a:pPr algn="ctr"/>
            <a:r>
              <a:rPr lang="en-GB" sz="14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  <a:hlinkClick r:id="rId3"/>
              </a:rPr>
              <a:t>www.dthinks.it </a:t>
            </a:r>
            <a:endParaRPr lang="en-GB" sz="1400" b="0" i="0" dirty="0">
              <a:solidFill>
                <a:schemeClr val="tx1"/>
              </a:solidFill>
              <a:latin typeface="+mn-lt"/>
              <a:cs typeface="Segoe UI" panose="020B0502040204020203" pitchFamily="34" charset="0"/>
            </a:endParaRPr>
          </a:p>
          <a:p>
            <a:pPr algn="ctr"/>
            <a:r>
              <a:rPr lang="en-GB" sz="14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  <a:hlinkClick r:id="rId4"/>
              </a:rPr>
              <a:t>info@dthinks.it</a:t>
            </a:r>
            <a:endParaRPr lang="en-GB" sz="1400" b="0" i="0" dirty="0">
              <a:solidFill>
                <a:schemeClr val="tx1"/>
              </a:solidFill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48DE705-CF55-4844-9861-F18B47D23768}"/>
              </a:ext>
            </a:extLst>
          </p:cNvPr>
          <p:cNvGrpSpPr/>
          <p:nvPr userDrawn="1"/>
        </p:nvGrpSpPr>
        <p:grpSpPr>
          <a:xfrm>
            <a:off x="4964500" y="4621876"/>
            <a:ext cx="2263000" cy="622288"/>
            <a:chOff x="5120310" y="4775049"/>
            <a:chExt cx="2263000" cy="612000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CA91E3E4-14A4-4DFF-BD66-EAED5967D406}"/>
                </a:ext>
              </a:extLst>
            </p:cNvPr>
            <p:cNvGrpSpPr/>
            <p:nvPr userDrawn="1"/>
          </p:nvGrpSpPr>
          <p:grpSpPr>
            <a:xfrm>
              <a:off x="5120310" y="4775049"/>
              <a:ext cx="612000" cy="612000"/>
              <a:chOff x="5120310" y="4775049"/>
              <a:chExt cx="612000" cy="612000"/>
            </a:xfrm>
          </p:grpSpPr>
          <p:sp>
            <p:nvSpPr>
              <p:cNvPr id="16" name="Freeform 22">
                <a:hlinkClick r:id="rId5"/>
                <a:extLst>
                  <a:ext uri="{FF2B5EF4-FFF2-40B4-BE49-F238E27FC236}">
                    <a16:creationId xmlns:a16="http://schemas.microsoft.com/office/drawing/2014/main" id="{57392D5F-A0F6-47F1-9770-1A14D613CDAA}"/>
                  </a:ext>
                </a:extLst>
              </p:cNvPr>
              <p:cNvSpPr>
                <a:spLocks noChangeAspect="1" noEditPoints="1"/>
              </p:cNvSpPr>
              <p:nvPr userDrawn="1"/>
            </p:nvSpPr>
            <p:spPr bwMode="auto">
              <a:xfrm>
                <a:off x="5264310" y="4896284"/>
                <a:ext cx="324000" cy="310205"/>
              </a:xfrm>
              <a:custGeom>
                <a:avLst/>
                <a:gdLst>
                  <a:gd name="T0" fmla="*/ 7 w 528"/>
                  <a:gd name="T1" fmla="*/ 504 h 504"/>
                  <a:gd name="T2" fmla="*/ 120 w 528"/>
                  <a:gd name="T3" fmla="*/ 504 h 504"/>
                  <a:gd name="T4" fmla="*/ 120 w 528"/>
                  <a:gd name="T5" fmla="*/ 165 h 504"/>
                  <a:gd name="T6" fmla="*/ 7 w 528"/>
                  <a:gd name="T7" fmla="*/ 165 h 504"/>
                  <a:gd name="T8" fmla="*/ 7 w 528"/>
                  <a:gd name="T9" fmla="*/ 504 h 504"/>
                  <a:gd name="T10" fmla="*/ 398 w 528"/>
                  <a:gd name="T11" fmla="*/ 158 h 504"/>
                  <a:gd name="T12" fmla="*/ 295 w 528"/>
                  <a:gd name="T13" fmla="*/ 215 h 504"/>
                  <a:gd name="T14" fmla="*/ 295 w 528"/>
                  <a:gd name="T15" fmla="*/ 165 h 504"/>
                  <a:gd name="T16" fmla="*/ 182 w 528"/>
                  <a:gd name="T17" fmla="*/ 165 h 504"/>
                  <a:gd name="T18" fmla="*/ 182 w 528"/>
                  <a:gd name="T19" fmla="*/ 504 h 504"/>
                  <a:gd name="T20" fmla="*/ 295 w 528"/>
                  <a:gd name="T21" fmla="*/ 504 h 504"/>
                  <a:gd name="T22" fmla="*/ 295 w 528"/>
                  <a:gd name="T23" fmla="*/ 315 h 504"/>
                  <a:gd name="T24" fmla="*/ 300 w 528"/>
                  <a:gd name="T25" fmla="*/ 288 h 504"/>
                  <a:gd name="T26" fmla="*/ 357 w 528"/>
                  <a:gd name="T27" fmla="*/ 245 h 504"/>
                  <a:gd name="T28" fmla="*/ 415 w 528"/>
                  <a:gd name="T29" fmla="*/ 322 h 504"/>
                  <a:gd name="T30" fmla="*/ 415 w 528"/>
                  <a:gd name="T31" fmla="*/ 504 h 504"/>
                  <a:gd name="T32" fmla="*/ 528 w 528"/>
                  <a:gd name="T33" fmla="*/ 504 h 504"/>
                  <a:gd name="T34" fmla="*/ 528 w 528"/>
                  <a:gd name="T35" fmla="*/ 310 h 504"/>
                  <a:gd name="T36" fmla="*/ 398 w 528"/>
                  <a:gd name="T37" fmla="*/ 158 h 504"/>
                  <a:gd name="T38" fmla="*/ 65 w 528"/>
                  <a:gd name="T39" fmla="*/ 0 h 504"/>
                  <a:gd name="T40" fmla="*/ 0 w 528"/>
                  <a:gd name="T41" fmla="*/ 60 h 504"/>
                  <a:gd name="T42" fmla="*/ 63 w 528"/>
                  <a:gd name="T43" fmla="*/ 118 h 504"/>
                  <a:gd name="T44" fmla="*/ 128 w 528"/>
                  <a:gd name="T45" fmla="*/ 60 h 504"/>
                  <a:gd name="T46" fmla="*/ 65 w 528"/>
                  <a:gd name="T47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8" h="504">
                    <a:moveTo>
                      <a:pt x="7" y="504"/>
                    </a:moveTo>
                    <a:cubicBezTo>
                      <a:pt x="120" y="504"/>
                      <a:pt x="120" y="504"/>
                      <a:pt x="120" y="504"/>
                    </a:cubicBezTo>
                    <a:cubicBezTo>
                      <a:pt x="120" y="165"/>
                      <a:pt x="120" y="165"/>
                      <a:pt x="120" y="165"/>
                    </a:cubicBezTo>
                    <a:cubicBezTo>
                      <a:pt x="7" y="165"/>
                      <a:pt x="7" y="165"/>
                      <a:pt x="7" y="165"/>
                    </a:cubicBezTo>
                    <a:cubicBezTo>
                      <a:pt x="7" y="504"/>
                      <a:pt x="7" y="504"/>
                      <a:pt x="7" y="504"/>
                    </a:cubicBezTo>
                    <a:close/>
                    <a:moveTo>
                      <a:pt x="398" y="158"/>
                    </a:moveTo>
                    <a:cubicBezTo>
                      <a:pt x="335" y="158"/>
                      <a:pt x="310" y="190"/>
                      <a:pt x="295" y="215"/>
                    </a:cubicBezTo>
                    <a:cubicBezTo>
                      <a:pt x="295" y="165"/>
                      <a:pt x="295" y="165"/>
                      <a:pt x="295" y="165"/>
                    </a:cubicBezTo>
                    <a:cubicBezTo>
                      <a:pt x="182" y="165"/>
                      <a:pt x="182" y="165"/>
                      <a:pt x="182" y="165"/>
                    </a:cubicBezTo>
                    <a:cubicBezTo>
                      <a:pt x="184" y="198"/>
                      <a:pt x="182" y="504"/>
                      <a:pt x="182" y="504"/>
                    </a:cubicBezTo>
                    <a:cubicBezTo>
                      <a:pt x="295" y="504"/>
                      <a:pt x="295" y="504"/>
                      <a:pt x="295" y="504"/>
                    </a:cubicBezTo>
                    <a:cubicBezTo>
                      <a:pt x="295" y="315"/>
                      <a:pt x="295" y="315"/>
                      <a:pt x="295" y="315"/>
                    </a:cubicBezTo>
                    <a:cubicBezTo>
                      <a:pt x="295" y="305"/>
                      <a:pt x="295" y="295"/>
                      <a:pt x="300" y="288"/>
                    </a:cubicBezTo>
                    <a:cubicBezTo>
                      <a:pt x="307" y="268"/>
                      <a:pt x="325" y="245"/>
                      <a:pt x="357" y="245"/>
                    </a:cubicBezTo>
                    <a:cubicBezTo>
                      <a:pt x="398" y="245"/>
                      <a:pt x="415" y="278"/>
                      <a:pt x="415" y="322"/>
                    </a:cubicBezTo>
                    <a:cubicBezTo>
                      <a:pt x="415" y="504"/>
                      <a:pt x="415" y="504"/>
                      <a:pt x="415" y="504"/>
                    </a:cubicBezTo>
                    <a:cubicBezTo>
                      <a:pt x="528" y="504"/>
                      <a:pt x="528" y="504"/>
                      <a:pt x="528" y="504"/>
                    </a:cubicBezTo>
                    <a:cubicBezTo>
                      <a:pt x="528" y="310"/>
                      <a:pt x="528" y="310"/>
                      <a:pt x="528" y="310"/>
                    </a:cubicBezTo>
                    <a:cubicBezTo>
                      <a:pt x="528" y="205"/>
                      <a:pt x="473" y="158"/>
                      <a:pt x="398" y="158"/>
                    </a:cubicBezTo>
                    <a:close/>
                    <a:moveTo>
                      <a:pt x="65" y="0"/>
                    </a:moveTo>
                    <a:cubicBezTo>
                      <a:pt x="25" y="0"/>
                      <a:pt x="0" y="28"/>
                      <a:pt x="0" y="60"/>
                    </a:cubicBezTo>
                    <a:cubicBezTo>
                      <a:pt x="0" y="93"/>
                      <a:pt x="25" y="118"/>
                      <a:pt x="63" y="118"/>
                    </a:cubicBezTo>
                    <a:cubicBezTo>
                      <a:pt x="103" y="118"/>
                      <a:pt x="128" y="93"/>
                      <a:pt x="128" y="60"/>
                    </a:cubicBezTo>
                    <a:cubicBezTo>
                      <a:pt x="128" y="28"/>
                      <a:pt x="103" y="0"/>
                      <a:pt x="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4">
                <a:extLst>
                  <a:ext uri="{FF2B5EF4-FFF2-40B4-BE49-F238E27FC236}">
                    <a16:creationId xmlns:a16="http://schemas.microsoft.com/office/drawing/2014/main" id="{2AF59499-7DDE-41FC-A6AB-7888FFA2F8DD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5120310" y="4775049"/>
                <a:ext cx="612000" cy="612000"/>
              </a:xfrm>
              <a:custGeom>
                <a:avLst/>
                <a:gdLst>
                  <a:gd name="T0" fmla="*/ 47 w 320"/>
                  <a:gd name="T1" fmla="*/ 273 h 320"/>
                  <a:gd name="T2" fmla="*/ 160 w 320"/>
                  <a:gd name="T3" fmla="*/ 320 h 320"/>
                  <a:gd name="T4" fmla="*/ 273 w 320"/>
                  <a:gd name="T5" fmla="*/ 273 h 320"/>
                  <a:gd name="T6" fmla="*/ 320 w 320"/>
                  <a:gd name="T7" fmla="*/ 160 h 320"/>
                  <a:gd name="T8" fmla="*/ 273 w 320"/>
                  <a:gd name="T9" fmla="*/ 47 h 320"/>
                  <a:gd name="T10" fmla="*/ 160 w 320"/>
                  <a:gd name="T11" fmla="*/ 0 h 320"/>
                  <a:gd name="T12" fmla="*/ 47 w 320"/>
                  <a:gd name="T13" fmla="*/ 47 h 320"/>
                  <a:gd name="T14" fmla="*/ 0 w 320"/>
                  <a:gd name="T15" fmla="*/ 160 h 320"/>
                  <a:gd name="T16" fmla="*/ 47 w 320"/>
                  <a:gd name="T17" fmla="*/ 2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320">
                    <a:moveTo>
                      <a:pt x="47" y="273"/>
                    </a:moveTo>
                    <a:cubicBezTo>
                      <a:pt x="77" y="303"/>
                      <a:pt x="117" y="320"/>
                      <a:pt x="160" y="320"/>
                    </a:cubicBezTo>
                    <a:cubicBezTo>
                      <a:pt x="202" y="320"/>
                      <a:pt x="243" y="303"/>
                      <a:pt x="273" y="273"/>
                    </a:cubicBezTo>
                    <a:cubicBezTo>
                      <a:pt x="303" y="243"/>
                      <a:pt x="320" y="203"/>
                      <a:pt x="320" y="160"/>
                    </a:cubicBezTo>
                    <a:cubicBezTo>
                      <a:pt x="320" y="117"/>
                      <a:pt x="303" y="77"/>
                      <a:pt x="273" y="47"/>
                    </a:cubicBezTo>
                    <a:cubicBezTo>
                      <a:pt x="243" y="17"/>
                      <a:pt x="202" y="0"/>
                      <a:pt x="160" y="0"/>
                    </a:cubicBezTo>
                    <a:cubicBezTo>
                      <a:pt x="117" y="0"/>
                      <a:pt x="77" y="17"/>
                      <a:pt x="47" y="47"/>
                    </a:cubicBezTo>
                    <a:cubicBezTo>
                      <a:pt x="16" y="77"/>
                      <a:pt x="0" y="117"/>
                      <a:pt x="0" y="160"/>
                    </a:cubicBezTo>
                    <a:cubicBezTo>
                      <a:pt x="0" y="203"/>
                      <a:pt x="16" y="243"/>
                      <a:pt x="47" y="273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B665B273-FF68-4DFE-A1E4-5E3F9C049E70}"/>
                </a:ext>
              </a:extLst>
            </p:cNvPr>
            <p:cNvGrpSpPr/>
            <p:nvPr userDrawn="1"/>
          </p:nvGrpSpPr>
          <p:grpSpPr>
            <a:xfrm>
              <a:off x="5950044" y="4775049"/>
              <a:ext cx="612000" cy="612000"/>
              <a:chOff x="5950044" y="4775049"/>
              <a:chExt cx="612000" cy="612000"/>
            </a:xfrm>
          </p:grpSpPr>
          <p:sp>
            <p:nvSpPr>
              <p:cNvPr id="14" name="Freeform 21">
                <a:hlinkClick r:id="rId6"/>
                <a:extLst>
                  <a:ext uri="{FF2B5EF4-FFF2-40B4-BE49-F238E27FC236}">
                    <a16:creationId xmlns:a16="http://schemas.microsoft.com/office/drawing/2014/main" id="{3C1FB62C-984C-4A0A-9A43-0B03B545ECF4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6146400" y="4875649"/>
                <a:ext cx="180000" cy="385676"/>
              </a:xfrm>
              <a:custGeom>
                <a:avLst/>
                <a:gdLst>
                  <a:gd name="T0" fmla="*/ 187 w 282"/>
                  <a:gd name="T1" fmla="*/ 146 h 604"/>
                  <a:gd name="T2" fmla="*/ 187 w 282"/>
                  <a:gd name="T3" fmla="*/ 198 h 604"/>
                  <a:gd name="T4" fmla="*/ 282 w 282"/>
                  <a:gd name="T5" fmla="*/ 198 h 604"/>
                  <a:gd name="T6" fmla="*/ 272 w 282"/>
                  <a:gd name="T7" fmla="*/ 301 h 604"/>
                  <a:gd name="T8" fmla="*/ 187 w 282"/>
                  <a:gd name="T9" fmla="*/ 301 h 604"/>
                  <a:gd name="T10" fmla="*/ 187 w 282"/>
                  <a:gd name="T11" fmla="*/ 604 h 604"/>
                  <a:gd name="T12" fmla="*/ 62 w 282"/>
                  <a:gd name="T13" fmla="*/ 604 h 604"/>
                  <a:gd name="T14" fmla="*/ 62 w 282"/>
                  <a:gd name="T15" fmla="*/ 301 h 604"/>
                  <a:gd name="T16" fmla="*/ 0 w 282"/>
                  <a:gd name="T17" fmla="*/ 301 h 604"/>
                  <a:gd name="T18" fmla="*/ 0 w 282"/>
                  <a:gd name="T19" fmla="*/ 198 h 604"/>
                  <a:gd name="T20" fmla="*/ 62 w 282"/>
                  <a:gd name="T21" fmla="*/ 198 h 604"/>
                  <a:gd name="T22" fmla="*/ 62 w 282"/>
                  <a:gd name="T23" fmla="*/ 136 h 604"/>
                  <a:gd name="T24" fmla="*/ 197 w 282"/>
                  <a:gd name="T25" fmla="*/ 0 h 604"/>
                  <a:gd name="T26" fmla="*/ 282 w 282"/>
                  <a:gd name="T27" fmla="*/ 0 h 604"/>
                  <a:gd name="T28" fmla="*/ 282 w 282"/>
                  <a:gd name="T29" fmla="*/ 103 h 604"/>
                  <a:gd name="T30" fmla="*/ 229 w 282"/>
                  <a:gd name="T31" fmla="*/ 103 h 604"/>
                  <a:gd name="T32" fmla="*/ 187 w 282"/>
                  <a:gd name="T33" fmla="*/ 146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2" h="604">
                    <a:moveTo>
                      <a:pt x="187" y="146"/>
                    </a:moveTo>
                    <a:cubicBezTo>
                      <a:pt x="187" y="198"/>
                      <a:pt x="187" y="198"/>
                      <a:pt x="187" y="198"/>
                    </a:cubicBezTo>
                    <a:cubicBezTo>
                      <a:pt x="282" y="198"/>
                      <a:pt x="282" y="198"/>
                      <a:pt x="282" y="198"/>
                    </a:cubicBezTo>
                    <a:cubicBezTo>
                      <a:pt x="272" y="301"/>
                      <a:pt x="272" y="301"/>
                      <a:pt x="272" y="301"/>
                    </a:cubicBezTo>
                    <a:cubicBezTo>
                      <a:pt x="187" y="301"/>
                      <a:pt x="187" y="301"/>
                      <a:pt x="187" y="301"/>
                    </a:cubicBezTo>
                    <a:cubicBezTo>
                      <a:pt x="187" y="604"/>
                      <a:pt x="187" y="604"/>
                      <a:pt x="187" y="604"/>
                    </a:cubicBezTo>
                    <a:cubicBezTo>
                      <a:pt x="62" y="604"/>
                      <a:pt x="62" y="604"/>
                      <a:pt x="62" y="604"/>
                    </a:cubicBezTo>
                    <a:cubicBezTo>
                      <a:pt x="62" y="301"/>
                      <a:pt x="62" y="301"/>
                      <a:pt x="62" y="301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62" y="198"/>
                      <a:pt x="62" y="198"/>
                      <a:pt x="62" y="198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62" y="50"/>
                      <a:pt x="97" y="0"/>
                      <a:pt x="197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29" y="103"/>
                      <a:pt x="229" y="103"/>
                      <a:pt x="229" y="103"/>
                    </a:cubicBezTo>
                    <a:cubicBezTo>
                      <a:pt x="190" y="103"/>
                      <a:pt x="187" y="118"/>
                      <a:pt x="187" y="1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04">
                <a:extLst>
                  <a:ext uri="{FF2B5EF4-FFF2-40B4-BE49-F238E27FC236}">
                    <a16:creationId xmlns:a16="http://schemas.microsoft.com/office/drawing/2014/main" id="{A162762D-917F-4E31-B7A0-C5F17D016D66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5950044" y="4775049"/>
                <a:ext cx="612000" cy="612000"/>
              </a:xfrm>
              <a:custGeom>
                <a:avLst/>
                <a:gdLst>
                  <a:gd name="T0" fmla="*/ 47 w 320"/>
                  <a:gd name="T1" fmla="*/ 273 h 320"/>
                  <a:gd name="T2" fmla="*/ 160 w 320"/>
                  <a:gd name="T3" fmla="*/ 320 h 320"/>
                  <a:gd name="T4" fmla="*/ 273 w 320"/>
                  <a:gd name="T5" fmla="*/ 273 h 320"/>
                  <a:gd name="T6" fmla="*/ 320 w 320"/>
                  <a:gd name="T7" fmla="*/ 160 h 320"/>
                  <a:gd name="T8" fmla="*/ 273 w 320"/>
                  <a:gd name="T9" fmla="*/ 47 h 320"/>
                  <a:gd name="T10" fmla="*/ 160 w 320"/>
                  <a:gd name="T11" fmla="*/ 0 h 320"/>
                  <a:gd name="T12" fmla="*/ 47 w 320"/>
                  <a:gd name="T13" fmla="*/ 47 h 320"/>
                  <a:gd name="T14" fmla="*/ 0 w 320"/>
                  <a:gd name="T15" fmla="*/ 160 h 320"/>
                  <a:gd name="T16" fmla="*/ 47 w 320"/>
                  <a:gd name="T17" fmla="*/ 2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320">
                    <a:moveTo>
                      <a:pt x="47" y="273"/>
                    </a:moveTo>
                    <a:cubicBezTo>
                      <a:pt x="77" y="303"/>
                      <a:pt x="117" y="320"/>
                      <a:pt x="160" y="320"/>
                    </a:cubicBezTo>
                    <a:cubicBezTo>
                      <a:pt x="202" y="320"/>
                      <a:pt x="243" y="303"/>
                      <a:pt x="273" y="273"/>
                    </a:cubicBezTo>
                    <a:cubicBezTo>
                      <a:pt x="303" y="243"/>
                      <a:pt x="320" y="203"/>
                      <a:pt x="320" y="160"/>
                    </a:cubicBezTo>
                    <a:cubicBezTo>
                      <a:pt x="320" y="117"/>
                      <a:pt x="303" y="77"/>
                      <a:pt x="273" y="47"/>
                    </a:cubicBezTo>
                    <a:cubicBezTo>
                      <a:pt x="243" y="17"/>
                      <a:pt x="202" y="0"/>
                      <a:pt x="160" y="0"/>
                    </a:cubicBezTo>
                    <a:cubicBezTo>
                      <a:pt x="117" y="0"/>
                      <a:pt x="77" y="17"/>
                      <a:pt x="47" y="47"/>
                    </a:cubicBezTo>
                    <a:cubicBezTo>
                      <a:pt x="16" y="77"/>
                      <a:pt x="0" y="117"/>
                      <a:pt x="0" y="160"/>
                    </a:cubicBezTo>
                    <a:cubicBezTo>
                      <a:pt x="0" y="203"/>
                      <a:pt x="16" y="243"/>
                      <a:pt x="47" y="273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D49C83B9-888A-4E9B-84E4-2CF4F2DC9B61}"/>
                </a:ext>
              </a:extLst>
            </p:cNvPr>
            <p:cNvGrpSpPr/>
            <p:nvPr userDrawn="1"/>
          </p:nvGrpSpPr>
          <p:grpSpPr>
            <a:xfrm>
              <a:off x="6771310" y="4775049"/>
              <a:ext cx="612000" cy="612000"/>
              <a:chOff x="6771310" y="4775049"/>
              <a:chExt cx="612000" cy="612000"/>
            </a:xfrm>
          </p:grpSpPr>
          <p:sp>
            <p:nvSpPr>
              <p:cNvPr id="12" name="Freeform 103">
                <a:hlinkClick r:id="rId7"/>
                <a:extLst>
                  <a:ext uri="{FF2B5EF4-FFF2-40B4-BE49-F238E27FC236}">
                    <a16:creationId xmlns:a16="http://schemas.microsoft.com/office/drawing/2014/main" id="{BAA3C4FF-964F-4F49-8546-CCC277B82420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6884490" y="4935045"/>
                <a:ext cx="360000" cy="292008"/>
              </a:xfrm>
              <a:custGeom>
                <a:avLst/>
                <a:gdLst>
                  <a:gd name="T0" fmla="*/ 230 w 230"/>
                  <a:gd name="T1" fmla="*/ 22 h 187"/>
                  <a:gd name="T2" fmla="*/ 203 w 230"/>
                  <a:gd name="T3" fmla="*/ 30 h 187"/>
                  <a:gd name="T4" fmla="*/ 224 w 230"/>
                  <a:gd name="T5" fmla="*/ 4 h 187"/>
                  <a:gd name="T6" fmla="*/ 194 w 230"/>
                  <a:gd name="T7" fmla="*/ 15 h 187"/>
                  <a:gd name="T8" fmla="*/ 159 w 230"/>
                  <a:gd name="T9" fmla="*/ 0 h 187"/>
                  <a:gd name="T10" fmla="*/ 112 w 230"/>
                  <a:gd name="T11" fmla="*/ 48 h 187"/>
                  <a:gd name="T12" fmla="*/ 113 w 230"/>
                  <a:gd name="T13" fmla="*/ 58 h 187"/>
                  <a:gd name="T14" fmla="*/ 16 w 230"/>
                  <a:gd name="T15" fmla="*/ 9 h 187"/>
                  <a:gd name="T16" fmla="*/ 10 w 230"/>
                  <a:gd name="T17" fmla="*/ 33 h 187"/>
                  <a:gd name="T18" fmla="*/ 31 w 230"/>
                  <a:gd name="T19" fmla="*/ 72 h 187"/>
                  <a:gd name="T20" fmla="*/ 9 w 230"/>
                  <a:gd name="T21" fmla="*/ 66 h 187"/>
                  <a:gd name="T22" fmla="*/ 9 w 230"/>
                  <a:gd name="T23" fmla="*/ 67 h 187"/>
                  <a:gd name="T24" fmla="*/ 47 w 230"/>
                  <a:gd name="T25" fmla="*/ 113 h 187"/>
                  <a:gd name="T26" fmla="*/ 35 w 230"/>
                  <a:gd name="T27" fmla="*/ 115 h 187"/>
                  <a:gd name="T28" fmla="*/ 26 w 230"/>
                  <a:gd name="T29" fmla="*/ 114 h 187"/>
                  <a:gd name="T30" fmla="*/ 70 w 230"/>
                  <a:gd name="T31" fmla="*/ 147 h 187"/>
                  <a:gd name="T32" fmla="*/ 11 w 230"/>
                  <a:gd name="T33" fmla="*/ 167 h 187"/>
                  <a:gd name="T34" fmla="*/ 0 w 230"/>
                  <a:gd name="T35" fmla="*/ 166 h 187"/>
                  <a:gd name="T36" fmla="*/ 72 w 230"/>
                  <a:gd name="T37" fmla="*/ 187 h 187"/>
                  <a:gd name="T38" fmla="*/ 207 w 230"/>
                  <a:gd name="T39" fmla="*/ 53 h 187"/>
                  <a:gd name="T40" fmla="*/ 207 w 230"/>
                  <a:gd name="T41" fmla="*/ 47 h 187"/>
                  <a:gd name="T42" fmla="*/ 230 w 230"/>
                  <a:gd name="T43" fmla="*/ 22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" h="187">
                    <a:moveTo>
                      <a:pt x="230" y="22"/>
                    </a:moveTo>
                    <a:cubicBezTo>
                      <a:pt x="222" y="26"/>
                      <a:pt x="213" y="29"/>
                      <a:pt x="203" y="30"/>
                    </a:cubicBezTo>
                    <a:cubicBezTo>
                      <a:pt x="213" y="24"/>
                      <a:pt x="220" y="15"/>
                      <a:pt x="224" y="4"/>
                    </a:cubicBezTo>
                    <a:cubicBezTo>
                      <a:pt x="215" y="9"/>
                      <a:pt x="205" y="13"/>
                      <a:pt x="194" y="15"/>
                    </a:cubicBezTo>
                    <a:cubicBezTo>
                      <a:pt x="185" y="6"/>
                      <a:pt x="173" y="0"/>
                      <a:pt x="159" y="0"/>
                    </a:cubicBezTo>
                    <a:cubicBezTo>
                      <a:pt x="133" y="0"/>
                      <a:pt x="112" y="21"/>
                      <a:pt x="112" y="48"/>
                    </a:cubicBezTo>
                    <a:cubicBezTo>
                      <a:pt x="112" y="51"/>
                      <a:pt x="113" y="55"/>
                      <a:pt x="113" y="58"/>
                    </a:cubicBezTo>
                    <a:cubicBezTo>
                      <a:pt x="74" y="56"/>
                      <a:pt x="39" y="38"/>
                      <a:pt x="16" y="9"/>
                    </a:cubicBezTo>
                    <a:cubicBezTo>
                      <a:pt x="12" y="16"/>
                      <a:pt x="10" y="24"/>
                      <a:pt x="10" y="33"/>
                    </a:cubicBezTo>
                    <a:cubicBezTo>
                      <a:pt x="10" y="49"/>
                      <a:pt x="18" y="64"/>
                      <a:pt x="31" y="72"/>
                    </a:cubicBezTo>
                    <a:cubicBezTo>
                      <a:pt x="23" y="72"/>
                      <a:pt x="16" y="70"/>
                      <a:pt x="9" y="66"/>
                    </a:cubicBezTo>
                    <a:cubicBezTo>
                      <a:pt x="9" y="66"/>
                      <a:pt x="9" y="66"/>
                      <a:pt x="9" y="67"/>
                    </a:cubicBezTo>
                    <a:cubicBezTo>
                      <a:pt x="9" y="90"/>
                      <a:pt x="26" y="109"/>
                      <a:pt x="47" y="113"/>
                    </a:cubicBezTo>
                    <a:cubicBezTo>
                      <a:pt x="43" y="114"/>
                      <a:pt x="39" y="115"/>
                      <a:pt x="35" y="115"/>
                    </a:cubicBezTo>
                    <a:cubicBezTo>
                      <a:pt x="32" y="115"/>
                      <a:pt x="29" y="114"/>
                      <a:pt x="26" y="114"/>
                    </a:cubicBezTo>
                    <a:cubicBezTo>
                      <a:pt x="32" y="133"/>
                      <a:pt x="49" y="146"/>
                      <a:pt x="70" y="147"/>
                    </a:cubicBezTo>
                    <a:cubicBezTo>
                      <a:pt x="54" y="159"/>
                      <a:pt x="33" y="167"/>
                      <a:pt x="11" y="167"/>
                    </a:cubicBezTo>
                    <a:cubicBezTo>
                      <a:pt x="8" y="167"/>
                      <a:pt x="4" y="167"/>
                      <a:pt x="0" y="166"/>
                    </a:cubicBezTo>
                    <a:cubicBezTo>
                      <a:pt x="21" y="180"/>
                      <a:pt x="46" y="187"/>
                      <a:pt x="72" y="187"/>
                    </a:cubicBezTo>
                    <a:cubicBezTo>
                      <a:pt x="159" y="187"/>
                      <a:pt x="207" y="115"/>
                      <a:pt x="207" y="53"/>
                    </a:cubicBezTo>
                    <a:cubicBezTo>
                      <a:pt x="207" y="51"/>
                      <a:pt x="207" y="49"/>
                      <a:pt x="207" y="47"/>
                    </a:cubicBezTo>
                    <a:cubicBezTo>
                      <a:pt x="216" y="40"/>
                      <a:pt x="224" y="32"/>
                      <a:pt x="230" y="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3" name="Freeform 104">
                <a:extLst>
                  <a:ext uri="{FF2B5EF4-FFF2-40B4-BE49-F238E27FC236}">
                    <a16:creationId xmlns:a16="http://schemas.microsoft.com/office/drawing/2014/main" id="{01E16A22-3305-4466-A687-0580628C3867}"/>
                  </a:ext>
                </a:extLst>
              </p:cNvPr>
              <p:cNvSpPr>
                <a:spLocks noChangeAspect="1"/>
              </p:cNvSpPr>
              <p:nvPr userDrawn="1"/>
            </p:nvSpPr>
            <p:spPr bwMode="auto">
              <a:xfrm>
                <a:off x="6771310" y="4775049"/>
                <a:ext cx="612000" cy="612000"/>
              </a:xfrm>
              <a:custGeom>
                <a:avLst/>
                <a:gdLst>
                  <a:gd name="T0" fmla="*/ 47 w 320"/>
                  <a:gd name="T1" fmla="*/ 273 h 320"/>
                  <a:gd name="T2" fmla="*/ 160 w 320"/>
                  <a:gd name="T3" fmla="*/ 320 h 320"/>
                  <a:gd name="T4" fmla="*/ 273 w 320"/>
                  <a:gd name="T5" fmla="*/ 273 h 320"/>
                  <a:gd name="T6" fmla="*/ 320 w 320"/>
                  <a:gd name="T7" fmla="*/ 160 h 320"/>
                  <a:gd name="T8" fmla="*/ 273 w 320"/>
                  <a:gd name="T9" fmla="*/ 47 h 320"/>
                  <a:gd name="T10" fmla="*/ 160 w 320"/>
                  <a:gd name="T11" fmla="*/ 0 h 320"/>
                  <a:gd name="T12" fmla="*/ 47 w 320"/>
                  <a:gd name="T13" fmla="*/ 47 h 320"/>
                  <a:gd name="T14" fmla="*/ 0 w 320"/>
                  <a:gd name="T15" fmla="*/ 160 h 320"/>
                  <a:gd name="T16" fmla="*/ 47 w 320"/>
                  <a:gd name="T17" fmla="*/ 2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0" h="320">
                    <a:moveTo>
                      <a:pt x="47" y="273"/>
                    </a:moveTo>
                    <a:cubicBezTo>
                      <a:pt x="77" y="303"/>
                      <a:pt x="117" y="320"/>
                      <a:pt x="160" y="320"/>
                    </a:cubicBezTo>
                    <a:cubicBezTo>
                      <a:pt x="202" y="320"/>
                      <a:pt x="243" y="303"/>
                      <a:pt x="273" y="273"/>
                    </a:cubicBezTo>
                    <a:cubicBezTo>
                      <a:pt x="303" y="243"/>
                      <a:pt x="320" y="203"/>
                      <a:pt x="320" y="160"/>
                    </a:cubicBezTo>
                    <a:cubicBezTo>
                      <a:pt x="320" y="117"/>
                      <a:pt x="303" y="77"/>
                      <a:pt x="273" y="47"/>
                    </a:cubicBezTo>
                    <a:cubicBezTo>
                      <a:pt x="243" y="17"/>
                      <a:pt x="202" y="0"/>
                      <a:pt x="160" y="0"/>
                    </a:cubicBezTo>
                    <a:cubicBezTo>
                      <a:pt x="117" y="0"/>
                      <a:pt x="77" y="17"/>
                      <a:pt x="47" y="47"/>
                    </a:cubicBezTo>
                    <a:cubicBezTo>
                      <a:pt x="16" y="77"/>
                      <a:pt x="0" y="117"/>
                      <a:pt x="0" y="160"/>
                    </a:cubicBezTo>
                    <a:cubicBezTo>
                      <a:pt x="0" y="203"/>
                      <a:pt x="16" y="243"/>
                      <a:pt x="47" y="273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95118D-255B-4B8A-88BE-73D71CFF4E24}"/>
              </a:ext>
            </a:extLst>
          </p:cNvPr>
          <p:cNvSpPr txBox="1"/>
          <p:nvPr userDrawn="1"/>
        </p:nvSpPr>
        <p:spPr>
          <a:xfrm>
            <a:off x="371475" y="5644086"/>
            <a:ext cx="11449050" cy="251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9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This document must not be reproduced, made available to third persons, or misused in any other way.      </a:t>
            </a:r>
          </a:p>
          <a:p>
            <a:pPr algn="ctr"/>
            <a:r>
              <a:rPr lang="en-GB" sz="900" b="0" i="0" dirty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All trademarks are property of the related company. </a:t>
            </a:r>
          </a:p>
        </p:txBody>
      </p:sp>
      <p:pic>
        <p:nvPicPr>
          <p:cNvPr id="20" name="Immagine 19" descr="Immagine che contiene testo, segnale, esterni&#10;&#10;Descrizione generata automaticamente">
            <a:extLst>
              <a:ext uri="{FF2B5EF4-FFF2-40B4-BE49-F238E27FC236}">
                <a16:creationId xmlns:a16="http://schemas.microsoft.com/office/drawing/2014/main" id="{81BA99F4-92DF-4003-8C4E-3F52909B379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61" y="1352550"/>
            <a:ext cx="4010278" cy="7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6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D0478-8547-4EB8-8C0D-81FDF9ACC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5" y="657225"/>
            <a:ext cx="3257550" cy="434975"/>
          </a:xfrm>
        </p:spPr>
        <p:txBody>
          <a:bodyPr/>
          <a:lstStyle>
            <a:lvl1pPr>
              <a:defRPr sz="24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ABC01-78E5-474D-94D4-D7E6AEB6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1" y="657225"/>
            <a:ext cx="6724650" cy="55006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D9A1C4-61FE-4572-8808-A1E96E64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777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D638F7C-08A5-4119-81B6-2F91AEB079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7675" y="1377949"/>
            <a:ext cx="3257550" cy="4779964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it-IT" dirty="0"/>
              <a:t>&lt;testo&gt;</a:t>
            </a: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2071D22-D663-477F-89F1-6B11E522B4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E19D2-524A-4DC4-9C94-E76DDCAD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8"/>
            <a:ext cx="110432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9ADE90-8A63-4852-A443-90B4754F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4103688"/>
            <a:ext cx="110432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EBD5DB-CF15-4C0B-9C73-88C04441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265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06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A85F58-AD9B-4635-8B26-81AF7B0D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819150"/>
            <a:ext cx="11018520" cy="8715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CA812-6EDD-4CB3-B3AE-90D14F185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40" y="1825625"/>
            <a:ext cx="5433060" cy="42132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1671BA-F808-4FAB-B0DC-7E69E40A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3060" cy="42132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37AA46-2BC8-410D-81BA-9C40A44E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740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30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BA9DA-6F12-47E7-A2D2-95BFDFFC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762000"/>
            <a:ext cx="11018520" cy="82391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E35B8D-971D-4DA4-A2BA-F61446BD1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40" y="1681163"/>
            <a:ext cx="5410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69043A-EBA6-4739-BA5E-68441240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" y="2505075"/>
            <a:ext cx="5410835" cy="3524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A47203-CF79-4020-979F-FF9AA6C2B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330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55A447-54E6-44CE-BB28-5C9BB30C5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33060" cy="3524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Segnaposto numero diapositiva 6">
            <a:extLst>
              <a:ext uri="{FF2B5EF4-FFF2-40B4-BE49-F238E27FC236}">
                <a16:creationId xmlns:a16="http://schemas.microsoft.com/office/drawing/2014/main" id="{75C79996-5384-4876-8DDB-8E0EB751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740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7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63ECF-73D9-4A80-8FD6-74285F0A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812800"/>
            <a:ext cx="11014709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63EB51-0AC9-4353-A458-97F89CE1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265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63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00398E8D-457E-4871-9D01-26C1FB18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265" y="6356350"/>
            <a:ext cx="3017520" cy="365125"/>
          </a:xfrm>
        </p:spPr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89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179E3-D616-4F29-9CF7-1C0352C70F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426" y="2771775"/>
            <a:ext cx="3400424" cy="5810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855A5C-94F5-474C-95E1-8262C8C7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475" y="666751"/>
            <a:ext cx="7048499" cy="5194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CADCBF-19DF-4C12-80B5-378CDCEE6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426" y="3352799"/>
            <a:ext cx="3400424" cy="17446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0FB669-7B7B-4075-A8C1-6F4879E8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777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59096D25-5F14-4F30-93DA-F7CE1951A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056B8-D491-47CB-8706-5C4ED4F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7" y="457200"/>
            <a:ext cx="34194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F5A568-02E4-4869-B8FF-21446B2B0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DC534E-F58A-45BC-8708-34FFB7D1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427" y="2057400"/>
            <a:ext cx="34194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739A5325-80CB-45B3-BBE4-19ED429495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3EB6BA16-DDD2-4D76-A843-DE89E93E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777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3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994167-D45E-46B0-A489-4439EE34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4B37EE-8920-4288-9CE6-355FC4A6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0CB4CA-47A4-4F46-B479-BB79CDCF0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4473-700E-4B4E-B670-6D6DC9685375}" type="datetimeFigureOut">
              <a:rPr lang="it-IT" smtClean="0"/>
              <a:t>28/03/2021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1DCFA7-66D2-4E60-BE9A-8FD2433E6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60BF9A-DF74-4118-B4D4-A0353366D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2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CC88D-8728-4592-83D0-BFA1B9CC9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Campus Cloud/</a:t>
            </a:r>
            <a:r>
              <a:rPr lang="it-IT" b="1" dirty="0" err="1"/>
              <a:t>DevOps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8586BA-A848-4A79-94D6-CDDBEF468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0F4DE-BCCA-4720-AF02-7316E8A0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Day two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A54CF5-0E59-4FC8-8399-A962BA7F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Brief history</a:t>
            </a:r>
          </a:p>
          <a:p>
            <a:r>
              <a:rPr lang="it-IT" dirty="0" err="1"/>
              <a:t>Involved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endParaRPr lang="it-IT" dirty="0"/>
          </a:p>
          <a:p>
            <a:pPr lvl="1"/>
            <a:r>
              <a:rPr lang="it-IT" dirty="0" err="1"/>
              <a:t>APIs</a:t>
            </a:r>
            <a:r>
              <a:rPr lang="it-IT" dirty="0"/>
              <a:t> and Service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Architectures</a:t>
            </a:r>
            <a:endParaRPr lang="it-IT" dirty="0"/>
          </a:p>
          <a:p>
            <a:pPr lvl="1"/>
            <a:r>
              <a:rPr lang="it-IT" dirty="0"/>
              <a:t>Distributed computing</a:t>
            </a:r>
          </a:p>
          <a:p>
            <a:r>
              <a:rPr lang="it-IT" dirty="0" err="1"/>
              <a:t>Characteristics</a:t>
            </a:r>
            <a:endParaRPr lang="it-IT" dirty="0"/>
          </a:p>
          <a:p>
            <a:pPr lvl="1"/>
            <a:r>
              <a:rPr lang="it-IT" dirty="0" err="1"/>
              <a:t>Elasticity</a:t>
            </a:r>
            <a:r>
              <a:rPr lang="it-IT" dirty="0"/>
              <a:t> and scaling</a:t>
            </a:r>
          </a:p>
          <a:p>
            <a:pPr lvl="1"/>
            <a:r>
              <a:rPr lang="it-IT" dirty="0" err="1"/>
              <a:t>Multitenancy</a:t>
            </a:r>
            <a:endParaRPr lang="it-IT" dirty="0"/>
          </a:p>
          <a:p>
            <a:pPr lvl="1"/>
            <a:r>
              <a:rPr lang="it-IT" dirty="0"/>
              <a:t>Security</a:t>
            </a:r>
          </a:p>
          <a:p>
            <a:r>
              <a:rPr lang="it-IT" dirty="0"/>
              <a:t>Service models: </a:t>
            </a:r>
            <a:r>
              <a:rPr lang="it-IT" dirty="0" err="1"/>
              <a:t>Iaas</a:t>
            </a:r>
            <a:r>
              <a:rPr lang="it-IT" dirty="0"/>
              <a:t>, </a:t>
            </a:r>
            <a:r>
              <a:rPr lang="it-IT" dirty="0" err="1"/>
              <a:t>Paas</a:t>
            </a:r>
            <a:r>
              <a:rPr lang="it-IT" dirty="0"/>
              <a:t> and </a:t>
            </a:r>
            <a:r>
              <a:rPr lang="it-IT" dirty="0" err="1"/>
              <a:t>Saas</a:t>
            </a:r>
            <a:endParaRPr lang="it-IT" dirty="0"/>
          </a:p>
          <a:p>
            <a:r>
              <a:rPr lang="it-IT" dirty="0"/>
              <a:t>Public Cloud and Private Cloud</a:t>
            </a:r>
          </a:p>
          <a:p>
            <a:r>
              <a:rPr lang="it-IT" dirty="0"/>
              <a:t>The main players</a:t>
            </a:r>
          </a:p>
          <a:p>
            <a:pPr lvl="1"/>
            <a:r>
              <a:rPr lang="it-IT" dirty="0"/>
              <a:t>Google Cloud and Amazon Web Services</a:t>
            </a:r>
          </a:p>
          <a:p>
            <a:pPr lvl="1"/>
            <a:r>
              <a:rPr lang="it-IT" dirty="0" err="1"/>
              <a:t>OpenStack</a:t>
            </a:r>
            <a:endParaRPr lang="it-IT" dirty="0"/>
          </a:p>
          <a:p>
            <a:r>
              <a:rPr lang="it-IT" dirty="0"/>
              <a:t>Core cloud services</a:t>
            </a:r>
          </a:p>
          <a:p>
            <a:pPr lvl="1"/>
            <a:r>
              <a:rPr lang="it-IT" dirty="0"/>
              <a:t>Management (Billing, IAM), Computing, Storage, Database, Networking, Operations, AI and Big Data</a:t>
            </a:r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8D615FFF-830E-4506-9DEF-127F4486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2</a:t>
            </a:fld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876F8D6-0DA4-4589-8950-0D3DB26745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it-IT" dirty="0"/>
              <a:t>Cloud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Overview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647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0F4DE-BCCA-4720-AF02-7316E8A0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Day three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777A6D-E0AD-4997-9F16-FC0E6FFE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Brief SDLC history</a:t>
            </a:r>
          </a:p>
          <a:p>
            <a:r>
              <a:rPr lang="it-IT" dirty="0" err="1"/>
              <a:t>Evolving</a:t>
            </a:r>
            <a:r>
              <a:rPr lang="it-IT" dirty="0"/>
              <a:t> SDLC </a:t>
            </a:r>
            <a:r>
              <a:rPr lang="it-IT" dirty="0" err="1"/>
              <a:t>methodologies</a:t>
            </a:r>
            <a:endParaRPr lang="it-IT" dirty="0"/>
          </a:p>
          <a:p>
            <a:pPr lvl="1"/>
            <a:r>
              <a:rPr lang="it-IT" dirty="0"/>
              <a:t>From </a:t>
            </a:r>
            <a:r>
              <a:rPr lang="it-IT" dirty="0" err="1"/>
              <a:t>waterfall</a:t>
            </a:r>
            <a:r>
              <a:rPr lang="it-IT" dirty="0"/>
              <a:t> to agile and </a:t>
            </a:r>
            <a:r>
              <a:rPr lang="it-IT" dirty="0" err="1"/>
              <a:t>DevOps</a:t>
            </a:r>
            <a:endParaRPr lang="it-IT" dirty="0"/>
          </a:p>
          <a:p>
            <a:r>
              <a:rPr lang="it-IT" dirty="0" err="1"/>
              <a:t>Continuous</a:t>
            </a:r>
            <a:r>
              <a:rPr lang="it-IT" dirty="0"/>
              <a:t>: Integration, Delivery, </a:t>
            </a:r>
            <a:r>
              <a:rPr lang="it-IT" dirty="0" err="1"/>
              <a:t>Improvement</a:t>
            </a:r>
            <a:endParaRPr lang="it-IT" dirty="0"/>
          </a:p>
          <a:p>
            <a:r>
              <a:rPr lang="it-IT" dirty="0"/>
              <a:t>Teams </a:t>
            </a:r>
            <a:r>
              <a:rPr lang="it-IT" dirty="0" err="1"/>
              <a:t>transformation</a:t>
            </a:r>
            <a:r>
              <a:rPr lang="it-IT" dirty="0"/>
              <a:t> in </a:t>
            </a:r>
            <a:r>
              <a:rPr lang="it-IT" dirty="0" err="1"/>
              <a:t>DevOps</a:t>
            </a:r>
            <a:endParaRPr lang="it-IT" dirty="0"/>
          </a:p>
          <a:p>
            <a:r>
              <a:rPr lang="it-IT" dirty="0" err="1"/>
              <a:t>DevOps</a:t>
            </a:r>
            <a:r>
              <a:rPr lang="it-IT" dirty="0"/>
              <a:t> tools: from source code to production software</a:t>
            </a:r>
          </a:p>
          <a:p>
            <a:r>
              <a:rPr lang="it-IT" dirty="0" err="1"/>
              <a:t>Git</a:t>
            </a:r>
            <a:r>
              <a:rPr lang="it-IT" dirty="0"/>
              <a:t> source code management in </a:t>
            </a:r>
            <a:r>
              <a:rPr lang="it-IT" dirty="0" err="1"/>
              <a:t>DevOps</a:t>
            </a:r>
            <a:endParaRPr lang="it-IT" dirty="0"/>
          </a:p>
          <a:p>
            <a:pPr lvl="1"/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basics</a:t>
            </a:r>
            <a:endParaRPr lang="it-IT" dirty="0"/>
          </a:p>
          <a:p>
            <a:pPr lvl="1"/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usage</a:t>
            </a:r>
            <a:r>
              <a:rPr lang="it-IT" dirty="0"/>
              <a:t> in </a:t>
            </a:r>
            <a:r>
              <a:rPr lang="it-IT" dirty="0" err="1"/>
              <a:t>DevOps</a:t>
            </a:r>
            <a:endParaRPr lang="it-IT" dirty="0"/>
          </a:p>
          <a:p>
            <a:endParaRPr lang="it-IT" dirty="0"/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8D615FFF-830E-4506-9DEF-127F4486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3</a:t>
            </a:fld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175CCDE-16D6-4A3B-8825-19D0698270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it-IT" dirty="0" err="1"/>
              <a:t>DevOps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Overview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</a:t>
            </a:r>
            <a:r>
              <a:rPr lang="it-IT" dirty="0"/>
              <a:t> </a:t>
            </a:r>
            <a:r>
              <a:rPr lang="it-IT" dirty="0" err="1"/>
              <a:t>usage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880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0F4DE-BCCA-4720-AF02-7316E8A0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Day five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DC2DE2-4EF0-4F53-AA91-BB123014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Role</a:t>
            </a:r>
            <a:r>
              <a:rPr lang="it-IT" dirty="0"/>
              <a:t> of testing in SDLC</a:t>
            </a:r>
          </a:p>
          <a:p>
            <a:r>
              <a:rPr lang="it-IT" dirty="0"/>
              <a:t>Major </a:t>
            </a:r>
            <a:r>
              <a:rPr lang="it-IT" dirty="0" err="1"/>
              <a:t>types</a:t>
            </a:r>
            <a:r>
              <a:rPr lang="it-IT" dirty="0"/>
              <a:t> of testing</a:t>
            </a:r>
          </a:p>
          <a:p>
            <a:pPr lvl="1"/>
            <a:r>
              <a:rPr lang="it-IT" dirty="0"/>
              <a:t>Unit, Integration</a:t>
            </a:r>
          </a:p>
          <a:p>
            <a:pPr lvl="1"/>
            <a:r>
              <a:rPr lang="it-IT" dirty="0" err="1"/>
              <a:t>Functional</a:t>
            </a:r>
            <a:r>
              <a:rPr lang="it-IT" dirty="0"/>
              <a:t>, UAT</a:t>
            </a:r>
          </a:p>
          <a:p>
            <a:pPr lvl="1"/>
            <a:r>
              <a:rPr lang="it-IT" dirty="0"/>
              <a:t>Performance, Security</a:t>
            </a:r>
          </a:p>
          <a:p>
            <a:r>
              <a:rPr lang="it-IT" dirty="0"/>
              <a:t>Testing </a:t>
            </a:r>
            <a:r>
              <a:rPr lang="it-IT" dirty="0" err="1"/>
              <a:t>aspects</a:t>
            </a:r>
            <a:endParaRPr lang="it-IT" dirty="0"/>
          </a:p>
          <a:p>
            <a:pPr lvl="1"/>
            <a:r>
              <a:rPr lang="it-IT" dirty="0"/>
              <a:t>Business </a:t>
            </a:r>
            <a:r>
              <a:rPr lang="it-IT" dirty="0" err="1"/>
              <a:t>facing</a:t>
            </a:r>
            <a:endParaRPr lang="it-IT" dirty="0"/>
          </a:p>
          <a:p>
            <a:pPr lvl="1"/>
            <a:r>
              <a:rPr lang="it-IT" dirty="0"/>
              <a:t>Technology </a:t>
            </a:r>
            <a:r>
              <a:rPr lang="it-IT" dirty="0" err="1"/>
              <a:t>facing</a:t>
            </a:r>
            <a:endParaRPr lang="it-IT" dirty="0"/>
          </a:p>
          <a:p>
            <a:pPr lvl="1"/>
            <a:r>
              <a:rPr lang="it-IT" dirty="0" err="1"/>
              <a:t>Supporting</a:t>
            </a:r>
            <a:r>
              <a:rPr lang="it-IT" dirty="0"/>
              <a:t> the team</a:t>
            </a:r>
          </a:p>
          <a:p>
            <a:pPr lvl="1"/>
            <a:r>
              <a:rPr lang="it-IT" dirty="0" err="1"/>
              <a:t>Crticizing</a:t>
            </a:r>
            <a:r>
              <a:rPr lang="it-IT" dirty="0"/>
              <a:t> the product</a:t>
            </a:r>
          </a:p>
          <a:p>
            <a:r>
              <a:rPr lang="it-IT" dirty="0"/>
              <a:t>Test </a:t>
            </a:r>
            <a:r>
              <a:rPr lang="it-IT" dirty="0" err="1"/>
              <a:t>automation</a:t>
            </a:r>
            <a:endParaRPr lang="it-IT" dirty="0"/>
          </a:p>
          <a:p>
            <a:r>
              <a:rPr lang="it-IT" dirty="0" err="1"/>
              <a:t>Importance</a:t>
            </a:r>
            <a:r>
              <a:rPr lang="it-IT" dirty="0"/>
              <a:t> of testing </a:t>
            </a:r>
            <a:r>
              <a:rPr lang="it-IT" dirty="0" err="1"/>
              <a:t>automation</a:t>
            </a:r>
            <a:r>
              <a:rPr lang="it-IT" dirty="0"/>
              <a:t> in </a:t>
            </a:r>
            <a:r>
              <a:rPr lang="it-IT" dirty="0" err="1"/>
              <a:t>DevOps</a:t>
            </a:r>
            <a:endParaRPr lang="it-IT" dirty="0"/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8D615FFF-830E-4506-9DEF-127F4486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4</a:t>
            </a:fld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4230D55-EEF5-49A1-A289-2A295024AB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it-IT" dirty="0"/>
              <a:t>Test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Overview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94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273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2">
      <a:dk1>
        <a:srgbClr val="121037"/>
      </a:dk1>
      <a:lt1>
        <a:sysClr val="window" lastClr="FFFFFF"/>
      </a:lt1>
      <a:dk2>
        <a:srgbClr val="FFFFFF"/>
      </a:dk2>
      <a:lt2>
        <a:srgbClr val="5F6261"/>
      </a:lt2>
      <a:accent1>
        <a:srgbClr val="121037"/>
      </a:accent1>
      <a:accent2>
        <a:srgbClr val="FECB37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C000"/>
      </a:accent6>
      <a:hlink>
        <a:srgbClr val="0563C1"/>
      </a:hlink>
      <a:folHlink>
        <a:srgbClr val="954F72"/>
      </a:folHlink>
    </a:clrScheme>
    <a:fontScheme name="Layout_presentazion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Thinks_TemplateCorsi.pptx" id="{FE36E05D-41AA-45E4-9B31-E01051244763}" vid="{BC549CEB-E13A-4EE5-94B7-919DEAA7FAD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0EA2A946AE75448088D770D8A64525" ma:contentTypeVersion="8" ma:contentTypeDescription="Creare un nuovo documento." ma:contentTypeScope="" ma:versionID="3da15872b65b57d7b874dbc89d24c4dc">
  <xsd:schema xmlns:xsd="http://www.w3.org/2001/XMLSchema" xmlns:xs="http://www.w3.org/2001/XMLSchema" xmlns:p="http://schemas.microsoft.com/office/2006/metadata/properties" xmlns:ns2="89f72cc7-0204-4148-b05e-948e529bf242" targetNamespace="http://schemas.microsoft.com/office/2006/metadata/properties" ma:root="true" ma:fieldsID="4babe225242a66ad9efad58c4a047712" ns2:_="">
    <xsd:import namespace="89f72cc7-0204-4148-b05e-948e529bf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72cc7-0204-4148-b05e-948e529bf2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2C2DC-9CB4-4DB6-88D4-09860CCA99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D3B33-F56A-48CC-A7FA-BF0E66E37E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8B61D-15B0-4CB0-A79F-D1160D690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f72cc7-0204-4148-b05e-948e529bf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DigitalThinks_Corsi_Template</Template>
  <TotalTime>221</TotalTime>
  <Words>168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Segoe UI</vt:lpstr>
      <vt:lpstr>Tema di Office</vt:lpstr>
      <vt:lpstr>Campus Cloud/DevOps</vt:lpstr>
      <vt:lpstr>Day two</vt:lpstr>
      <vt:lpstr>Day three</vt:lpstr>
      <vt:lpstr>Day five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Cloud/DevOps</dc:title>
  <dc:creator>Andrea Colleoni</dc:creator>
  <cp:lastModifiedBy>Andrea Colleoni</cp:lastModifiedBy>
  <cp:revision>9</cp:revision>
  <dcterms:created xsi:type="dcterms:W3CDTF">2021-03-28T09:57:46Z</dcterms:created>
  <dcterms:modified xsi:type="dcterms:W3CDTF">2021-03-28T13:39:18Z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0x0101001F0EA2A946AE75448088D770D8A64525</vt:lpwstr>
  </property>
</Properties>
</file>