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5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21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7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1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6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9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5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5830-CDFA-4388-8B00-C9D8214EA299}" type="datetimeFigureOut">
              <a:rPr lang="it-IT" smtClean="0"/>
              <a:t>29/06/2015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3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erver_Pages_Standard_Tag_Library" TargetMode="External"/><Relationship Id="rId13" Type="http://schemas.openxmlformats.org/officeDocument/2006/relationships/hyperlink" Target="http://en.wikipedia.org/wiki/JSR_250" TargetMode="External"/><Relationship Id="rId18" Type="http://schemas.openxmlformats.org/officeDocument/2006/relationships/hyperlink" Target="http://en.wikipedia.org/w/index.php?title=Managed_Beans&amp;action=edit&amp;redlink=1" TargetMode="External"/><Relationship Id="rId3" Type="http://schemas.openxmlformats.org/officeDocument/2006/relationships/hyperlink" Target="http://en.wikipedia.org/wiki/Java_Platform,_Enterprise_Edition#cite_note-jcp.org-3" TargetMode="External"/><Relationship Id="rId21" Type="http://schemas.openxmlformats.org/officeDocument/2006/relationships/hyperlink" Target="http://en.wikipedia.org/w/index.php?title=Dependency_Injection_for_Java&amp;action=edit&amp;redlink=1" TargetMode="External"/><Relationship Id="rId7" Type="http://schemas.openxmlformats.org/officeDocument/2006/relationships/hyperlink" Target="http://en.wikipedia.org/w/index.php?title=Debugging_Support_for_Other_Languages_(JSR-45)&amp;action=edit&amp;redlink=1" TargetMode="External"/><Relationship Id="rId12" Type="http://schemas.openxmlformats.org/officeDocument/2006/relationships/hyperlink" Target="http://en.wikipedia.org/w/index.php?title=Java_API_for_JSON_Processing&amp;action=edit&amp;redlink=1" TargetMode="External"/><Relationship Id="rId17" Type="http://schemas.openxmlformats.org/officeDocument/2006/relationships/hyperlink" Target="http://en.wikipedia.org/wiki/Bean_Validation" TargetMode="External"/><Relationship Id="rId2" Type="http://schemas.openxmlformats.org/officeDocument/2006/relationships/hyperlink" Target="http://en.wikipedia.org/wiki/Java_Platform,_Enterprise_Edition#cite_note-6" TargetMode="External"/><Relationship Id="rId16" Type="http://schemas.openxmlformats.org/officeDocument/2006/relationships/hyperlink" Target="http://en.wikipedia.org/wiki/Java_Persistence_API" TargetMode="External"/><Relationship Id="rId20" Type="http://schemas.openxmlformats.org/officeDocument/2006/relationships/hyperlink" Target="http://en.wikipedia.org/w/index.php?title=Contexts_and_Dependency_Injection_for_the_Java_EE_Platform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Unified_Expression_Language" TargetMode="External"/><Relationship Id="rId11" Type="http://schemas.openxmlformats.org/officeDocument/2006/relationships/hyperlink" Target="http://en.wikipedia.org/w/index.php?title=Java_API_for_WebSocket&amp;action=edit&amp;redlink=1" TargetMode="External"/><Relationship Id="rId5" Type="http://schemas.openxmlformats.org/officeDocument/2006/relationships/hyperlink" Target="http://en.wikipedia.org/wiki/JavaServer_Pages" TargetMode="External"/><Relationship Id="rId15" Type="http://schemas.openxmlformats.org/officeDocument/2006/relationships/hyperlink" Target="http://en.wikipedia.org/wiki/Java_Transaction_API" TargetMode="External"/><Relationship Id="rId10" Type="http://schemas.openxmlformats.org/officeDocument/2006/relationships/hyperlink" Target="http://en.wikipedia.org/wiki/Java_API_for_RESTful_Web_Services" TargetMode="External"/><Relationship Id="rId19" Type="http://schemas.openxmlformats.org/officeDocument/2006/relationships/hyperlink" Target="http://en.wikipedia.org/w/index.php?title=Interceptors_(Java)&amp;action=edit&amp;redlink=1" TargetMode="External"/><Relationship Id="rId4" Type="http://schemas.openxmlformats.org/officeDocument/2006/relationships/hyperlink" Target="http://en.wikipedia.org/wiki/Java_Servlet" TargetMode="External"/><Relationship Id="rId9" Type="http://schemas.openxmlformats.org/officeDocument/2006/relationships/hyperlink" Target="http://en.wikipedia.org/wiki/JavaServer_Faces" TargetMode="External"/><Relationship Id="rId14" Type="http://schemas.openxmlformats.org/officeDocument/2006/relationships/hyperlink" Target="http://en.wikipedia.org/wiki/Enterprise_JavaBea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_Platform,_Enterprise_Edition#javax.enterprise.context..2A" TargetMode="External"/><Relationship Id="rId13" Type="http://schemas.openxmlformats.org/officeDocument/2006/relationships/hyperlink" Target="http://en.wikipedia.org/wiki/Java_Platform,_Enterprise_Edition#javax.security.auth.message..2A" TargetMode="External"/><Relationship Id="rId3" Type="http://schemas.openxmlformats.org/officeDocument/2006/relationships/hyperlink" Target="http://en.wikipedia.org/wiki/Java_Platform,_Enterprise_Edition#javax.websocket..2A" TargetMode="External"/><Relationship Id="rId7" Type="http://schemas.openxmlformats.org/officeDocument/2006/relationships/hyperlink" Target="http://en.wikipedia.org/wiki/Java_Platform,_Enterprise_Edition#javax.enterprise.inject..2A" TargetMode="External"/><Relationship Id="rId12" Type="http://schemas.openxmlformats.org/officeDocument/2006/relationships/hyperlink" Target="http://en.wikipedia.org/wiki/Java_Platform,_Enterprise_Edition#javax.transaction..2A" TargetMode="External"/><Relationship Id="rId17" Type="http://schemas.openxmlformats.org/officeDocument/2006/relationships/hyperlink" Target="http://en.wikipedia.org/wiki/Java_Platform,_Enterprise_Edition#javax.resource..2A" TargetMode="External"/><Relationship Id="rId2" Type="http://schemas.openxmlformats.org/officeDocument/2006/relationships/hyperlink" Target="http://en.wikipedia.org/wiki/Java_Platform,_Enterprise_Edition#javax.servlet..2A" TargetMode="External"/><Relationship Id="rId16" Type="http://schemas.openxmlformats.org/officeDocument/2006/relationships/hyperlink" Target="http://en.wikipedia.org/wiki/Java_Platform,_Enterprise_Edition#javax.batch.api..2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Java_Platform,_Enterprise_Edition#javax.el..2A" TargetMode="External"/><Relationship Id="rId11" Type="http://schemas.openxmlformats.org/officeDocument/2006/relationships/hyperlink" Target="http://en.wikipedia.org/wiki/Java_Platform,_Enterprise_Edition#javax.persistence..2A" TargetMode="External"/><Relationship Id="rId5" Type="http://schemas.openxmlformats.org/officeDocument/2006/relationships/hyperlink" Target="http://en.wikipedia.org/wiki/Java_Platform,_Enterprise_Edition#javax.faces.component..2A" TargetMode="External"/><Relationship Id="rId15" Type="http://schemas.openxmlformats.org/officeDocument/2006/relationships/hyperlink" Target="http://en.wikipedia.org/wiki/Java_Platform,_Enterprise_Edition#javax.jms..2A" TargetMode="External"/><Relationship Id="rId10" Type="http://schemas.openxmlformats.org/officeDocument/2006/relationships/hyperlink" Target="http://en.wikipedia.org/wiki/Java_Platform,_Enterprise_Edition#javax.validation..2A" TargetMode="External"/><Relationship Id="rId4" Type="http://schemas.openxmlformats.org/officeDocument/2006/relationships/hyperlink" Target="http://en.wikipedia.org/wiki/Java_Platform,_Enterprise_Edition#javax.faces..2A" TargetMode="External"/><Relationship Id="rId9" Type="http://schemas.openxmlformats.org/officeDocument/2006/relationships/hyperlink" Target="http://en.wikipedia.org/wiki/Java_Platform,_Enterprise_Edition#javax.ejb..2A" TargetMode="External"/><Relationship Id="rId14" Type="http://schemas.openxmlformats.org/officeDocument/2006/relationships/hyperlink" Target="http://en.wikipedia.org/wiki/Java_Platform,_Enterprise_Edition#javax.enterprise.concurrent..2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Platform,_Enterprise_Edition#cite_note-4" TargetMode="External"/><Relationship Id="rId2" Type="http://schemas.openxmlformats.org/officeDocument/2006/relationships/hyperlink" Target="http://en.wikipedia.org/wiki/Java_Platform,_Enterprise_Edition#cite_note-jcp.org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Java_Platform,_Enterprise_Edition#cite_note-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Java Enterprise Edition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4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profile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605509"/>
              </p:ext>
            </p:extLst>
          </p:nvPr>
        </p:nvGraphicFramePr>
        <p:xfrm>
          <a:off x="838201" y="1458101"/>
          <a:ext cx="10515600" cy="4950931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205636">
                <a:tc>
                  <a:txBody>
                    <a:bodyPr/>
                    <a:lstStyle/>
                    <a:p>
                      <a:pPr algn="ctr"/>
                      <a:r>
                        <a:rPr lang="it-IT" sz="900" dirty="0" err="1">
                          <a:effectLst/>
                        </a:rPr>
                        <a:t>Specification</a:t>
                      </a:r>
                      <a:endParaRPr lang="it-IT" sz="900" dirty="0">
                        <a:effectLst/>
                      </a:endParaRPr>
                    </a:p>
                  </a:txBody>
                  <a:tcPr marL="44859" marR="9812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Java EE 6</a:t>
                      </a:r>
                      <a:r>
                        <a:rPr lang="it-IT" sz="9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[6]</a:t>
                      </a:r>
                      <a:endParaRPr lang="it-IT" sz="900">
                        <a:effectLst/>
                      </a:endParaRPr>
                    </a:p>
                  </a:txBody>
                  <a:tcPr marL="44859" marR="9812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Java EE 7</a:t>
                      </a:r>
                      <a:r>
                        <a:rPr lang="it-IT" sz="9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[3]</a:t>
                      </a:r>
                      <a:endParaRPr lang="it-IT" sz="900">
                        <a:effectLst/>
                      </a:endParaRPr>
                    </a:p>
                  </a:txBody>
                  <a:tcPr marL="44859" marR="9812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0B0080"/>
                          </a:solidFill>
                          <a:effectLst/>
                          <a:hlinkClick r:id="rId4" tooltip="Java Servlet"/>
                        </a:rPr>
                        <a:t>Servlet</a:t>
                      </a:r>
                      <a:endParaRPr lang="it-IT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3.0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3.1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0B0080"/>
                          </a:solidFill>
                          <a:effectLst/>
                          <a:hlinkClick r:id="rId5" tooltip="JavaServer Pages"/>
                        </a:rPr>
                        <a:t>JavaServer Pages</a:t>
                      </a:r>
                      <a:r>
                        <a:rPr lang="it-IT" sz="900">
                          <a:effectLst/>
                        </a:rPr>
                        <a:t> (</a:t>
                      </a:r>
                      <a:r>
                        <a:rPr lang="it-IT" sz="900" i="1">
                          <a:effectLst/>
                        </a:rPr>
                        <a:t>JSP</a:t>
                      </a:r>
                      <a:r>
                        <a:rPr lang="it-IT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2.3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0B0080"/>
                          </a:solidFill>
                          <a:effectLst/>
                          <a:hlinkClick r:id="rId6" tooltip="Unified Expression Language"/>
                        </a:rPr>
                        <a:t>Unified Expression Language</a:t>
                      </a:r>
                      <a:r>
                        <a:rPr lang="it-IT" sz="900">
                          <a:effectLst/>
                        </a:rPr>
                        <a:t> (</a:t>
                      </a:r>
                      <a:r>
                        <a:rPr lang="it-IT" sz="900" i="1">
                          <a:effectLst/>
                        </a:rPr>
                        <a:t>EL</a:t>
                      </a:r>
                      <a:r>
                        <a:rPr lang="it-IT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3.0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4757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A55858"/>
                          </a:solidFill>
                          <a:effectLst/>
                          <a:hlinkClick r:id="rId7" tooltip="Debugging Support for Other Languages (JSR-45) (page does not exist)"/>
                        </a:rPr>
                        <a:t>Debugging Support for Other Languages (JSR-45)</a:t>
                      </a:r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4757">
                <a:tc>
                  <a:txBody>
                    <a:bodyPr/>
                    <a:lstStyle/>
                    <a:p>
                      <a:r>
                        <a:rPr lang="it-IT" sz="9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JavaServer Pages Standard Tag Library"/>
                        </a:rPr>
                        <a:t>JavaServer</a:t>
                      </a:r>
                      <a:r>
                        <a:rPr lang="it-IT" sz="900" u="none" strike="noStrike" dirty="0">
                          <a:solidFill>
                            <a:srgbClr val="0B0080"/>
                          </a:solidFill>
                          <a:effectLst/>
                          <a:hlinkClick r:id="rId8" tooltip="JavaServer Pages Standard Tag Library"/>
                        </a:rPr>
                        <a:t> </a:t>
                      </a:r>
                      <a:r>
                        <a:rPr lang="it-IT" sz="9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JavaServer Pages Standard Tag Library"/>
                        </a:rPr>
                        <a:t>Pages</a:t>
                      </a:r>
                      <a:r>
                        <a:rPr lang="it-IT" sz="900" u="none" strike="noStrike" dirty="0">
                          <a:solidFill>
                            <a:srgbClr val="0B0080"/>
                          </a:solidFill>
                          <a:effectLst/>
                          <a:hlinkClick r:id="rId8" tooltip="JavaServer Pages Standard Tag Library"/>
                        </a:rPr>
                        <a:t> Standard Tag Library</a:t>
                      </a:r>
                      <a:r>
                        <a:rPr lang="it-IT" sz="900" dirty="0">
                          <a:effectLst/>
                        </a:rPr>
                        <a:t> (</a:t>
                      </a:r>
                      <a:r>
                        <a:rPr lang="it-IT" sz="900" i="1" dirty="0">
                          <a:effectLst/>
                        </a:rPr>
                        <a:t>JSTL</a:t>
                      </a:r>
                      <a:r>
                        <a:rPr lang="it-IT" sz="900" dirty="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0B0080"/>
                          </a:solidFill>
                          <a:effectLst/>
                          <a:hlinkClick r:id="rId9" tooltip="JavaServer Faces"/>
                        </a:rPr>
                        <a:t>JavaServer Faces</a:t>
                      </a:r>
                      <a:r>
                        <a:rPr lang="it-IT" sz="900">
                          <a:effectLst/>
                        </a:rPr>
                        <a:t> (</a:t>
                      </a:r>
                      <a:r>
                        <a:rPr lang="it-IT" sz="900" i="1">
                          <a:effectLst/>
                        </a:rPr>
                        <a:t>JSF</a:t>
                      </a:r>
                      <a:r>
                        <a:rPr lang="it-IT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4757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0" tooltip="Java API for RESTful Web Services"/>
                        </a:rPr>
                        <a:t>Java API for RESTful Web Services</a:t>
                      </a:r>
                      <a:r>
                        <a:rPr lang="en-US" sz="900">
                          <a:effectLst/>
                        </a:rPr>
                        <a:t> (</a:t>
                      </a:r>
                      <a:r>
                        <a:rPr lang="en-US" sz="900" i="1">
                          <a:effectLst/>
                        </a:rPr>
                        <a:t>JAX-RS</a:t>
                      </a:r>
                      <a:r>
                        <a:rPr lang="en-US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4757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A55858"/>
                          </a:solidFill>
                          <a:effectLst/>
                          <a:hlinkClick r:id="rId11" tooltip="Java API for WebSocket (page does not exist)"/>
                        </a:rPr>
                        <a:t>Java API for WebSocket</a:t>
                      </a:r>
                      <a:r>
                        <a:rPr lang="it-IT" sz="900">
                          <a:effectLst/>
                        </a:rPr>
                        <a:t> (</a:t>
                      </a:r>
                      <a:r>
                        <a:rPr lang="it-IT" sz="900" i="1">
                          <a:effectLst/>
                        </a:rPr>
                        <a:t>WebSocket</a:t>
                      </a:r>
                      <a:r>
                        <a:rPr lang="it-IT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n/a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4757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A55858"/>
                          </a:solidFill>
                          <a:effectLst/>
                          <a:hlinkClick r:id="rId12" tooltip="Java API for JSON Processing (page does not exist)"/>
                        </a:rPr>
                        <a:t>Java API for JSON Processing</a:t>
                      </a:r>
                      <a:r>
                        <a:rPr lang="it-IT" sz="900">
                          <a:effectLst/>
                        </a:rPr>
                        <a:t> (</a:t>
                      </a:r>
                      <a:r>
                        <a:rPr lang="it-IT" sz="900" i="1">
                          <a:effectLst/>
                        </a:rPr>
                        <a:t>JSON-P</a:t>
                      </a:r>
                      <a:r>
                        <a:rPr lang="it-IT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n/a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dirty="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4757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3" tooltip="JSR 250"/>
                        </a:rPr>
                        <a:t>Common Annotations for the Java Platform (JSR-250)</a:t>
                      </a:r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Enterprise JavaBeans"/>
                        </a:rPr>
                        <a:t>Enterprise </a:t>
                      </a:r>
                      <a:r>
                        <a:rPr lang="it-IT" sz="900" u="none" strike="noStrike" dirty="0" err="1">
                          <a:solidFill>
                            <a:srgbClr val="0B0080"/>
                          </a:solidFill>
                          <a:effectLst/>
                          <a:hlinkClick r:id="rId14" tooltip="Enterprise JavaBeans"/>
                        </a:rPr>
                        <a:t>JavaBeans</a:t>
                      </a:r>
                      <a:r>
                        <a:rPr lang="it-IT" sz="900" dirty="0">
                          <a:effectLst/>
                        </a:rPr>
                        <a:t> (</a:t>
                      </a:r>
                      <a:r>
                        <a:rPr lang="it-IT" sz="900" i="1" dirty="0">
                          <a:effectLst/>
                        </a:rPr>
                        <a:t>EJB</a:t>
                      </a:r>
                      <a:r>
                        <a:rPr lang="it-IT" sz="900" dirty="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3.1 Lite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3.2 Lite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0B0080"/>
                          </a:solidFill>
                          <a:effectLst/>
                          <a:hlinkClick r:id="rId15" tooltip="Java Transaction API"/>
                        </a:rPr>
                        <a:t>Java Transaction API</a:t>
                      </a:r>
                      <a:r>
                        <a:rPr lang="it-IT" sz="900">
                          <a:effectLst/>
                        </a:rPr>
                        <a:t> (</a:t>
                      </a:r>
                      <a:r>
                        <a:rPr lang="it-IT" sz="900" i="1">
                          <a:effectLst/>
                        </a:rPr>
                        <a:t>JTA</a:t>
                      </a:r>
                      <a:r>
                        <a:rPr lang="it-IT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0B0080"/>
                          </a:solidFill>
                          <a:effectLst/>
                          <a:hlinkClick r:id="rId16" tooltip="Java Persistence API"/>
                        </a:rPr>
                        <a:t>Java Persistence API</a:t>
                      </a:r>
                      <a:r>
                        <a:rPr lang="it-IT" sz="900">
                          <a:effectLst/>
                        </a:rPr>
                        <a:t> (</a:t>
                      </a:r>
                      <a:r>
                        <a:rPr lang="it-IT" sz="900" i="1">
                          <a:effectLst/>
                        </a:rPr>
                        <a:t>JPA</a:t>
                      </a:r>
                      <a:r>
                        <a:rPr lang="it-IT" sz="900">
                          <a:effectLst/>
                        </a:rPr>
                        <a:t>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2.1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0B0080"/>
                          </a:solidFill>
                          <a:effectLst/>
                          <a:hlinkClick r:id="rId17" tooltip="Bean Validation"/>
                        </a:rPr>
                        <a:t>Bean Validation</a:t>
                      </a:r>
                      <a:endParaRPr lang="it-IT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A55858"/>
                          </a:solidFill>
                          <a:effectLst/>
                          <a:hlinkClick r:id="rId18" tooltip="Managed Beans (page does not exist)"/>
                        </a:rPr>
                        <a:t>Managed Beans</a:t>
                      </a:r>
                      <a:endParaRPr lang="it-IT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A55858"/>
                          </a:solidFill>
                          <a:effectLst/>
                          <a:hlinkClick r:id="rId19" tooltip="Interceptors (Java) (page does not exist)"/>
                        </a:rPr>
                        <a:t>Interceptors</a:t>
                      </a:r>
                      <a:endParaRPr lang="it-IT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1.2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4757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A55858"/>
                          </a:solidFill>
                          <a:effectLst/>
                          <a:hlinkClick r:id="rId20" tooltip="Contexts and Dependency Injection for the Java EE Platform (page does not exist)"/>
                        </a:rPr>
                        <a:t>Contexts and Dependency Injection for the Java EE Platform</a:t>
                      </a:r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1.1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636">
                <a:tc>
                  <a:txBody>
                    <a:bodyPr/>
                    <a:lstStyle/>
                    <a:p>
                      <a:r>
                        <a:rPr lang="it-IT" sz="900" u="none" strike="noStrike">
                          <a:solidFill>
                            <a:srgbClr val="A55858"/>
                          </a:solidFill>
                          <a:effectLst/>
                          <a:hlinkClick r:id="rId21" tooltip="Dependency Injection for Java (page does not exist)"/>
                        </a:rPr>
                        <a:t>Dependency Injection for Java</a:t>
                      </a:r>
                      <a:endParaRPr lang="it-IT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dirty="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EJB </a:t>
            </a:r>
            <a:r>
              <a:rPr lang="it-IT" dirty="0" err="1" smtClean="0"/>
              <a:t>APIs</a:t>
            </a:r>
            <a:endParaRPr lang="it-IT" dirty="0"/>
          </a:p>
        </p:txBody>
      </p:sp>
      <p:pic>
        <p:nvPicPr>
          <p:cNvPr id="5122" name="Picture 2" descr="Description of Figure 1-8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84" y="365125"/>
            <a:ext cx="3378092" cy="61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1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 </a:t>
            </a:r>
            <a:r>
              <a:rPr lang="it-IT" dirty="0" err="1" smtClean="0"/>
              <a:t>APIs</a:t>
            </a:r>
            <a:endParaRPr lang="it-IT" dirty="0"/>
          </a:p>
        </p:txBody>
      </p:sp>
      <p:pic>
        <p:nvPicPr>
          <p:cNvPr id="6146" name="Picture 2" descr="Description of Figure 1-9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88" y="1690688"/>
            <a:ext cx="4727361" cy="444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8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it-IT" dirty="0" smtClean="0">
                <a:hlinkClick r:id="rId2"/>
              </a:rPr>
              <a:t>3.1</a:t>
            </a:r>
            <a:r>
              <a:rPr lang="it-IT" dirty="0">
                <a:hlinkClick r:id="rId2"/>
              </a:rPr>
              <a:t> javax.servlet.*</a:t>
            </a:r>
            <a:endParaRPr lang="it-IT" dirty="0"/>
          </a:p>
          <a:p>
            <a:pPr lvl="1"/>
            <a:r>
              <a:rPr lang="it-IT" dirty="0">
                <a:hlinkClick r:id="rId3"/>
              </a:rPr>
              <a:t>3.2 javax.websocket.*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3.3 javax.faces.*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3.4 javax.faces.component.*</a:t>
            </a:r>
            <a:endParaRPr lang="it-IT" dirty="0"/>
          </a:p>
          <a:p>
            <a:pPr lvl="1"/>
            <a:r>
              <a:rPr lang="it-IT" dirty="0">
                <a:hlinkClick r:id="rId6"/>
              </a:rPr>
              <a:t>3.5 javax.el.*</a:t>
            </a:r>
            <a:endParaRPr lang="it-IT" dirty="0"/>
          </a:p>
          <a:p>
            <a:pPr lvl="1"/>
            <a:r>
              <a:rPr lang="it-IT" dirty="0">
                <a:hlinkClick r:id="rId7"/>
              </a:rPr>
              <a:t>3.6 javax.enterprise.inject.*</a:t>
            </a:r>
            <a:endParaRPr lang="it-IT" dirty="0"/>
          </a:p>
          <a:p>
            <a:pPr lvl="1"/>
            <a:r>
              <a:rPr lang="it-IT" dirty="0">
                <a:hlinkClick r:id="rId8"/>
              </a:rPr>
              <a:t>3.7 javax.enterprise.context.*</a:t>
            </a:r>
            <a:endParaRPr lang="it-IT" dirty="0"/>
          </a:p>
          <a:p>
            <a:pPr lvl="1"/>
            <a:r>
              <a:rPr lang="it-IT" dirty="0">
                <a:hlinkClick r:id="rId9"/>
              </a:rPr>
              <a:t>3.8 javax.ejb.*</a:t>
            </a:r>
            <a:endParaRPr lang="it-IT" dirty="0"/>
          </a:p>
          <a:p>
            <a:pPr lvl="1"/>
            <a:r>
              <a:rPr lang="it-IT" dirty="0">
                <a:hlinkClick r:id="rId10"/>
              </a:rPr>
              <a:t>3.9 javax.validation.*</a:t>
            </a:r>
            <a:endParaRPr lang="it-IT" dirty="0"/>
          </a:p>
          <a:p>
            <a:pPr lvl="1"/>
            <a:r>
              <a:rPr lang="it-IT" dirty="0">
                <a:hlinkClick r:id="rId11"/>
              </a:rPr>
              <a:t>3.10 javax.persistence.*</a:t>
            </a:r>
            <a:endParaRPr lang="it-IT" dirty="0"/>
          </a:p>
          <a:p>
            <a:pPr lvl="1"/>
            <a:r>
              <a:rPr lang="it-IT" dirty="0">
                <a:hlinkClick r:id="rId12"/>
              </a:rPr>
              <a:t>3.11 javax.transaction.*</a:t>
            </a:r>
            <a:endParaRPr lang="it-IT" dirty="0"/>
          </a:p>
          <a:p>
            <a:pPr lvl="1"/>
            <a:r>
              <a:rPr lang="it-IT" dirty="0">
                <a:hlinkClick r:id="rId13"/>
              </a:rPr>
              <a:t>3.12 javax.security.auth.message.*</a:t>
            </a:r>
            <a:endParaRPr lang="it-IT" dirty="0"/>
          </a:p>
          <a:p>
            <a:pPr lvl="1"/>
            <a:r>
              <a:rPr lang="it-IT" dirty="0">
                <a:hlinkClick r:id="rId14"/>
              </a:rPr>
              <a:t>3.13 javax.enterprise.concurrent.*</a:t>
            </a:r>
            <a:endParaRPr lang="it-IT" dirty="0"/>
          </a:p>
          <a:p>
            <a:pPr lvl="1"/>
            <a:r>
              <a:rPr lang="it-IT" dirty="0">
                <a:hlinkClick r:id="rId15"/>
              </a:rPr>
              <a:t>3.14 javax.jms.*</a:t>
            </a:r>
            <a:endParaRPr lang="it-IT" dirty="0"/>
          </a:p>
          <a:p>
            <a:pPr lvl="1"/>
            <a:r>
              <a:rPr lang="it-IT" dirty="0">
                <a:hlinkClick r:id="rId16"/>
              </a:rPr>
              <a:t>3.15 javax.batch.api.*</a:t>
            </a:r>
            <a:endParaRPr lang="it-IT" dirty="0"/>
          </a:p>
          <a:p>
            <a:pPr lvl="1"/>
            <a:r>
              <a:rPr lang="it-IT" dirty="0">
                <a:hlinkClick r:id="rId17"/>
              </a:rPr>
              <a:t>3.16 javax.resource.*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45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JEE sample project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Directory </a:t>
            </a:r>
            <a:r>
              <a:rPr lang="it-IT" dirty="0" err="1" smtClean="0"/>
              <a:t>structure</a:t>
            </a:r>
            <a:endParaRPr lang="it-IT" dirty="0" smtClean="0"/>
          </a:p>
          <a:p>
            <a:r>
              <a:rPr lang="it-IT" dirty="0" err="1"/>
              <a:t>Build</a:t>
            </a:r>
            <a:r>
              <a:rPr lang="it-IT" dirty="0"/>
              <a:t>, packaging and </a:t>
            </a:r>
            <a:r>
              <a:rPr lang="it-IT" dirty="0" err="1"/>
              <a:t>deployment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(</a:t>
            </a:r>
            <a:r>
              <a:rPr lang="it-IT" dirty="0" err="1"/>
              <a:t>ant</a:t>
            </a:r>
            <a:r>
              <a:rPr lang="it-IT" dirty="0"/>
              <a:t>, </a:t>
            </a:r>
            <a:r>
              <a:rPr lang="it-IT" dirty="0" err="1"/>
              <a:t>maven</a:t>
            </a:r>
            <a:r>
              <a:rPr lang="it-IT" dirty="0" smtClean="0"/>
              <a:t>)</a:t>
            </a:r>
            <a:endParaRPr lang="it-IT" dirty="0" smtClean="0"/>
          </a:p>
          <a:p>
            <a:r>
              <a:rPr lang="it-IT" dirty="0" smtClean="0"/>
              <a:t>IDE </a:t>
            </a:r>
            <a:r>
              <a:rPr lang="it-IT" dirty="0" smtClean="0"/>
              <a:t>(</a:t>
            </a:r>
            <a:r>
              <a:rPr lang="it-IT" dirty="0" err="1" smtClean="0"/>
              <a:t>eclipse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Glassfish</a:t>
            </a:r>
            <a:r>
              <a:rPr lang="it-IT" dirty="0" smtClean="0"/>
              <a:t> Tools</a:t>
            </a:r>
          </a:p>
          <a:p>
            <a:pPr lvl="1"/>
            <a:r>
              <a:rPr lang="it-IT" dirty="0" smtClean="0"/>
              <a:t>M2E</a:t>
            </a:r>
          </a:p>
          <a:p>
            <a:pPr lvl="2"/>
            <a:r>
              <a:rPr lang="it-IT" dirty="0" smtClean="0"/>
              <a:t>Configurazione </a:t>
            </a:r>
            <a:r>
              <a:rPr lang="it-IT" dirty="0" err="1" smtClean="0"/>
              <a:t>repositories</a:t>
            </a:r>
            <a:endParaRPr lang="it-IT" dirty="0" smtClean="0"/>
          </a:p>
          <a:p>
            <a:pPr lvl="2"/>
            <a:r>
              <a:rPr lang="it-IT" dirty="0" smtClean="0"/>
              <a:t>Esecuzione archetipi</a:t>
            </a:r>
            <a:endParaRPr lang="it-IT" dirty="0" smtClean="0"/>
          </a:p>
          <a:p>
            <a:r>
              <a:rPr lang="it-IT" dirty="0" smtClean="0"/>
              <a:t>DB </a:t>
            </a:r>
            <a:r>
              <a:rPr lang="it-IT" dirty="0" smtClean="0"/>
              <a:t>(</a:t>
            </a:r>
            <a:r>
              <a:rPr lang="it-IT" dirty="0" err="1" smtClean="0"/>
              <a:t>mysql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659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Comunicazione sincrona e asincrona, topologie di rete e </a:t>
            </a:r>
            <a:r>
              <a:rPr lang="it-IT" dirty="0" err="1"/>
              <a:t>clustering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Call &amp; </a:t>
            </a:r>
            <a:r>
              <a:rPr lang="it-IT" dirty="0" err="1" smtClean="0"/>
              <a:t>wait</a:t>
            </a:r>
            <a:endParaRPr lang="it-IT" dirty="0" smtClean="0"/>
          </a:p>
          <a:p>
            <a:r>
              <a:rPr lang="it-IT" dirty="0" smtClean="0"/>
              <a:t>Call &amp; </a:t>
            </a:r>
            <a:r>
              <a:rPr lang="it-IT" dirty="0" err="1" smtClean="0"/>
              <a:t>callback</a:t>
            </a:r>
            <a:endParaRPr lang="it-IT" dirty="0" smtClean="0"/>
          </a:p>
          <a:p>
            <a:r>
              <a:rPr lang="it-IT" dirty="0" smtClean="0"/>
              <a:t>Queuing (JMS)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 smtClean="0"/>
              <a:t>Remoting</a:t>
            </a:r>
            <a:endParaRPr lang="it-IT" dirty="0" smtClean="0"/>
          </a:p>
          <a:p>
            <a:pPr lvl="1"/>
            <a:r>
              <a:rPr lang="it-IT" dirty="0" smtClean="0"/>
              <a:t>RMI (CORBA, etc.)</a:t>
            </a:r>
          </a:p>
          <a:p>
            <a:pPr lvl="1"/>
            <a:r>
              <a:rPr lang="it-IT" dirty="0" smtClean="0"/>
              <a:t>WS</a:t>
            </a:r>
          </a:p>
          <a:p>
            <a:pPr lvl="1"/>
            <a:r>
              <a:rPr lang="it-IT" dirty="0" smtClean="0"/>
              <a:t>EJB3</a:t>
            </a:r>
          </a:p>
          <a:p>
            <a:pPr lvl="1"/>
            <a:r>
              <a:rPr lang="it-IT" dirty="0" smtClean="0"/>
              <a:t>Spring</a:t>
            </a:r>
          </a:p>
          <a:p>
            <a:r>
              <a:rPr lang="it-IT" dirty="0" smtClean="0"/>
              <a:t>Server =&gt; Cluster =&gt; </a:t>
            </a:r>
            <a:r>
              <a:rPr lang="it-IT" dirty="0" err="1" smtClean="0"/>
              <a:t>PaaS</a:t>
            </a:r>
            <a:r>
              <a:rPr lang="it-IT" dirty="0" smtClean="0"/>
              <a:t> &gt; </a:t>
            </a:r>
            <a:r>
              <a:rPr lang="it-IT" dirty="0" err="1" smtClean="0"/>
              <a:t>Cloud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544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Giorno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alla piattaforma Java EE 6, le tecnologie fondamentali: Web Applications, Enterprise </a:t>
            </a:r>
          </a:p>
          <a:p>
            <a:r>
              <a:rPr lang="it-IT" dirty="0" smtClean="0"/>
              <a:t>Applications, Web Services. </a:t>
            </a:r>
          </a:p>
          <a:p>
            <a:r>
              <a:rPr lang="it-IT" dirty="0" smtClean="0"/>
              <a:t>Comunicazione sincrona e asincrona, topologie di rete e </a:t>
            </a:r>
            <a:r>
              <a:rPr lang="it-IT" dirty="0" err="1" smtClean="0"/>
              <a:t>clustering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Disposizione su livelli (client, presentazione, servizio, integrazione, persistenza)</a:t>
            </a:r>
          </a:p>
          <a:p>
            <a:r>
              <a:rPr lang="it-IT" dirty="0" smtClean="0"/>
              <a:t>Esercitazione: creare un applicativo Java EE end-to-end.</a:t>
            </a:r>
          </a:p>
        </p:txBody>
      </p:sp>
    </p:spTree>
    <p:extLst>
      <p:ext uri="{BB962C8B-B14F-4D97-AF65-F5344CB8AC3E}">
        <p14:creationId xmlns:p14="http://schemas.microsoft.com/office/powerpoint/2010/main" val="41598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Releases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J2EE 1.2 (</a:t>
            </a:r>
            <a:r>
              <a:rPr lang="it-IT" dirty="0" err="1"/>
              <a:t>December</a:t>
            </a:r>
            <a:r>
              <a:rPr lang="it-IT" dirty="0"/>
              <a:t> 12, 1999)</a:t>
            </a:r>
          </a:p>
          <a:p>
            <a:r>
              <a:rPr lang="it-IT" dirty="0"/>
              <a:t>J2EE 1.3 (</a:t>
            </a:r>
            <a:r>
              <a:rPr lang="it-IT" dirty="0" err="1"/>
              <a:t>September</a:t>
            </a:r>
            <a:r>
              <a:rPr lang="it-IT" dirty="0"/>
              <a:t> 24, 2001)</a:t>
            </a:r>
          </a:p>
          <a:p>
            <a:r>
              <a:rPr lang="it-IT" dirty="0"/>
              <a:t>J2EE 1.4 (</a:t>
            </a:r>
            <a:r>
              <a:rPr lang="it-IT" dirty="0" err="1"/>
              <a:t>November</a:t>
            </a:r>
            <a:r>
              <a:rPr lang="it-IT" dirty="0"/>
              <a:t> 11, 2003)</a:t>
            </a:r>
          </a:p>
          <a:p>
            <a:r>
              <a:rPr lang="it-IT" dirty="0"/>
              <a:t>Java EE 5 (</a:t>
            </a:r>
            <a:r>
              <a:rPr lang="it-IT" dirty="0" err="1"/>
              <a:t>May</a:t>
            </a:r>
            <a:r>
              <a:rPr lang="it-IT" dirty="0"/>
              <a:t> 11, 2006)</a:t>
            </a:r>
          </a:p>
          <a:p>
            <a:r>
              <a:rPr lang="it-IT" dirty="0"/>
              <a:t>Java EE 6 (</a:t>
            </a:r>
            <a:r>
              <a:rPr lang="it-IT" dirty="0" err="1"/>
              <a:t>December</a:t>
            </a:r>
            <a:r>
              <a:rPr lang="it-IT" dirty="0"/>
              <a:t> 10, 2009)</a:t>
            </a:r>
          </a:p>
          <a:p>
            <a:r>
              <a:rPr lang="it-IT" dirty="0"/>
              <a:t>Java EE 7 (</a:t>
            </a:r>
            <a:r>
              <a:rPr lang="it-IT" dirty="0" err="1"/>
              <a:t>May</a:t>
            </a:r>
            <a:r>
              <a:rPr lang="it-IT" dirty="0"/>
              <a:t> 28, 2013,</a:t>
            </a:r>
            <a:r>
              <a:rPr lang="it-IT" baseline="30000" dirty="0">
                <a:hlinkClick r:id="rId2"/>
              </a:rPr>
              <a:t>[3]</a:t>
            </a:r>
            <a:r>
              <a:rPr lang="it-IT" dirty="0"/>
              <a:t> </a:t>
            </a:r>
            <a:r>
              <a:rPr lang="it-IT" dirty="0" err="1"/>
              <a:t>but</a:t>
            </a:r>
            <a:r>
              <a:rPr lang="it-IT" dirty="0"/>
              <a:t> April 5, 2013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spec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. </a:t>
            </a:r>
            <a:r>
              <a:rPr lang="it-IT" dirty="0" err="1"/>
              <a:t>June</a:t>
            </a:r>
            <a:r>
              <a:rPr lang="it-IT" dirty="0"/>
              <a:t> 12, 2013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planned</a:t>
            </a:r>
            <a:r>
              <a:rPr lang="it-IT" dirty="0"/>
              <a:t> </a:t>
            </a:r>
            <a:r>
              <a:rPr lang="it-IT" dirty="0" err="1"/>
              <a:t>kickoff</a:t>
            </a:r>
            <a:r>
              <a:rPr lang="it-IT" dirty="0"/>
              <a:t> date</a:t>
            </a:r>
            <a:r>
              <a:rPr lang="it-IT" baseline="30000" dirty="0">
                <a:hlinkClick r:id="rId3"/>
              </a:rPr>
              <a:t>[4]</a:t>
            </a:r>
            <a:r>
              <a:rPr lang="it-IT" dirty="0"/>
              <a:t>)</a:t>
            </a:r>
          </a:p>
          <a:p>
            <a:r>
              <a:rPr lang="it-IT" dirty="0"/>
              <a:t>Java EE 8 (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Q3 2016</a:t>
            </a:r>
            <a:r>
              <a:rPr lang="it-IT" baseline="30000" dirty="0">
                <a:hlinkClick r:id="rId4"/>
              </a:rPr>
              <a:t>[5]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9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Technologies (1)</a:t>
            </a:r>
            <a:endParaRPr lang="it-IT" dirty="0"/>
          </a:p>
        </p:txBody>
      </p:sp>
      <p:pic>
        <p:nvPicPr>
          <p:cNvPr id="2049" name="Picture 1" descr="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3" y="1847839"/>
            <a:ext cx="143446" cy="1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3" y="1847839"/>
            <a:ext cx="143446" cy="1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3" y="1847839"/>
            <a:ext cx="143446" cy="1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3" y="1847839"/>
            <a:ext cx="143446" cy="1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Java EE </a:t>
            </a:r>
            <a:r>
              <a:rPr lang="it-IT" dirty="0" smtClean="0"/>
              <a:t>Platform</a:t>
            </a:r>
            <a:endParaRPr lang="it-IT" dirty="0"/>
          </a:p>
          <a:p>
            <a:pPr lvl="1"/>
            <a:r>
              <a:rPr lang="it-IT" dirty="0"/>
              <a:t>Java Platform, Enterprise Edition 7 (Java EE 7</a:t>
            </a:r>
            <a:r>
              <a:rPr lang="it-IT" dirty="0" smtClean="0"/>
              <a:t>)</a:t>
            </a:r>
          </a:p>
          <a:p>
            <a:r>
              <a:rPr lang="it-IT" dirty="0"/>
              <a:t>Web Application </a:t>
            </a:r>
            <a:r>
              <a:rPr lang="it-IT" dirty="0" smtClean="0"/>
              <a:t>Technologies</a:t>
            </a:r>
            <a:endParaRPr lang="it-IT" dirty="0"/>
          </a:p>
          <a:p>
            <a:pPr lvl="1"/>
            <a:r>
              <a:rPr lang="it-IT" dirty="0"/>
              <a:t>Java API for </a:t>
            </a:r>
            <a:r>
              <a:rPr lang="it-IT" dirty="0" err="1" smtClean="0"/>
              <a:t>WebSocket</a:t>
            </a:r>
            <a:r>
              <a:rPr lang="it-IT" dirty="0"/>
              <a:t>	</a:t>
            </a:r>
          </a:p>
          <a:p>
            <a:pPr lvl="1"/>
            <a:r>
              <a:rPr lang="it-IT" dirty="0" smtClean="0"/>
              <a:t>Java </a:t>
            </a:r>
            <a:r>
              <a:rPr lang="it-IT" dirty="0"/>
              <a:t>API for JSON Processing</a:t>
            </a:r>
          </a:p>
          <a:p>
            <a:pPr lvl="1"/>
            <a:r>
              <a:rPr lang="it-IT" dirty="0" smtClean="0"/>
              <a:t>Java </a:t>
            </a:r>
            <a:r>
              <a:rPr lang="it-IT" dirty="0" err="1"/>
              <a:t>Servlet</a:t>
            </a:r>
            <a:r>
              <a:rPr lang="it-IT" dirty="0"/>
              <a:t> </a:t>
            </a:r>
            <a:r>
              <a:rPr lang="it-IT" dirty="0" smtClean="0"/>
              <a:t>3.1</a:t>
            </a:r>
          </a:p>
          <a:p>
            <a:pPr lvl="1"/>
            <a:r>
              <a:rPr lang="it-IT" dirty="0" err="1" smtClean="0"/>
              <a:t>JavaServer</a:t>
            </a:r>
            <a:r>
              <a:rPr lang="it-IT" dirty="0" smtClean="0"/>
              <a:t> </a:t>
            </a:r>
            <a:r>
              <a:rPr lang="it-IT" dirty="0" err="1"/>
              <a:t>Faces</a:t>
            </a:r>
            <a:r>
              <a:rPr lang="it-IT" dirty="0"/>
              <a:t> </a:t>
            </a:r>
            <a:r>
              <a:rPr lang="it-IT" dirty="0" smtClean="0"/>
              <a:t>2.2</a:t>
            </a:r>
            <a:endParaRPr lang="it-IT" dirty="0"/>
          </a:p>
          <a:p>
            <a:pPr lvl="1"/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/>
              <a:t>Language </a:t>
            </a:r>
            <a:r>
              <a:rPr lang="it-IT" dirty="0" smtClean="0"/>
              <a:t>3.0</a:t>
            </a:r>
            <a:endParaRPr lang="it-IT" dirty="0"/>
          </a:p>
          <a:p>
            <a:pPr lvl="1"/>
            <a:r>
              <a:rPr lang="it-IT" dirty="0" err="1" smtClean="0"/>
              <a:t>JavaServer</a:t>
            </a:r>
            <a:r>
              <a:rPr lang="it-IT" dirty="0" smtClean="0"/>
              <a:t> </a:t>
            </a:r>
            <a:r>
              <a:rPr lang="it-IT" dirty="0" err="1"/>
              <a:t>Pages</a:t>
            </a:r>
            <a:r>
              <a:rPr lang="it-IT" dirty="0"/>
              <a:t> </a:t>
            </a:r>
            <a:r>
              <a:rPr lang="it-IT" dirty="0" smtClean="0"/>
              <a:t>2.3</a:t>
            </a:r>
            <a:endParaRPr lang="it-IT" dirty="0"/>
          </a:p>
          <a:p>
            <a:pPr lvl="1"/>
            <a:r>
              <a:rPr lang="it-IT" dirty="0" smtClean="0"/>
              <a:t>Standard </a:t>
            </a:r>
            <a:r>
              <a:rPr lang="it-IT" dirty="0"/>
              <a:t>Tag Library for </a:t>
            </a:r>
            <a:r>
              <a:rPr lang="it-IT" dirty="0" err="1"/>
              <a:t>JavaServer</a:t>
            </a:r>
            <a:r>
              <a:rPr lang="it-IT" dirty="0"/>
              <a:t> </a:t>
            </a:r>
            <a:r>
              <a:rPr lang="it-IT" dirty="0" err="1"/>
              <a:t>Pages</a:t>
            </a:r>
            <a:r>
              <a:rPr lang="it-IT" dirty="0"/>
              <a:t> (JSTL) 1.2</a:t>
            </a:r>
          </a:p>
          <a:p>
            <a:pPr marL="457200" lvl="1" indent="0">
              <a:buNone/>
            </a:pPr>
            <a:r>
              <a:rPr lang="it-IT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230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031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Enterprise Application </a:t>
            </a:r>
            <a:r>
              <a:rPr lang="it-IT" dirty="0" smtClean="0"/>
              <a:t>Technologies</a:t>
            </a:r>
            <a:endParaRPr lang="it-IT" dirty="0"/>
          </a:p>
          <a:p>
            <a:pPr lvl="1"/>
            <a:r>
              <a:rPr lang="it-IT" dirty="0"/>
              <a:t>Batch Applications for the Java </a:t>
            </a:r>
            <a:r>
              <a:rPr lang="it-IT" dirty="0" smtClean="0"/>
              <a:t>Platform </a:t>
            </a:r>
            <a:endParaRPr lang="it-IT" dirty="0"/>
          </a:p>
          <a:p>
            <a:pPr lvl="1"/>
            <a:r>
              <a:rPr lang="it-IT" dirty="0" err="1"/>
              <a:t>Concurrency</a:t>
            </a:r>
            <a:r>
              <a:rPr lang="it-IT" dirty="0"/>
              <a:t> Utilities for Java EE </a:t>
            </a:r>
            <a:r>
              <a:rPr lang="it-IT" dirty="0" smtClean="0"/>
              <a:t>1.0</a:t>
            </a:r>
            <a:endParaRPr lang="it-IT" dirty="0"/>
          </a:p>
          <a:p>
            <a:pPr lvl="1"/>
            <a:r>
              <a:rPr lang="it-IT" dirty="0" err="1"/>
              <a:t>Contexts</a:t>
            </a:r>
            <a:r>
              <a:rPr lang="it-IT" dirty="0"/>
              <a:t> and 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Injection</a:t>
            </a:r>
            <a:r>
              <a:rPr lang="it-IT" dirty="0"/>
              <a:t> for Java </a:t>
            </a:r>
            <a:r>
              <a:rPr lang="it-IT" dirty="0" smtClean="0"/>
              <a:t>1.1</a:t>
            </a:r>
            <a:endParaRPr lang="it-IT" dirty="0"/>
          </a:p>
          <a:p>
            <a:pPr lvl="1"/>
            <a:r>
              <a:rPr lang="it-IT" dirty="0" err="1" smtClean="0"/>
              <a:t>Dependency</a:t>
            </a:r>
            <a:r>
              <a:rPr lang="it-IT" dirty="0" smtClean="0"/>
              <a:t> </a:t>
            </a:r>
            <a:r>
              <a:rPr lang="it-IT" dirty="0" err="1"/>
              <a:t>Injection</a:t>
            </a:r>
            <a:r>
              <a:rPr lang="it-IT" dirty="0"/>
              <a:t> for Java </a:t>
            </a:r>
            <a:r>
              <a:rPr lang="it-IT" dirty="0" smtClean="0"/>
              <a:t>1.0</a:t>
            </a:r>
            <a:endParaRPr lang="it-IT" dirty="0"/>
          </a:p>
          <a:p>
            <a:pPr lvl="1"/>
            <a:r>
              <a:rPr lang="it-IT" dirty="0" smtClean="0"/>
              <a:t>Bean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smtClean="0"/>
              <a:t>1.1</a:t>
            </a:r>
            <a:endParaRPr lang="it-IT" dirty="0"/>
          </a:p>
          <a:p>
            <a:pPr lvl="1"/>
            <a:r>
              <a:rPr lang="it-IT" dirty="0" smtClean="0"/>
              <a:t>Enterprise </a:t>
            </a:r>
            <a:r>
              <a:rPr lang="it-IT" dirty="0" err="1"/>
              <a:t>JavaBeans</a:t>
            </a:r>
            <a:r>
              <a:rPr lang="it-IT" dirty="0"/>
              <a:t> </a:t>
            </a:r>
            <a:r>
              <a:rPr lang="it-IT" dirty="0" smtClean="0"/>
              <a:t>3.2</a:t>
            </a:r>
            <a:endParaRPr lang="it-IT" dirty="0"/>
          </a:p>
          <a:p>
            <a:pPr lvl="1"/>
            <a:r>
              <a:rPr lang="it-IT" dirty="0" err="1" smtClean="0"/>
              <a:t>Interceptors</a:t>
            </a:r>
            <a:r>
              <a:rPr lang="it-IT" dirty="0" smtClean="0"/>
              <a:t> </a:t>
            </a:r>
            <a:r>
              <a:rPr lang="it-IT" dirty="0"/>
              <a:t>1.2</a:t>
            </a:r>
          </a:p>
          <a:p>
            <a:pPr lvl="1"/>
            <a:r>
              <a:rPr lang="it-IT" dirty="0" smtClean="0"/>
              <a:t>Java </a:t>
            </a:r>
            <a:r>
              <a:rPr lang="it-IT" dirty="0"/>
              <a:t>EE Connector Architecture </a:t>
            </a:r>
            <a:r>
              <a:rPr lang="it-IT" dirty="0" smtClean="0"/>
              <a:t>1.7</a:t>
            </a:r>
            <a:endParaRPr lang="it-IT" dirty="0"/>
          </a:p>
          <a:p>
            <a:pPr lvl="1"/>
            <a:r>
              <a:rPr lang="it-IT" dirty="0"/>
              <a:t>Java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smtClean="0"/>
              <a:t>2.1</a:t>
            </a:r>
          </a:p>
          <a:p>
            <a:pPr lvl="1"/>
            <a:r>
              <a:rPr lang="it-IT" dirty="0" smtClean="0"/>
              <a:t>Common </a:t>
            </a:r>
            <a:r>
              <a:rPr lang="it-IT" dirty="0" err="1"/>
              <a:t>Annotations</a:t>
            </a:r>
            <a:r>
              <a:rPr lang="it-IT" dirty="0"/>
              <a:t> for the Java Platform </a:t>
            </a:r>
            <a:r>
              <a:rPr lang="it-IT" dirty="0" smtClean="0"/>
              <a:t>1.2</a:t>
            </a:r>
            <a:endParaRPr lang="it-IT" dirty="0"/>
          </a:p>
          <a:p>
            <a:pPr lvl="1"/>
            <a:r>
              <a:rPr lang="it-IT" dirty="0" smtClean="0"/>
              <a:t>Java </a:t>
            </a:r>
            <a:r>
              <a:rPr lang="it-IT" dirty="0"/>
              <a:t>Message Service API </a:t>
            </a:r>
            <a:r>
              <a:rPr lang="it-IT" dirty="0" smtClean="0"/>
              <a:t>2.0</a:t>
            </a:r>
            <a:endParaRPr lang="it-IT" dirty="0"/>
          </a:p>
          <a:p>
            <a:pPr lvl="1"/>
            <a:r>
              <a:rPr lang="it-IT" dirty="0"/>
              <a:t>Java </a:t>
            </a:r>
            <a:r>
              <a:rPr lang="it-IT" dirty="0" err="1"/>
              <a:t>Transaction</a:t>
            </a:r>
            <a:r>
              <a:rPr lang="it-IT" dirty="0"/>
              <a:t> API (JTA) </a:t>
            </a:r>
            <a:r>
              <a:rPr lang="it-IT" dirty="0" smtClean="0"/>
              <a:t>1.2</a:t>
            </a:r>
            <a:endParaRPr lang="it-IT" dirty="0"/>
          </a:p>
          <a:p>
            <a:pPr lvl="1"/>
            <a:r>
              <a:rPr lang="it-IT" dirty="0" err="1" smtClean="0"/>
              <a:t>JavaMail</a:t>
            </a:r>
            <a:r>
              <a:rPr lang="it-IT" dirty="0" smtClean="0"/>
              <a:t> </a:t>
            </a:r>
            <a:r>
              <a:rPr lang="it-IT" dirty="0"/>
              <a:t>1.5	JSR 919	Download </a:t>
            </a:r>
            <a:r>
              <a:rPr lang="it-IT" dirty="0" err="1"/>
              <a:t>spec</a:t>
            </a:r>
            <a:r>
              <a:rPr lang="it-IT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1285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Technologies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dirty="0"/>
              <a:t>Web Services </a:t>
            </a:r>
            <a:r>
              <a:rPr lang="it-IT" dirty="0" smtClean="0"/>
              <a:t>Technologies</a:t>
            </a:r>
            <a:endParaRPr lang="it-IT" dirty="0"/>
          </a:p>
          <a:p>
            <a:pPr lvl="1"/>
            <a:r>
              <a:rPr lang="it-IT" dirty="0"/>
              <a:t>Java API for </a:t>
            </a:r>
            <a:r>
              <a:rPr lang="it-IT" dirty="0" err="1"/>
              <a:t>RESTful</a:t>
            </a:r>
            <a:r>
              <a:rPr lang="it-IT" dirty="0"/>
              <a:t> Web Services (JAX-RS) </a:t>
            </a:r>
            <a:r>
              <a:rPr lang="it-IT" dirty="0" smtClean="0"/>
              <a:t>2.0</a:t>
            </a:r>
            <a:endParaRPr lang="it-IT" dirty="0"/>
          </a:p>
          <a:p>
            <a:pPr lvl="1"/>
            <a:r>
              <a:rPr lang="it-IT" dirty="0" err="1" smtClean="0"/>
              <a:t>Implementing</a:t>
            </a:r>
            <a:r>
              <a:rPr lang="it-IT" dirty="0" smtClean="0"/>
              <a:t> </a:t>
            </a:r>
            <a:r>
              <a:rPr lang="it-IT" dirty="0"/>
              <a:t>Enterprise Web Services </a:t>
            </a:r>
            <a:r>
              <a:rPr lang="it-IT" dirty="0" smtClean="0"/>
              <a:t>1.3</a:t>
            </a:r>
            <a:endParaRPr lang="it-IT" dirty="0"/>
          </a:p>
          <a:p>
            <a:pPr lvl="1"/>
            <a:r>
              <a:rPr lang="it-IT" dirty="0"/>
              <a:t>Java API for XML-</a:t>
            </a:r>
            <a:r>
              <a:rPr lang="it-IT" dirty="0" err="1"/>
              <a:t>Based</a:t>
            </a:r>
            <a:r>
              <a:rPr lang="it-IT" dirty="0"/>
              <a:t> Web Services (JAX-WS) </a:t>
            </a:r>
            <a:r>
              <a:rPr lang="it-IT" dirty="0" smtClean="0"/>
              <a:t>2.2</a:t>
            </a:r>
            <a:endParaRPr lang="it-IT" dirty="0"/>
          </a:p>
          <a:p>
            <a:pPr lvl="1"/>
            <a:r>
              <a:rPr lang="it-IT" dirty="0"/>
              <a:t>Web Services </a:t>
            </a:r>
            <a:r>
              <a:rPr lang="it-IT" dirty="0" err="1"/>
              <a:t>Metadata</a:t>
            </a:r>
            <a:r>
              <a:rPr lang="it-IT" dirty="0"/>
              <a:t> for the Java </a:t>
            </a:r>
            <a:r>
              <a:rPr lang="it-IT" dirty="0" smtClean="0"/>
              <a:t>Platform</a:t>
            </a:r>
          </a:p>
          <a:p>
            <a:pPr lvl="1"/>
            <a:r>
              <a:rPr lang="it-IT" dirty="0" smtClean="0"/>
              <a:t>Java </a:t>
            </a:r>
            <a:r>
              <a:rPr lang="it-IT" dirty="0"/>
              <a:t>API for XML-</a:t>
            </a:r>
            <a:r>
              <a:rPr lang="it-IT" dirty="0" err="1"/>
              <a:t>Based</a:t>
            </a:r>
            <a:r>
              <a:rPr lang="it-IT" dirty="0"/>
              <a:t> RPC (JAX-RPC) 1.1 (Optional</a:t>
            </a:r>
            <a:r>
              <a:rPr lang="it-IT" dirty="0" smtClean="0"/>
              <a:t>)</a:t>
            </a:r>
            <a:endParaRPr lang="it-IT" dirty="0"/>
          </a:p>
          <a:p>
            <a:pPr lvl="1"/>
            <a:r>
              <a:rPr lang="it-IT" dirty="0"/>
              <a:t>Java </a:t>
            </a:r>
            <a:r>
              <a:rPr lang="it-IT" dirty="0" err="1"/>
              <a:t>APIs</a:t>
            </a:r>
            <a:r>
              <a:rPr lang="it-IT" dirty="0"/>
              <a:t> for XML Messaging </a:t>
            </a:r>
            <a:r>
              <a:rPr lang="it-IT" dirty="0" smtClean="0"/>
              <a:t>1.3</a:t>
            </a:r>
            <a:endParaRPr lang="it-IT" dirty="0"/>
          </a:p>
          <a:p>
            <a:pPr lvl="1"/>
            <a:r>
              <a:rPr lang="it-IT" dirty="0"/>
              <a:t>Java API for XML </a:t>
            </a:r>
            <a:r>
              <a:rPr lang="it-IT" dirty="0" err="1"/>
              <a:t>Registries</a:t>
            </a:r>
            <a:r>
              <a:rPr lang="it-IT" dirty="0"/>
              <a:t> (JAXR) </a:t>
            </a:r>
            <a:r>
              <a:rPr lang="it-IT" dirty="0" smtClean="0"/>
              <a:t>1.0</a:t>
            </a:r>
          </a:p>
          <a:p>
            <a:r>
              <a:rPr lang="it-IT" dirty="0"/>
              <a:t>Management and Security </a:t>
            </a:r>
            <a:r>
              <a:rPr lang="it-IT" dirty="0" smtClean="0"/>
              <a:t>Technologies</a:t>
            </a:r>
            <a:endParaRPr lang="it-IT" dirty="0"/>
          </a:p>
          <a:p>
            <a:pPr lvl="1"/>
            <a:r>
              <a:rPr lang="it-IT" dirty="0"/>
              <a:t>Java </a:t>
            </a:r>
            <a:r>
              <a:rPr lang="it-IT" dirty="0" err="1"/>
              <a:t>Authentication</a:t>
            </a:r>
            <a:r>
              <a:rPr lang="it-IT" dirty="0"/>
              <a:t> Service Provider Interface for Containers </a:t>
            </a:r>
            <a:r>
              <a:rPr lang="it-IT" dirty="0" smtClean="0"/>
              <a:t>1.1</a:t>
            </a:r>
            <a:endParaRPr lang="it-IT" dirty="0"/>
          </a:p>
          <a:p>
            <a:pPr lvl="1"/>
            <a:r>
              <a:rPr lang="it-IT" dirty="0"/>
              <a:t>Java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Contract</a:t>
            </a:r>
            <a:r>
              <a:rPr lang="it-IT" dirty="0"/>
              <a:t> for Containers </a:t>
            </a:r>
            <a:r>
              <a:rPr lang="it-IT" dirty="0" smtClean="0"/>
              <a:t>1.5</a:t>
            </a:r>
            <a:endParaRPr lang="it-IT" dirty="0"/>
          </a:p>
          <a:p>
            <a:pPr lvl="1"/>
            <a:r>
              <a:rPr lang="it-IT" dirty="0"/>
              <a:t>Java EE Application Deployment 1.2  (Optional</a:t>
            </a:r>
            <a:r>
              <a:rPr lang="it-IT" dirty="0" smtClean="0"/>
              <a:t>)</a:t>
            </a:r>
            <a:endParaRPr lang="it-IT" dirty="0"/>
          </a:p>
          <a:p>
            <a:pPr lvl="1"/>
            <a:r>
              <a:rPr lang="it-IT" dirty="0" smtClean="0"/>
              <a:t>J2EE </a:t>
            </a:r>
            <a:r>
              <a:rPr lang="it-IT" dirty="0"/>
              <a:t>Management </a:t>
            </a:r>
            <a:r>
              <a:rPr lang="it-IT" dirty="0" smtClean="0"/>
              <a:t>1.1</a:t>
            </a:r>
            <a:endParaRPr lang="it-IT" dirty="0"/>
          </a:p>
          <a:p>
            <a:pPr lvl="1"/>
            <a:r>
              <a:rPr lang="it-IT" dirty="0" smtClean="0"/>
              <a:t>Debugging </a:t>
            </a:r>
            <a:r>
              <a:rPr lang="it-IT" dirty="0" err="1"/>
              <a:t>Support</a:t>
            </a:r>
            <a:r>
              <a:rPr lang="it-IT" dirty="0"/>
              <a:t> for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smtClean="0"/>
              <a:t>1.0</a:t>
            </a:r>
            <a:endParaRPr lang="it-IT" dirty="0"/>
          </a:p>
          <a:p>
            <a:r>
              <a:rPr lang="it-IT" dirty="0" smtClean="0"/>
              <a:t>Java </a:t>
            </a:r>
            <a:r>
              <a:rPr lang="it-IT" dirty="0"/>
              <a:t>EE-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Specs</a:t>
            </a:r>
            <a:r>
              <a:rPr lang="it-IT" dirty="0"/>
              <a:t> in Java </a:t>
            </a:r>
            <a:r>
              <a:rPr lang="it-IT" dirty="0" smtClean="0"/>
              <a:t>SE</a:t>
            </a:r>
            <a:endParaRPr lang="it-IT" dirty="0"/>
          </a:p>
          <a:p>
            <a:pPr lvl="1"/>
            <a:r>
              <a:rPr lang="it-IT" dirty="0"/>
              <a:t>Java Architecture for XML </a:t>
            </a:r>
            <a:r>
              <a:rPr lang="it-IT" dirty="0" err="1"/>
              <a:t>Binding</a:t>
            </a:r>
            <a:r>
              <a:rPr lang="it-IT" dirty="0"/>
              <a:t> (JAXB) </a:t>
            </a:r>
            <a:r>
              <a:rPr lang="it-IT" dirty="0" smtClean="0"/>
              <a:t>2.2</a:t>
            </a:r>
            <a:endParaRPr lang="it-IT" dirty="0"/>
          </a:p>
          <a:p>
            <a:pPr lvl="1"/>
            <a:r>
              <a:rPr lang="it-IT" dirty="0"/>
              <a:t>Java API for XML Processing (JAXP) </a:t>
            </a:r>
            <a:r>
              <a:rPr lang="it-IT" dirty="0" smtClean="0"/>
              <a:t>1.3</a:t>
            </a:r>
            <a:endParaRPr lang="it-IT" dirty="0"/>
          </a:p>
          <a:p>
            <a:pPr lvl="1"/>
            <a:r>
              <a:rPr lang="it-IT" dirty="0"/>
              <a:t>Java Database Connectivity </a:t>
            </a:r>
            <a:r>
              <a:rPr lang="it-IT" dirty="0" smtClean="0"/>
              <a:t>4.0</a:t>
            </a:r>
            <a:endParaRPr lang="it-IT" dirty="0"/>
          </a:p>
          <a:p>
            <a:pPr lvl="1"/>
            <a:r>
              <a:rPr lang="it-IT" dirty="0"/>
              <a:t>Java Management Extensions (JMX) </a:t>
            </a:r>
            <a:r>
              <a:rPr lang="it-IT" dirty="0" smtClean="0"/>
              <a:t>2.0</a:t>
            </a:r>
            <a:endParaRPr lang="it-IT" dirty="0"/>
          </a:p>
          <a:p>
            <a:pPr lvl="1"/>
            <a:r>
              <a:rPr lang="it-IT" dirty="0" err="1"/>
              <a:t>JavaBeans</a:t>
            </a:r>
            <a:r>
              <a:rPr lang="it-IT" dirty="0"/>
              <a:t> </a:t>
            </a:r>
            <a:r>
              <a:rPr lang="it-IT" dirty="0" err="1"/>
              <a:t>Activation</a:t>
            </a:r>
            <a:r>
              <a:rPr lang="it-IT" dirty="0"/>
              <a:t> Framework (JAF) </a:t>
            </a:r>
            <a:r>
              <a:rPr lang="it-IT" dirty="0" smtClean="0"/>
              <a:t>1.1</a:t>
            </a:r>
            <a:endParaRPr lang="it-IT" dirty="0"/>
          </a:p>
          <a:p>
            <a:pPr lvl="1"/>
            <a:r>
              <a:rPr lang="it-IT" dirty="0"/>
              <a:t>Streaming API for XML (</a:t>
            </a:r>
            <a:r>
              <a:rPr lang="it-IT" dirty="0" err="1"/>
              <a:t>StAX</a:t>
            </a:r>
            <a:r>
              <a:rPr lang="it-IT" dirty="0"/>
              <a:t>) 1.0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47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Java SE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3102"/>
            <a:ext cx="10515600" cy="32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JEE </a:t>
            </a:r>
            <a:r>
              <a:rPr lang="it-IT" dirty="0" err="1" smtClean="0"/>
              <a:t>features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Application model</a:t>
            </a:r>
          </a:p>
          <a:p>
            <a:pPr lvl="1"/>
            <a:r>
              <a:rPr lang="it-IT" dirty="0" smtClean="0"/>
              <a:t>Multi </a:t>
            </a:r>
            <a:r>
              <a:rPr lang="it-IT" dirty="0" err="1" smtClean="0"/>
              <a:t>tiered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endParaRPr lang="it-IT" dirty="0" smtClean="0"/>
          </a:p>
          <a:p>
            <a:r>
              <a:rPr lang="it-IT" dirty="0" smtClean="0"/>
              <a:t>JEE containers</a:t>
            </a:r>
          </a:p>
          <a:p>
            <a:pPr lvl="1"/>
            <a:r>
              <a:rPr lang="it-IT" dirty="0" smtClean="0"/>
              <a:t>Security</a:t>
            </a:r>
          </a:p>
          <a:p>
            <a:pPr lvl="1"/>
            <a:r>
              <a:rPr lang="it-IT" dirty="0" err="1" smtClean="0"/>
              <a:t>Transaciotn</a:t>
            </a:r>
            <a:endParaRPr lang="it-IT" dirty="0" smtClean="0"/>
          </a:p>
          <a:p>
            <a:pPr lvl="1"/>
            <a:r>
              <a:rPr lang="it-IT" dirty="0" err="1" smtClean="0"/>
              <a:t>Lookup</a:t>
            </a:r>
            <a:endParaRPr lang="it-IT" dirty="0" smtClean="0"/>
          </a:p>
          <a:p>
            <a:pPr lvl="1"/>
            <a:r>
              <a:rPr lang="it-IT" dirty="0" err="1" smtClean="0"/>
              <a:t>Remoting</a:t>
            </a:r>
            <a:endParaRPr lang="it-IT" dirty="0" smtClean="0"/>
          </a:p>
          <a:p>
            <a:r>
              <a:rPr lang="it-IT" dirty="0" smtClean="0"/>
              <a:t>Web </a:t>
            </a:r>
            <a:r>
              <a:rPr lang="it-IT" dirty="0" err="1" smtClean="0"/>
              <a:t>services</a:t>
            </a:r>
            <a:endParaRPr lang="it-IT" dirty="0" smtClean="0"/>
          </a:p>
          <a:p>
            <a:r>
              <a:rPr lang="it-IT" dirty="0" smtClean="0"/>
              <a:t>Assembly e </a:t>
            </a:r>
            <a:r>
              <a:rPr lang="it-IT" dirty="0" err="1" smtClean="0"/>
              <a:t>deployment</a:t>
            </a:r>
            <a:r>
              <a:rPr lang="it-IT" dirty="0" smtClean="0"/>
              <a:t> (</a:t>
            </a:r>
            <a:r>
              <a:rPr lang="it-IT" dirty="0" err="1" smtClean="0"/>
              <a:t>EARs</a:t>
            </a:r>
            <a:r>
              <a:rPr lang="it-IT" dirty="0" smtClean="0"/>
              <a:t>, </a:t>
            </a:r>
            <a:r>
              <a:rPr lang="it-IT" dirty="0" err="1" smtClean="0"/>
              <a:t>WARs</a:t>
            </a:r>
            <a:r>
              <a:rPr lang="it-IT" dirty="0" smtClean="0"/>
              <a:t>, </a:t>
            </a:r>
            <a:r>
              <a:rPr lang="it-IT" dirty="0" err="1" smtClean="0"/>
              <a:t>JARs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3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APIs</a:t>
            </a:r>
            <a:endParaRPr lang="it-IT" dirty="0"/>
          </a:p>
        </p:txBody>
      </p:sp>
      <p:pic>
        <p:nvPicPr>
          <p:cNvPr id="4098" name="Picture 2" descr="Description of Figure 1-7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52" y="365124"/>
            <a:ext cx="3047999" cy="625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581</Words>
  <Application>Microsoft Office PowerPoint</Application>
  <PresentationFormat>Widescreen</PresentationFormat>
  <Paragraphs>173</Paragraphs>
  <Slides>15</Slides>
  <Notes>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Java Enterprise Edition</vt:lpstr>
      <vt:lpstr>Giorno 1</vt:lpstr>
      <vt:lpstr>Releases</vt:lpstr>
      <vt:lpstr>Technologies (1)</vt:lpstr>
      <vt:lpstr>Technologies (2)</vt:lpstr>
      <vt:lpstr>Technologies (3)</vt:lpstr>
      <vt:lpstr>Java SE</vt:lpstr>
      <vt:lpstr>JEE features</vt:lpstr>
      <vt:lpstr>Web APIs</vt:lpstr>
      <vt:lpstr>Web profile</vt:lpstr>
      <vt:lpstr>EJB APIs</vt:lpstr>
      <vt:lpstr>SE APIs</vt:lpstr>
      <vt:lpstr>API</vt:lpstr>
      <vt:lpstr>JEE sample project</vt:lpstr>
      <vt:lpstr>Comunicazione sincrona e asincrona, topologie di rete e clustering. </vt:lpstr>
    </vt:vector>
  </TitlesOfParts>
  <Company>Colleoni.INFO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Edition</dc:title>
  <dc:creator>Andrea Colleoni</dc:creator>
  <cp:lastModifiedBy>Andrea Colleoni</cp:lastModifiedBy>
  <cp:revision>11</cp:revision>
  <dcterms:created xsi:type="dcterms:W3CDTF">2015-05-25T20:10:39Z</dcterms:created>
  <dcterms:modified xsi:type="dcterms:W3CDTF">2015-06-29T15:22:29Z</dcterms:modified>
</cp:coreProperties>
</file>