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03/06/2015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95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03/06/2015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123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03/06/2015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21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03/06/2015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570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03/06/2015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714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03/06/2015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766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03/06/2015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751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03/06/2015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865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03/06/2015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553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03/06/2015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799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03/06/2015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56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75830-CDFA-4388-8B00-C9D8214EA299}" type="datetimeFigureOut">
              <a:rPr lang="it-IT" smtClean="0"/>
              <a:t>03/06/2015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930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sf/html" TargetMode="External"/><Relationship Id="rId2" Type="http://schemas.openxmlformats.org/officeDocument/2006/relationships/hyperlink" Target="http://www.w3.org/1999/x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Java Enterprise Edition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Giorno 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246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Giorno </a:t>
            </a:r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Tecnologie Java EE web </a:t>
            </a:r>
            <a:r>
              <a:rPr lang="it-IT" dirty="0" err="1"/>
              <a:t>profile</a:t>
            </a:r>
            <a:r>
              <a:rPr lang="it-IT" dirty="0"/>
              <a:t>: Java </a:t>
            </a:r>
            <a:r>
              <a:rPr lang="it-IT" dirty="0" err="1"/>
              <a:t>Servlet</a:t>
            </a:r>
            <a:r>
              <a:rPr lang="it-IT" dirty="0"/>
              <a:t>, Java Server </a:t>
            </a:r>
            <a:r>
              <a:rPr lang="it-IT" dirty="0" err="1"/>
              <a:t>Pages</a:t>
            </a:r>
            <a:r>
              <a:rPr lang="it-IT" dirty="0"/>
              <a:t> (JSP), JSF, </a:t>
            </a:r>
            <a:r>
              <a:rPr lang="it-IT" dirty="0" err="1"/>
              <a:t>Expression</a:t>
            </a:r>
            <a:r>
              <a:rPr lang="it-IT" dirty="0"/>
              <a:t> Language.</a:t>
            </a:r>
          </a:p>
          <a:p>
            <a:r>
              <a:rPr lang="it-IT" dirty="0"/>
              <a:t>Pattern MVC e </a:t>
            </a:r>
            <a:r>
              <a:rPr lang="it-IT" dirty="0" err="1"/>
              <a:t>command</a:t>
            </a:r>
            <a:r>
              <a:rPr lang="it-IT" dirty="0"/>
              <a:t> pattern.</a:t>
            </a:r>
          </a:p>
          <a:p>
            <a:r>
              <a:rPr lang="it-IT" dirty="0"/>
              <a:t>Esercitazione: creare una web </a:t>
            </a:r>
            <a:r>
              <a:rPr lang="it-IT" dirty="0" err="1"/>
              <a:t>application</a:t>
            </a:r>
            <a:r>
              <a:rPr lang="it-IT" dirty="0"/>
              <a:t> utilizzando il pattern Model-</a:t>
            </a:r>
            <a:r>
              <a:rPr lang="it-IT" dirty="0" err="1"/>
              <a:t>View</a:t>
            </a:r>
            <a:r>
              <a:rPr lang="it-IT" dirty="0"/>
              <a:t>-Controller (MVC).</a:t>
            </a:r>
          </a:p>
          <a:p>
            <a:r>
              <a:rPr lang="it-IT" dirty="0"/>
              <a:t>Presentation </a:t>
            </a:r>
            <a:r>
              <a:rPr lang="it-IT" dirty="0" err="1"/>
              <a:t>layer</a:t>
            </a:r>
            <a:r>
              <a:rPr lang="it-IT" dirty="0"/>
              <a:t> e </a:t>
            </a:r>
            <a:r>
              <a:rPr lang="it-IT" dirty="0" err="1"/>
              <a:t>view</a:t>
            </a:r>
            <a:r>
              <a:rPr lang="it-IT" dirty="0"/>
              <a:t> </a:t>
            </a:r>
            <a:r>
              <a:rPr lang="it-IT" dirty="0" err="1"/>
              <a:t>engines</a:t>
            </a:r>
            <a:r>
              <a:rPr lang="it-IT" dirty="0"/>
              <a:t>: i </a:t>
            </a:r>
            <a:r>
              <a:rPr lang="it-IT" dirty="0" err="1"/>
              <a:t>tag</a:t>
            </a:r>
            <a:r>
              <a:rPr lang="it-IT" dirty="0"/>
              <a:t> personalizzati, JSTL (JSP Standard Tag Library), e altre tecnologie di </a:t>
            </a:r>
            <a:r>
              <a:rPr lang="it-IT" dirty="0" err="1"/>
              <a:t>View</a:t>
            </a:r>
            <a:r>
              <a:rPr lang="it-IT" dirty="0"/>
              <a:t> </a:t>
            </a:r>
            <a:r>
              <a:rPr lang="it-IT" dirty="0" err="1"/>
              <a:t>templating</a:t>
            </a:r>
            <a:r>
              <a:rPr lang="it-IT" dirty="0"/>
              <a:t> per la costruzione di web </a:t>
            </a:r>
            <a:r>
              <a:rPr lang="it-IT" dirty="0" err="1"/>
              <a:t>layer</a:t>
            </a:r>
            <a:r>
              <a:rPr lang="it-IT" dirty="0"/>
              <a:t> HTML5/JS/CSS3 AJAX </a:t>
            </a:r>
            <a:r>
              <a:rPr lang="it-IT" dirty="0" err="1"/>
              <a:t>enabled</a:t>
            </a:r>
            <a:r>
              <a:rPr lang="it-IT" dirty="0"/>
              <a:t>. </a:t>
            </a:r>
          </a:p>
          <a:p>
            <a:r>
              <a:rPr lang="it-IT" dirty="0" smtClean="0"/>
              <a:t>Esercitazione</a:t>
            </a:r>
            <a:r>
              <a:rPr lang="it-IT" dirty="0"/>
              <a:t>: estendere le funzionalità della web </a:t>
            </a:r>
            <a:r>
              <a:rPr lang="it-IT" dirty="0" err="1"/>
              <a:t>application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984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Servlet</a:t>
            </a:r>
            <a:endParaRPr lang="it-IT" dirty="0"/>
          </a:p>
        </p:txBody>
      </p:sp>
      <p:pic>
        <p:nvPicPr>
          <p:cNvPr id="1026" name="Picture 2" descr="http://upload.wikimedia.org/wikipedia/commons/thumb/4/40/JSPLife.png/400px-JSPLif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579919" cy="367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68544" y="1602205"/>
            <a:ext cx="4785255" cy="1854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it-IT" altLang="it-IT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it-IT" altLang="it-IT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javax.servlet.annotation.WebServlet</a:t>
            </a: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it-IT" altLang="it-IT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it-IT" altLang="it-IT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it-IT" altLang="it-IT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javax.servlet.http.HttpServlet</a:t>
            </a: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it-IT" altLang="it-IT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it-IT" altLang="it-IT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it-IT" altLang="it-IT" sz="1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WebServlet</a:t>
            </a: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kumimoji="0" lang="it-IT" altLang="it-IT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it-IT" altLang="it-IT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 </a:t>
            </a: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it-IT" altLang="it-IT" sz="11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MyOwnServlet</a:t>
            </a: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kumimoji="0" lang="it-IT" altLang="it-IT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it-IT" altLang="it-IT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 </a:t>
            </a: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it-IT" altLang="it-IT" sz="11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it-IT" altLang="it-IT" sz="11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it-IT" altLang="it-IT" sz="11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</a:t>
            </a: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first </a:t>
            </a:r>
            <a:r>
              <a:rPr kumimoji="0" lang="it-IT" altLang="it-IT" sz="11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annotated</a:t>
            </a: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it-IT" altLang="it-IT" sz="11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servlet</a:t>
            </a: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kumimoji="0" lang="it-IT" altLang="it-IT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it-IT" altLang="it-IT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urlPatterns</a:t>
            </a: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 </a:t>
            </a: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kumimoji="0" lang="it-IT" altLang="it-IT" sz="11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processServlet</a:t>
            </a: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kumimoji="0" lang="it-IT" altLang="it-IT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it-IT" altLang="it-IT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it-IT" altLang="it-IT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it-IT" altLang="it-IT" sz="11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it-IT" altLang="it-IT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it-IT" altLang="it-IT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it-IT" altLang="it-IT" sz="11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kumimoji="0" lang="it-IT" altLang="it-IT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it-IT" altLang="it-IT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kumimoji="0" lang="it-IT" altLang="it-IT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it-IT" altLang="it-IT" sz="1100" b="0" i="0" u="none" strike="noStrike" cap="none" normalizeH="0" baseline="0" dirty="0" err="1" smtClean="0">
                <a:ln>
                  <a:noFill/>
                </a:ln>
                <a:solidFill>
                  <a:srgbClr val="3F5F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implement</a:t>
            </a: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it-IT" altLang="it-IT" sz="1100" b="0" i="0" u="none" strike="noStrike" cap="none" normalizeH="0" baseline="0" dirty="0" err="1" smtClean="0">
                <a:ln>
                  <a:noFill/>
                </a:ln>
                <a:solidFill>
                  <a:srgbClr val="3F5F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servlet</a:t>
            </a: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it-IT" altLang="it-IT" sz="1100" b="0" i="0" u="none" strike="noStrike" cap="none" normalizeH="0" baseline="0" dirty="0" err="1" smtClean="0">
                <a:ln>
                  <a:noFill/>
                </a:ln>
                <a:solidFill>
                  <a:srgbClr val="3F5F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doPost</a:t>
            </a: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and </a:t>
            </a:r>
            <a:r>
              <a:rPr kumimoji="0" lang="it-IT" altLang="it-IT" sz="1100" b="0" i="0" u="none" strike="noStrike" cap="none" normalizeH="0" baseline="0" dirty="0" err="1" smtClean="0">
                <a:ln>
                  <a:noFill/>
                </a:ln>
                <a:solidFill>
                  <a:srgbClr val="3F5F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()...</a:t>
            </a:r>
            <a:endParaRPr kumimoji="0" lang="it-IT" altLang="it-IT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it-IT" altLang="it-IT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75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JSP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838200" y="1807247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&lt;!-- </a:t>
            </a:r>
            <a:r>
              <a:rPr lang="it-IT" dirty="0" err="1"/>
              <a:t>prova.jsp</a:t>
            </a:r>
            <a:r>
              <a:rPr lang="it-IT" dirty="0"/>
              <a:t> </a:t>
            </a:r>
            <a:r>
              <a:rPr lang="it-IT" dirty="0" smtClean="0"/>
              <a:t>--&gt;</a:t>
            </a:r>
          </a:p>
          <a:p>
            <a:endParaRPr lang="it-IT" dirty="0"/>
          </a:p>
          <a:p>
            <a:r>
              <a:rPr lang="fr-FR" dirty="0"/>
              <a:t>&lt;%@ page </a:t>
            </a:r>
            <a:r>
              <a:rPr lang="fr-FR" dirty="0" err="1"/>
              <a:t>language</a:t>
            </a:r>
            <a:r>
              <a:rPr lang="fr-FR" dirty="0"/>
              <a:t>=”java” import=”</a:t>
            </a:r>
            <a:r>
              <a:rPr lang="fr-FR" dirty="0" err="1"/>
              <a:t>java.sql</a:t>
            </a:r>
            <a:r>
              <a:rPr lang="fr-FR" dirty="0"/>
              <a:t>.*” </a:t>
            </a:r>
            <a:r>
              <a:rPr lang="fr-FR" dirty="0" smtClean="0"/>
              <a:t>%&gt;</a:t>
            </a:r>
          </a:p>
          <a:p>
            <a:endParaRPr lang="it-IT" dirty="0" smtClean="0"/>
          </a:p>
          <a:p>
            <a:r>
              <a:rPr lang="it-IT" dirty="0"/>
              <a:t>&lt;%// dichiarazione di una stringa %&gt;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&lt;% ! </a:t>
            </a:r>
            <a:r>
              <a:rPr lang="it-IT" dirty="0" err="1"/>
              <a:t>String</a:t>
            </a:r>
            <a:r>
              <a:rPr lang="it-IT" dirty="0"/>
              <a:t> stringa=new </a:t>
            </a:r>
            <a:r>
              <a:rPr lang="it-IT" dirty="0" err="1"/>
              <a:t>string</a:t>
            </a:r>
            <a:r>
              <a:rPr lang="it-IT" dirty="0"/>
              <a:t>(“ciao a tutti”) %&gt;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/>
            </a:r>
            <a:br>
              <a:rPr lang="it-IT" dirty="0"/>
            </a:br>
            <a:r>
              <a:rPr lang="it-IT" dirty="0"/>
              <a:t>&lt;% // dichiarazione di una funzione che dati due numeri in ingresso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// restituisce la loro somma %&gt;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&lt;% ! public </a:t>
            </a:r>
            <a:r>
              <a:rPr lang="it-IT" dirty="0" err="1"/>
              <a:t>int</a:t>
            </a:r>
            <a:r>
              <a:rPr lang="it-IT" dirty="0"/>
              <a:t> somma (</a:t>
            </a:r>
            <a:r>
              <a:rPr lang="it-IT" dirty="0" err="1"/>
              <a:t>int</a:t>
            </a:r>
            <a:r>
              <a:rPr lang="it-IT" dirty="0"/>
              <a:t> primo, </a:t>
            </a:r>
            <a:r>
              <a:rPr lang="it-IT" dirty="0" err="1"/>
              <a:t>int</a:t>
            </a:r>
            <a:r>
              <a:rPr lang="it-IT" dirty="0"/>
              <a:t> secondo){</a:t>
            </a:r>
            <a:r>
              <a:rPr lang="it-IT" dirty="0"/>
              <a:t/>
            </a:r>
            <a:br>
              <a:rPr lang="it-IT" dirty="0"/>
            </a:br>
            <a:r>
              <a:rPr lang="it-IT" dirty="0" err="1"/>
              <a:t>return</a:t>
            </a:r>
            <a:r>
              <a:rPr lang="it-IT" dirty="0"/>
              <a:t> (primo + secondo);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}//somma </a:t>
            </a:r>
            <a:r>
              <a:rPr lang="it-IT" dirty="0" smtClean="0"/>
              <a:t>%&gt;</a:t>
            </a:r>
          </a:p>
          <a:p>
            <a:endParaRPr lang="it-IT" dirty="0"/>
          </a:p>
          <a:p>
            <a:r>
              <a:rPr lang="it-IT" dirty="0"/>
              <a:t>&lt;html&gt;</a:t>
            </a:r>
          </a:p>
          <a:p>
            <a:r>
              <a:rPr lang="it-IT" dirty="0"/>
              <a:t>&lt;body&gt;</a:t>
            </a:r>
          </a:p>
          <a:p>
            <a:endParaRPr lang="it-IT" dirty="0"/>
          </a:p>
          <a:p>
            <a:r>
              <a:rPr lang="it-IT" dirty="0"/>
              <a:t>&lt;% </a:t>
            </a:r>
            <a:r>
              <a:rPr lang="it-IT" dirty="0" err="1"/>
              <a:t>out.println</a:t>
            </a:r>
            <a:r>
              <a:rPr lang="it-IT" dirty="0"/>
              <a:t>("Ciao Mondo!"); %&gt;</a:t>
            </a:r>
          </a:p>
          <a:p>
            <a:endParaRPr lang="it-IT" dirty="0"/>
          </a:p>
          <a:p>
            <a:r>
              <a:rPr lang="it-IT" dirty="0"/>
              <a:t>&lt;/body&gt;</a:t>
            </a:r>
          </a:p>
          <a:p>
            <a:r>
              <a:rPr lang="it-IT" dirty="0"/>
              <a:t>&lt;/html&gt;</a:t>
            </a:r>
          </a:p>
        </p:txBody>
      </p:sp>
      <p:sp>
        <p:nvSpPr>
          <p:cNvPr id="5" name="Rettangolo 4"/>
          <p:cNvSpPr/>
          <p:nvPr/>
        </p:nvSpPr>
        <p:spPr>
          <a:xfrm>
            <a:off x="5905500" y="747374"/>
            <a:ext cx="6096000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it-IT" b="1" dirty="0"/>
              <a:t>&lt;</a:t>
            </a:r>
            <a:r>
              <a:rPr lang="it-IT" b="1" dirty="0" err="1"/>
              <a:t>jsp:useBean</a:t>
            </a:r>
            <a:r>
              <a:rPr lang="it-IT" b="1" dirty="0"/>
              <a:t>&gt; </a:t>
            </a:r>
            <a:r>
              <a:rPr lang="it-IT" dirty="0"/>
              <a:t>: permette di utilizzare i metodi implementati all’interno di un </a:t>
            </a:r>
            <a:r>
              <a:rPr lang="it-IT" dirty="0" err="1"/>
              <a:t>JavaBean</a:t>
            </a:r>
            <a:r>
              <a:rPr lang="it-IT" dirty="0"/>
              <a:t>;</a:t>
            </a:r>
          </a:p>
          <a:p>
            <a:r>
              <a:rPr lang="it-IT" b="1" dirty="0"/>
              <a:t>&lt;</a:t>
            </a:r>
            <a:r>
              <a:rPr lang="it-IT" b="1" dirty="0" err="1"/>
              <a:t>jsp:setProperty</a:t>
            </a:r>
            <a:r>
              <a:rPr lang="it-IT" b="1" dirty="0"/>
              <a:t>&gt; </a:t>
            </a:r>
            <a:r>
              <a:rPr lang="it-IT" dirty="0"/>
              <a:t>: permette di impostare il valore di un parametro di un metodo di un Bean;</a:t>
            </a:r>
          </a:p>
          <a:p>
            <a:r>
              <a:rPr lang="it-IT" b="1" dirty="0"/>
              <a:t>&lt;</a:t>
            </a:r>
            <a:r>
              <a:rPr lang="it-IT" b="1" dirty="0" err="1"/>
              <a:t>jsp:getProperty</a:t>
            </a:r>
            <a:r>
              <a:rPr lang="it-IT" b="1" dirty="0"/>
              <a:t>&gt; </a:t>
            </a:r>
            <a:r>
              <a:rPr lang="it-IT" dirty="0"/>
              <a:t>: permette di acquisire il valore di un parametro di un Bean;</a:t>
            </a:r>
          </a:p>
          <a:p>
            <a:r>
              <a:rPr lang="it-IT" b="1" dirty="0"/>
              <a:t>&lt;</a:t>
            </a:r>
            <a:r>
              <a:rPr lang="it-IT" b="1" dirty="0" err="1"/>
              <a:t>jsp:param</a:t>
            </a:r>
            <a:r>
              <a:rPr lang="it-IT" b="1" dirty="0"/>
              <a:t>&gt; </a:t>
            </a:r>
            <a:r>
              <a:rPr lang="it-IT" dirty="0"/>
              <a:t>: permette di dichiarare ed inizializzare dei parametri all’interno della pagina.</a:t>
            </a:r>
          </a:p>
        </p:txBody>
      </p:sp>
    </p:spTree>
    <p:extLst>
      <p:ext uri="{BB962C8B-B14F-4D97-AF65-F5344CB8AC3E}">
        <p14:creationId xmlns:p14="http://schemas.microsoft.com/office/powerpoint/2010/main" val="197135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JSF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562494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JSF provides</a:t>
            </a:r>
          </a:p>
          <a:p>
            <a:r>
              <a:rPr lang="en-US" dirty="0"/>
              <a:t>Core library</a:t>
            </a:r>
          </a:p>
          <a:p>
            <a:r>
              <a:rPr lang="en-US" dirty="0"/>
              <a:t>A set of base UI components - standard HTML input elements</a:t>
            </a:r>
          </a:p>
          <a:p>
            <a:r>
              <a:rPr lang="en-US" dirty="0"/>
              <a:t>Extension of the base UI components to create additional UI component libraries or to extend existing components.</a:t>
            </a:r>
          </a:p>
          <a:p>
            <a:r>
              <a:rPr lang="en-US" dirty="0"/>
              <a:t>Multiple rendering capabilities that enable JSF UI components to render themselves differently depending on the client types</a:t>
            </a:r>
          </a:p>
          <a:p>
            <a:endParaRPr lang="it-IT" dirty="0"/>
          </a:p>
        </p:txBody>
      </p:sp>
      <p:pic>
        <p:nvPicPr>
          <p:cNvPr id="2050" name="Picture 2" descr="JSF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145" y="1027906"/>
            <a:ext cx="53340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SF Life Cyc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310" y="4319589"/>
            <a:ext cx="5665835" cy="219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767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JSF – Configurazione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838200" y="2207330"/>
            <a:ext cx="4897582" cy="3416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dirty="0"/>
              <a:t>&lt;</a:t>
            </a:r>
            <a:r>
              <a:rPr lang="it-IT" dirty="0" err="1"/>
              <a:t>dependencies</a:t>
            </a:r>
            <a:r>
              <a:rPr lang="it-IT" dirty="0"/>
              <a:t>&gt;</a:t>
            </a:r>
          </a:p>
          <a:p>
            <a:r>
              <a:rPr lang="it-IT" dirty="0"/>
              <a:t>  &lt;</a:t>
            </a:r>
            <a:r>
              <a:rPr lang="it-IT" dirty="0" err="1"/>
              <a:t>dependency</a:t>
            </a:r>
            <a:r>
              <a:rPr lang="it-IT" dirty="0"/>
              <a:t>&gt;</a:t>
            </a:r>
          </a:p>
          <a:p>
            <a:r>
              <a:rPr lang="it-IT" dirty="0"/>
              <a:t>	 &lt;</a:t>
            </a:r>
            <a:r>
              <a:rPr lang="it-IT" dirty="0" err="1"/>
              <a:t>groupId</a:t>
            </a:r>
            <a:r>
              <a:rPr lang="it-IT" dirty="0"/>
              <a:t>&gt;</a:t>
            </a:r>
            <a:r>
              <a:rPr lang="it-IT" dirty="0" err="1"/>
              <a:t>com.sun.faces</a:t>
            </a:r>
            <a:r>
              <a:rPr lang="it-IT" dirty="0"/>
              <a:t>&lt;/</a:t>
            </a:r>
            <a:r>
              <a:rPr lang="it-IT" dirty="0" err="1"/>
              <a:t>groupId</a:t>
            </a:r>
            <a:r>
              <a:rPr lang="it-IT" dirty="0"/>
              <a:t>&gt;</a:t>
            </a:r>
          </a:p>
          <a:p>
            <a:r>
              <a:rPr lang="it-IT" dirty="0"/>
              <a:t>	 &lt;</a:t>
            </a:r>
            <a:r>
              <a:rPr lang="it-IT" dirty="0" err="1"/>
              <a:t>artifactId</a:t>
            </a:r>
            <a:r>
              <a:rPr lang="it-IT" dirty="0"/>
              <a:t>&gt;</a:t>
            </a:r>
            <a:r>
              <a:rPr lang="it-IT" dirty="0" err="1"/>
              <a:t>jsf</a:t>
            </a:r>
            <a:r>
              <a:rPr lang="it-IT" dirty="0"/>
              <a:t>-api&lt;/</a:t>
            </a:r>
            <a:r>
              <a:rPr lang="it-IT" dirty="0" err="1"/>
              <a:t>artifactId</a:t>
            </a:r>
            <a:r>
              <a:rPr lang="it-IT" dirty="0"/>
              <a:t>&gt;</a:t>
            </a:r>
          </a:p>
          <a:p>
            <a:r>
              <a:rPr lang="it-IT" dirty="0"/>
              <a:t>	 &lt;</a:t>
            </a:r>
            <a:r>
              <a:rPr lang="it-IT" dirty="0" err="1"/>
              <a:t>version</a:t>
            </a:r>
            <a:r>
              <a:rPr lang="it-IT" dirty="0"/>
              <a:t>&gt;2.1.7&lt;/</a:t>
            </a:r>
            <a:r>
              <a:rPr lang="it-IT" dirty="0" err="1"/>
              <a:t>version</a:t>
            </a:r>
            <a:r>
              <a:rPr lang="it-IT" dirty="0"/>
              <a:t>&gt;</a:t>
            </a:r>
          </a:p>
          <a:p>
            <a:r>
              <a:rPr lang="it-IT" dirty="0"/>
              <a:t>  &lt;/</a:t>
            </a:r>
            <a:r>
              <a:rPr lang="it-IT" dirty="0" err="1"/>
              <a:t>dependency</a:t>
            </a:r>
            <a:r>
              <a:rPr lang="it-IT" dirty="0"/>
              <a:t>&gt;</a:t>
            </a:r>
          </a:p>
          <a:p>
            <a:r>
              <a:rPr lang="it-IT" dirty="0"/>
              <a:t>  &lt;</a:t>
            </a:r>
            <a:r>
              <a:rPr lang="it-IT" dirty="0" err="1"/>
              <a:t>dependency</a:t>
            </a:r>
            <a:r>
              <a:rPr lang="it-IT" dirty="0"/>
              <a:t>&gt;</a:t>
            </a:r>
          </a:p>
          <a:p>
            <a:r>
              <a:rPr lang="it-IT" dirty="0"/>
              <a:t>	 &lt;</a:t>
            </a:r>
            <a:r>
              <a:rPr lang="it-IT" dirty="0" err="1"/>
              <a:t>groupId</a:t>
            </a:r>
            <a:r>
              <a:rPr lang="it-IT" dirty="0"/>
              <a:t>&gt;</a:t>
            </a:r>
            <a:r>
              <a:rPr lang="it-IT" dirty="0" err="1"/>
              <a:t>com.sun.faces</a:t>
            </a:r>
            <a:r>
              <a:rPr lang="it-IT" dirty="0"/>
              <a:t>&lt;/</a:t>
            </a:r>
            <a:r>
              <a:rPr lang="it-IT" dirty="0" err="1"/>
              <a:t>groupId</a:t>
            </a:r>
            <a:r>
              <a:rPr lang="it-IT" dirty="0"/>
              <a:t>&gt;</a:t>
            </a:r>
          </a:p>
          <a:p>
            <a:r>
              <a:rPr lang="it-IT" dirty="0"/>
              <a:t>	 &lt;</a:t>
            </a:r>
            <a:r>
              <a:rPr lang="it-IT" dirty="0" err="1"/>
              <a:t>artifactId</a:t>
            </a:r>
            <a:r>
              <a:rPr lang="it-IT" dirty="0"/>
              <a:t>&gt;</a:t>
            </a:r>
            <a:r>
              <a:rPr lang="it-IT" dirty="0" err="1"/>
              <a:t>jsf-impl</a:t>
            </a:r>
            <a:r>
              <a:rPr lang="it-IT" dirty="0"/>
              <a:t>&lt;/</a:t>
            </a:r>
            <a:r>
              <a:rPr lang="it-IT" dirty="0" err="1"/>
              <a:t>artifactId</a:t>
            </a:r>
            <a:r>
              <a:rPr lang="it-IT" dirty="0"/>
              <a:t>&gt;</a:t>
            </a:r>
          </a:p>
          <a:p>
            <a:r>
              <a:rPr lang="it-IT" dirty="0"/>
              <a:t>	 &lt;</a:t>
            </a:r>
            <a:r>
              <a:rPr lang="it-IT" dirty="0" err="1"/>
              <a:t>version</a:t>
            </a:r>
            <a:r>
              <a:rPr lang="it-IT" dirty="0"/>
              <a:t>&gt;2.1.7&lt;/</a:t>
            </a:r>
            <a:r>
              <a:rPr lang="it-IT" dirty="0" err="1"/>
              <a:t>version</a:t>
            </a:r>
            <a:r>
              <a:rPr lang="it-IT" dirty="0"/>
              <a:t>&gt;</a:t>
            </a:r>
          </a:p>
          <a:p>
            <a:r>
              <a:rPr lang="it-IT" dirty="0"/>
              <a:t>  &lt;/</a:t>
            </a:r>
            <a:r>
              <a:rPr lang="it-IT" dirty="0" err="1"/>
              <a:t>dependency</a:t>
            </a:r>
            <a:r>
              <a:rPr lang="it-IT" dirty="0"/>
              <a:t>&gt;</a:t>
            </a:r>
          </a:p>
          <a:p>
            <a:r>
              <a:rPr lang="it-IT" dirty="0"/>
              <a:t>&lt;/</a:t>
            </a:r>
            <a:r>
              <a:rPr lang="it-IT" dirty="0" err="1"/>
              <a:t>dependencies</a:t>
            </a:r>
            <a:r>
              <a:rPr lang="it-IT" dirty="0"/>
              <a:t>&gt; </a:t>
            </a:r>
          </a:p>
        </p:txBody>
      </p:sp>
      <p:sp>
        <p:nvSpPr>
          <p:cNvPr id="7" name="Rettangolo 6"/>
          <p:cNvSpPr/>
          <p:nvPr/>
        </p:nvSpPr>
        <p:spPr>
          <a:xfrm>
            <a:off x="5843154" y="784981"/>
            <a:ext cx="5510646" cy="5355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600" dirty="0"/>
              <a:t>&lt;</a:t>
            </a:r>
            <a:r>
              <a:rPr lang="it-IT" sz="1600" dirty="0" err="1"/>
              <a:t>servlet</a:t>
            </a:r>
            <a:r>
              <a:rPr lang="it-IT" sz="1600" dirty="0"/>
              <a:t>&gt;</a:t>
            </a:r>
          </a:p>
          <a:p>
            <a:r>
              <a:rPr lang="it-IT" sz="1600" dirty="0"/>
              <a:t>  &lt;</a:t>
            </a:r>
            <a:r>
              <a:rPr lang="it-IT" sz="1600" dirty="0" err="1"/>
              <a:t>servlet-name</a:t>
            </a:r>
            <a:r>
              <a:rPr lang="it-IT" sz="1600" dirty="0"/>
              <a:t>&gt;</a:t>
            </a:r>
            <a:r>
              <a:rPr lang="it-IT" sz="1600" dirty="0" err="1"/>
              <a:t>Faces</a:t>
            </a:r>
            <a:r>
              <a:rPr lang="it-IT" sz="1600" dirty="0"/>
              <a:t> </a:t>
            </a:r>
            <a:r>
              <a:rPr lang="it-IT" sz="1600" dirty="0" err="1"/>
              <a:t>Servlet</a:t>
            </a:r>
            <a:r>
              <a:rPr lang="it-IT" sz="1600" dirty="0"/>
              <a:t>&lt;/</a:t>
            </a:r>
            <a:r>
              <a:rPr lang="it-IT" sz="1600" dirty="0" err="1"/>
              <a:t>servlet-name</a:t>
            </a:r>
            <a:r>
              <a:rPr lang="it-IT" sz="1600" dirty="0"/>
              <a:t>&gt;</a:t>
            </a:r>
          </a:p>
          <a:p>
            <a:r>
              <a:rPr lang="it-IT" sz="1600" dirty="0"/>
              <a:t>  &lt;</a:t>
            </a:r>
            <a:r>
              <a:rPr lang="it-IT" sz="1600" dirty="0" err="1"/>
              <a:t>servlet-class</a:t>
            </a:r>
            <a:r>
              <a:rPr lang="it-IT" sz="1600" dirty="0"/>
              <a:t>&gt;</a:t>
            </a:r>
            <a:r>
              <a:rPr lang="it-IT" sz="1600" dirty="0" err="1"/>
              <a:t>javax.faces.webapp.FacesServlet</a:t>
            </a:r>
            <a:r>
              <a:rPr lang="it-IT" sz="1600" dirty="0"/>
              <a:t>&lt;/</a:t>
            </a:r>
            <a:r>
              <a:rPr lang="it-IT" sz="1600" dirty="0" err="1"/>
              <a:t>servlet-class</a:t>
            </a:r>
            <a:r>
              <a:rPr lang="it-IT" sz="1600" dirty="0"/>
              <a:t>&gt;</a:t>
            </a:r>
          </a:p>
          <a:p>
            <a:r>
              <a:rPr lang="it-IT" sz="1600" dirty="0"/>
              <a:t>  &lt;</a:t>
            </a:r>
            <a:r>
              <a:rPr lang="it-IT" sz="1600" dirty="0" err="1"/>
              <a:t>load</a:t>
            </a:r>
            <a:r>
              <a:rPr lang="it-IT" sz="1600" dirty="0"/>
              <a:t>-on-startup&gt;1&lt;/</a:t>
            </a:r>
            <a:r>
              <a:rPr lang="it-IT" sz="1600" dirty="0" err="1"/>
              <a:t>load</a:t>
            </a:r>
            <a:r>
              <a:rPr lang="it-IT" sz="1600" dirty="0"/>
              <a:t>-on-startup&gt;</a:t>
            </a:r>
          </a:p>
          <a:p>
            <a:r>
              <a:rPr lang="it-IT" sz="1600" dirty="0"/>
              <a:t>&lt;/</a:t>
            </a:r>
            <a:r>
              <a:rPr lang="it-IT" sz="1600" dirty="0" err="1"/>
              <a:t>servlet</a:t>
            </a:r>
            <a:r>
              <a:rPr lang="it-IT" sz="1600" dirty="0"/>
              <a:t>&gt;</a:t>
            </a:r>
          </a:p>
          <a:p>
            <a:r>
              <a:rPr lang="it-IT" sz="1600" dirty="0"/>
              <a:t>&lt;</a:t>
            </a:r>
            <a:r>
              <a:rPr lang="it-IT" sz="1600" dirty="0" err="1"/>
              <a:t>servlet-mapping</a:t>
            </a:r>
            <a:r>
              <a:rPr lang="it-IT" sz="1600" dirty="0"/>
              <a:t>&gt;</a:t>
            </a:r>
          </a:p>
          <a:p>
            <a:r>
              <a:rPr lang="it-IT" sz="1600" dirty="0"/>
              <a:t>  &lt;</a:t>
            </a:r>
            <a:r>
              <a:rPr lang="it-IT" sz="1600" dirty="0" err="1"/>
              <a:t>servlet-name</a:t>
            </a:r>
            <a:r>
              <a:rPr lang="it-IT" sz="1600" dirty="0"/>
              <a:t>&gt;</a:t>
            </a:r>
            <a:r>
              <a:rPr lang="it-IT" sz="1600" dirty="0" err="1"/>
              <a:t>Faces</a:t>
            </a:r>
            <a:r>
              <a:rPr lang="it-IT" sz="1600" dirty="0"/>
              <a:t> </a:t>
            </a:r>
            <a:r>
              <a:rPr lang="it-IT" sz="1600" dirty="0" err="1"/>
              <a:t>Servlet</a:t>
            </a:r>
            <a:r>
              <a:rPr lang="it-IT" sz="1600" dirty="0"/>
              <a:t>&lt;/</a:t>
            </a:r>
            <a:r>
              <a:rPr lang="it-IT" sz="1600" dirty="0" err="1"/>
              <a:t>servlet-name</a:t>
            </a:r>
            <a:r>
              <a:rPr lang="it-IT" sz="1600" dirty="0"/>
              <a:t>&gt;</a:t>
            </a:r>
          </a:p>
          <a:p>
            <a:r>
              <a:rPr lang="it-IT" sz="1600" dirty="0"/>
              <a:t>  &lt;</a:t>
            </a:r>
            <a:r>
              <a:rPr lang="it-IT" sz="1600" dirty="0" err="1"/>
              <a:t>url</a:t>
            </a:r>
            <a:r>
              <a:rPr lang="it-IT" sz="1600" dirty="0"/>
              <a:t>-pattern&gt;/</a:t>
            </a:r>
            <a:r>
              <a:rPr lang="it-IT" sz="1600" dirty="0" err="1"/>
              <a:t>faces</a:t>
            </a:r>
            <a:r>
              <a:rPr lang="it-IT" sz="1600" dirty="0"/>
              <a:t>/*&lt;/</a:t>
            </a:r>
            <a:r>
              <a:rPr lang="it-IT" sz="1600" dirty="0" err="1"/>
              <a:t>url</a:t>
            </a:r>
            <a:r>
              <a:rPr lang="it-IT" sz="1600" dirty="0"/>
              <a:t>-pattern&gt;</a:t>
            </a:r>
          </a:p>
          <a:p>
            <a:r>
              <a:rPr lang="it-IT" sz="1600" dirty="0"/>
              <a:t>&lt;/</a:t>
            </a:r>
            <a:r>
              <a:rPr lang="it-IT" sz="1600" dirty="0" err="1"/>
              <a:t>servlet-mapping</a:t>
            </a:r>
            <a:r>
              <a:rPr lang="it-IT" sz="1600" dirty="0"/>
              <a:t>&gt;</a:t>
            </a:r>
          </a:p>
          <a:p>
            <a:r>
              <a:rPr lang="it-IT" sz="1600" dirty="0"/>
              <a:t>&lt;</a:t>
            </a:r>
            <a:r>
              <a:rPr lang="it-IT" sz="1600" dirty="0" err="1"/>
              <a:t>servlet-mapping</a:t>
            </a:r>
            <a:r>
              <a:rPr lang="it-IT" sz="1600" dirty="0"/>
              <a:t>&gt;</a:t>
            </a:r>
          </a:p>
          <a:p>
            <a:r>
              <a:rPr lang="it-IT" sz="1600" dirty="0"/>
              <a:t>  &lt;</a:t>
            </a:r>
            <a:r>
              <a:rPr lang="it-IT" sz="1600" dirty="0" err="1"/>
              <a:t>servlet-name</a:t>
            </a:r>
            <a:r>
              <a:rPr lang="it-IT" sz="1600" dirty="0"/>
              <a:t>&gt;</a:t>
            </a:r>
            <a:r>
              <a:rPr lang="it-IT" sz="1600" dirty="0" err="1"/>
              <a:t>Faces</a:t>
            </a:r>
            <a:r>
              <a:rPr lang="it-IT" sz="1600" dirty="0"/>
              <a:t> </a:t>
            </a:r>
            <a:r>
              <a:rPr lang="it-IT" sz="1600" dirty="0" err="1"/>
              <a:t>Servlet</a:t>
            </a:r>
            <a:r>
              <a:rPr lang="it-IT" sz="1600" dirty="0"/>
              <a:t>&lt;/</a:t>
            </a:r>
            <a:r>
              <a:rPr lang="it-IT" sz="1600" dirty="0" err="1"/>
              <a:t>servlet-name</a:t>
            </a:r>
            <a:r>
              <a:rPr lang="it-IT" sz="1600" dirty="0"/>
              <a:t>&gt;</a:t>
            </a:r>
          </a:p>
          <a:p>
            <a:r>
              <a:rPr lang="it-IT" sz="1600" dirty="0"/>
              <a:t>  &lt;</a:t>
            </a:r>
            <a:r>
              <a:rPr lang="it-IT" sz="1600" dirty="0" err="1"/>
              <a:t>url</a:t>
            </a:r>
            <a:r>
              <a:rPr lang="it-IT" sz="1600" dirty="0"/>
              <a:t>-pattern&gt;*.</a:t>
            </a:r>
            <a:r>
              <a:rPr lang="it-IT" sz="1600" dirty="0" err="1"/>
              <a:t>jsf</a:t>
            </a:r>
            <a:r>
              <a:rPr lang="it-IT" sz="1600" dirty="0"/>
              <a:t>&lt;/</a:t>
            </a:r>
            <a:r>
              <a:rPr lang="it-IT" sz="1600" dirty="0" err="1"/>
              <a:t>url</a:t>
            </a:r>
            <a:r>
              <a:rPr lang="it-IT" sz="1600" dirty="0"/>
              <a:t>-pattern&gt;</a:t>
            </a:r>
          </a:p>
          <a:p>
            <a:r>
              <a:rPr lang="it-IT" sz="1600" dirty="0"/>
              <a:t>&lt;/</a:t>
            </a:r>
            <a:r>
              <a:rPr lang="it-IT" sz="1600" dirty="0" err="1"/>
              <a:t>servlet-mapping</a:t>
            </a:r>
            <a:r>
              <a:rPr lang="it-IT" sz="1600" dirty="0"/>
              <a:t>&gt;</a:t>
            </a:r>
          </a:p>
          <a:p>
            <a:r>
              <a:rPr lang="it-IT" sz="1600" dirty="0"/>
              <a:t>&lt;</a:t>
            </a:r>
            <a:r>
              <a:rPr lang="it-IT" sz="1600" dirty="0" err="1"/>
              <a:t>servlet-mapping</a:t>
            </a:r>
            <a:r>
              <a:rPr lang="it-IT" sz="1600" dirty="0"/>
              <a:t>&gt;</a:t>
            </a:r>
          </a:p>
          <a:p>
            <a:r>
              <a:rPr lang="it-IT" sz="1600" dirty="0"/>
              <a:t>  &lt;</a:t>
            </a:r>
            <a:r>
              <a:rPr lang="it-IT" sz="1600" dirty="0" err="1"/>
              <a:t>servlet-name</a:t>
            </a:r>
            <a:r>
              <a:rPr lang="it-IT" sz="1600" dirty="0"/>
              <a:t>&gt;</a:t>
            </a:r>
            <a:r>
              <a:rPr lang="it-IT" sz="1600" dirty="0" err="1"/>
              <a:t>Faces</a:t>
            </a:r>
            <a:r>
              <a:rPr lang="it-IT" sz="1600" dirty="0"/>
              <a:t> </a:t>
            </a:r>
            <a:r>
              <a:rPr lang="it-IT" sz="1600" dirty="0" err="1"/>
              <a:t>Servlet</a:t>
            </a:r>
            <a:r>
              <a:rPr lang="it-IT" sz="1600" dirty="0"/>
              <a:t>&lt;/</a:t>
            </a:r>
            <a:r>
              <a:rPr lang="it-IT" sz="1600" dirty="0" err="1"/>
              <a:t>servlet-name</a:t>
            </a:r>
            <a:r>
              <a:rPr lang="it-IT" sz="1600" dirty="0"/>
              <a:t>&gt;</a:t>
            </a:r>
          </a:p>
          <a:p>
            <a:r>
              <a:rPr lang="it-IT" sz="1600" dirty="0"/>
              <a:t>  &lt;</a:t>
            </a:r>
            <a:r>
              <a:rPr lang="it-IT" sz="1600" dirty="0" err="1"/>
              <a:t>url</a:t>
            </a:r>
            <a:r>
              <a:rPr lang="it-IT" sz="1600" dirty="0"/>
              <a:t>-pattern&gt;*.</a:t>
            </a:r>
            <a:r>
              <a:rPr lang="it-IT" sz="1600" dirty="0" err="1"/>
              <a:t>faces</a:t>
            </a:r>
            <a:r>
              <a:rPr lang="it-IT" sz="1600" dirty="0"/>
              <a:t>&lt;/</a:t>
            </a:r>
            <a:r>
              <a:rPr lang="it-IT" sz="1600" dirty="0" err="1"/>
              <a:t>url</a:t>
            </a:r>
            <a:r>
              <a:rPr lang="it-IT" sz="1600" dirty="0"/>
              <a:t>-pattern&gt;</a:t>
            </a:r>
          </a:p>
          <a:p>
            <a:r>
              <a:rPr lang="it-IT" sz="1600" dirty="0"/>
              <a:t>&lt;/</a:t>
            </a:r>
            <a:r>
              <a:rPr lang="it-IT" sz="1600" dirty="0" err="1"/>
              <a:t>servlet-mapping</a:t>
            </a:r>
            <a:r>
              <a:rPr lang="it-IT" sz="1600" dirty="0"/>
              <a:t>&gt;</a:t>
            </a:r>
          </a:p>
          <a:p>
            <a:r>
              <a:rPr lang="it-IT" sz="1600" dirty="0"/>
              <a:t>&lt;</a:t>
            </a:r>
            <a:r>
              <a:rPr lang="it-IT" sz="1600" dirty="0" err="1"/>
              <a:t>servlet-mapping</a:t>
            </a:r>
            <a:r>
              <a:rPr lang="it-IT" sz="1600" dirty="0"/>
              <a:t>&gt;</a:t>
            </a:r>
          </a:p>
          <a:p>
            <a:r>
              <a:rPr lang="it-IT" sz="1600" dirty="0"/>
              <a:t>  &lt;</a:t>
            </a:r>
            <a:r>
              <a:rPr lang="it-IT" sz="1600" dirty="0" err="1"/>
              <a:t>servlet-name</a:t>
            </a:r>
            <a:r>
              <a:rPr lang="it-IT" sz="1600" dirty="0"/>
              <a:t>&gt;</a:t>
            </a:r>
            <a:r>
              <a:rPr lang="it-IT" sz="1600" dirty="0" err="1"/>
              <a:t>Faces</a:t>
            </a:r>
            <a:r>
              <a:rPr lang="it-IT" sz="1600" dirty="0"/>
              <a:t> </a:t>
            </a:r>
            <a:r>
              <a:rPr lang="it-IT" sz="1600" dirty="0" err="1"/>
              <a:t>Servlet</a:t>
            </a:r>
            <a:r>
              <a:rPr lang="it-IT" sz="1600" dirty="0"/>
              <a:t>&lt;/</a:t>
            </a:r>
            <a:r>
              <a:rPr lang="it-IT" sz="1600" dirty="0" err="1"/>
              <a:t>servlet-name</a:t>
            </a:r>
            <a:r>
              <a:rPr lang="it-IT" sz="1600" dirty="0"/>
              <a:t>&gt;</a:t>
            </a:r>
          </a:p>
          <a:p>
            <a:r>
              <a:rPr lang="it-IT" sz="1600" dirty="0"/>
              <a:t>  &lt;</a:t>
            </a:r>
            <a:r>
              <a:rPr lang="it-IT" sz="1600" dirty="0" err="1"/>
              <a:t>url</a:t>
            </a:r>
            <a:r>
              <a:rPr lang="it-IT" sz="1600" dirty="0"/>
              <a:t>-pattern&gt;*.</a:t>
            </a:r>
            <a:r>
              <a:rPr lang="it-IT" sz="1600" dirty="0" err="1"/>
              <a:t>xhtml</a:t>
            </a:r>
            <a:r>
              <a:rPr lang="it-IT" sz="1600" dirty="0"/>
              <a:t>&lt;/</a:t>
            </a:r>
            <a:r>
              <a:rPr lang="it-IT" sz="1600" dirty="0" err="1"/>
              <a:t>url</a:t>
            </a:r>
            <a:r>
              <a:rPr lang="it-IT" sz="1600" dirty="0"/>
              <a:t>-pattern&gt;</a:t>
            </a:r>
          </a:p>
          <a:p>
            <a:r>
              <a:rPr lang="it-IT" sz="1600" dirty="0"/>
              <a:t>&lt;/</a:t>
            </a:r>
            <a:r>
              <a:rPr lang="it-IT" sz="1600" dirty="0" err="1"/>
              <a:t>servlet-mapping</a:t>
            </a:r>
            <a:r>
              <a:rPr lang="it-IT" sz="1600" dirty="0"/>
              <a:t>&gt;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838200" y="1837998"/>
            <a:ext cx="100700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p</a:t>
            </a:r>
            <a:r>
              <a:rPr lang="it-IT" dirty="0" smtClean="0"/>
              <a:t>om.xml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5843154" y="415649"/>
            <a:ext cx="97930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web.xml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588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JSF - MVC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4897582" cy="2964584"/>
          </a:xfrm>
        </p:spPr>
        <p:txBody>
          <a:bodyPr>
            <a:normAutofit/>
          </a:bodyPr>
          <a:lstStyle/>
          <a:p>
            <a:r>
              <a:rPr lang="it-IT" dirty="0" smtClean="0"/>
              <a:t>Model</a:t>
            </a:r>
          </a:p>
          <a:p>
            <a:pPr marL="0" indent="0">
              <a:buNone/>
            </a:pPr>
            <a:r>
              <a:rPr lang="en-US" sz="1200" dirty="0"/>
              <a:t>@</a:t>
            </a:r>
            <a:r>
              <a:rPr lang="en-US" sz="1200" b="1" dirty="0" err="1"/>
              <a:t>ManagedBean</a:t>
            </a:r>
            <a:r>
              <a:rPr lang="en-US" sz="1200" dirty="0"/>
              <a:t>(name = "</a:t>
            </a:r>
            <a:r>
              <a:rPr lang="en-US" sz="1200" dirty="0" err="1"/>
              <a:t>helloWorld</a:t>
            </a:r>
            <a:r>
              <a:rPr lang="en-US" sz="1200" dirty="0"/>
              <a:t>", eager = true)</a:t>
            </a:r>
          </a:p>
          <a:p>
            <a:pPr marL="0" indent="0">
              <a:buNone/>
            </a:pPr>
            <a:r>
              <a:rPr lang="en-US" sz="1200" dirty="0"/>
              <a:t>@</a:t>
            </a:r>
            <a:r>
              <a:rPr lang="en-US" sz="1200" dirty="0" err="1"/>
              <a:t>RequestScoped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public class HelloWorld {</a:t>
            </a:r>
          </a:p>
          <a:p>
            <a:pPr marL="0" indent="0">
              <a:buNone/>
            </a:pPr>
            <a:r>
              <a:rPr lang="en-US" sz="1200" dirty="0"/>
              <a:t>	</a:t>
            </a:r>
          </a:p>
          <a:p>
            <a:pPr marL="0" indent="0">
              <a:buNone/>
            </a:pPr>
            <a:r>
              <a:rPr lang="en-US" sz="1200" dirty="0"/>
              <a:t>   @</a:t>
            </a:r>
            <a:r>
              <a:rPr lang="en-US" sz="1200" b="1" dirty="0" err="1"/>
              <a:t>ManagedProperty</a:t>
            </a:r>
            <a:r>
              <a:rPr lang="en-US" sz="1200" dirty="0"/>
              <a:t>(value="#{message}")</a:t>
            </a:r>
          </a:p>
          <a:p>
            <a:pPr marL="0" indent="0">
              <a:buNone/>
            </a:pPr>
            <a:r>
              <a:rPr lang="en-US" sz="1200" dirty="0"/>
              <a:t>   private Message </a:t>
            </a:r>
            <a:r>
              <a:rPr lang="en-US" sz="1200" dirty="0" err="1"/>
              <a:t>message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 ...</a:t>
            </a:r>
          </a:p>
          <a:p>
            <a:pPr marL="0" indent="0">
              <a:buNone/>
            </a:pPr>
            <a:r>
              <a:rPr lang="en-US" sz="1200" dirty="0"/>
              <a:t>}</a:t>
            </a:r>
            <a:endParaRPr lang="it-IT" sz="1200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5334001" y="2258579"/>
            <a:ext cx="5836226" cy="38512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 smtClean="0"/>
              <a:t>View</a:t>
            </a:r>
            <a:endParaRPr lang="it-IT" dirty="0" smtClean="0"/>
          </a:p>
          <a:p>
            <a:pPr marL="0" indent="0">
              <a:buNone/>
            </a:pPr>
            <a:r>
              <a:rPr lang="en-US" sz="1000" dirty="0"/>
              <a:t>&lt;!DOCTYPE html PUBLIC "-//W3C//DTD XHTML 1.0 Transitional//EN"</a:t>
            </a:r>
          </a:p>
          <a:p>
            <a:pPr marL="0" indent="0">
              <a:buNone/>
            </a:pPr>
            <a:r>
              <a:rPr lang="en-US" sz="1000" dirty="0"/>
              <a:t>   "http://www.w3.org/TR/xhtml1/DTD/xhtml1-transitional.dtd"&gt;</a:t>
            </a:r>
          </a:p>
          <a:p>
            <a:pPr marL="0" indent="0">
              <a:buNone/>
            </a:pPr>
            <a:r>
              <a:rPr lang="en-US" sz="1000" dirty="0"/>
              <a:t>&lt;html </a:t>
            </a:r>
            <a:r>
              <a:rPr lang="en-US" sz="1000" dirty="0" err="1" smtClean="0"/>
              <a:t>xmlns</a:t>
            </a:r>
            <a:r>
              <a:rPr lang="en-US" sz="1000" dirty="0" smtClean="0"/>
              <a:t>=</a:t>
            </a:r>
            <a:r>
              <a:rPr lang="en-US" sz="1000" dirty="0" smtClean="0">
                <a:hlinkClick r:id="rId2"/>
              </a:rPr>
              <a:t>http</a:t>
            </a:r>
            <a:r>
              <a:rPr lang="en-US" sz="1000" dirty="0">
                <a:hlinkClick r:id="rId2"/>
              </a:rPr>
              <a:t>://</a:t>
            </a:r>
            <a:r>
              <a:rPr lang="en-US" sz="1000" dirty="0" smtClean="0">
                <a:hlinkClick r:id="rId2"/>
              </a:rPr>
              <a:t>www.w3.org/1999/xhtml</a:t>
            </a:r>
            <a:endParaRPr lang="en-US" sz="1000" dirty="0" smtClean="0"/>
          </a:p>
          <a:p>
            <a:pPr marL="0" indent="0">
              <a:buNone/>
            </a:pPr>
            <a:r>
              <a:rPr lang="en-US" sz="1000" b="1" i="1" dirty="0" err="1" smtClean="0"/>
              <a:t>xmlns:h</a:t>
            </a:r>
            <a:r>
              <a:rPr lang="en-US" sz="1000" b="1" i="1" dirty="0" smtClean="0"/>
              <a:t>=</a:t>
            </a:r>
            <a:r>
              <a:rPr lang="en-US" sz="1000" b="1" i="1" dirty="0" smtClean="0">
                <a:hlinkClick r:id="rId3"/>
              </a:rPr>
              <a:t>http</a:t>
            </a:r>
            <a:r>
              <a:rPr lang="en-US" sz="1000" b="1" i="1" dirty="0">
                <a:hlinkClick r:id="rId3"/>
              </a:rPr>
              <a:t>://</a:t>
            </a:r>
            <a:r>
              <a:rPr lang="en-US" sz="1000" b="1" i="1" dirty="0" smtClean="0">
                <a:hlinkClick r:id="rId3"/>
              </a:rPr>
              <a:t>java.sun.com/jsf/html</a:t>
            </a:r>
            <a:endParaRPr lang="en-US" sz="1000" b="1" i="1" dirty="0" smtClean="0"/>
          </a:p>
          <a:p>
            <a:pPr marL="0" indent="0">
              <a:buNone/>
            </a:pPr>
            <a:r>
              <a:rPr lang="en-US" sz="1000" b="1" i="1" dirty="0" err="1"/>
              <a:t>xmlns:ui</a:t>
            </a:r>
            <a:r>
              <a:rPr lang="en-US" sz="1000" b="1" i="1" dirty="0"/>
              <a:t>="http://java.sun.com/</a:t>
            </a:r>
            <a:r>
              <a:rPr lang="en-US" sz="1000" b="1" i="1" dirty="0" err="1"/>
              <a:t>jsf</a:t>
            </a:r>
            <a:r>
              <a:rPr lang="en-US" sz="1000" b="1" i="1" dirty="0"/>
              <a:t>/</a:t>
            </a:r>
            <a:r>
              <a:rPr lang="en-US" sz="1000" b="1" i="1" dirty="0" err="1"/>
              <a:t>facelets</a:t>
            </a:r>
            <a:r>
              <a:rPr lang="en-US" sz="1000" b="1" i="1" dirty="0"/>
              <a:t>" </a:t>
            </a:r>
            <a:r>
              <a:rPr lang="en-US" sz="1000" dirty="0"/>
              <a:t>&gt;</a:t>
            </a:r>
          </a:p>
          <a:p>
            <a:pPr marL="0" indent="0">
              <a:buNone/>
            </a:pPr>
            <a:r>
              <a:rPr lang="en-US" sz="1000" dirty="0"/>
              <a:t>&lt;head&gt;</a:t>
            </a:r>
          </a:p>
          <a:p>
            <a:pPr marL="0" indent="0">
              <a:buNone/>
            </a:pPr>
            <a:r>
              <a:rPr lang="en-US" sz="1000" dirty="0"/>
              <a:t>   &lt;title&gt;JSF Tutorial!&lt;/title&gt;</a:t>
            </a:r>
          </a:p>
          <a:p>
            <a:pPr marL="0" indent="0">
              <a:buNone/>
            </a:pPr>
            <a:r>
              <a:rPr lang="en-US" sz="1000" dirty="0"/>
              <a:t>&lt;/head&gt;</a:t>
            </a:r>
          </a:p>
          <a:p>
            <a:pPr marL="0" indent="0">
              <a:buNone/>
            </a:pPr>
            <a:r>
              <a:rPr lang="en-US" sz="1000" dirty="0"/>
              <a:t>&lt;body&gt;</a:t>
            </a:r>
          </a:p>
          <a:p>
            <a:pPr marL="0" indent="0">
              <a:buNone/>
            </a:pPr>
            <a:r>
              <a:rPr lang="en-US" sz="1000" dirty="0"/>
              <a:t>   </a:t>
            </a:r>
            <a:r>
              <a:rPr lang="en-US" sz="1000" b="1" dirty="0"/>
              <a:t>#{</a:t>
            </a:r>
            <a:r>
              <a:rPr lang="en-US" sz="1000" b="1" dirty="0" err="1"/>
              <a:t>helloWorld.message</a:t>
            </a:r>
            <a:r>
              <a:rPr lang="en-US" sz="1000" b="1" dirty="0"/>
              <a:t>}</a:t>
            </a:r>
          </a:p>
          <a:p>
            <a:pPr marL="0" indent="0">
              <a:buNone/>
            </a:pPr>
            <a:r>
              <a:rPr lang="en-US" sz="1000" dirty="0"/>
              <a:t>&lt;/body&gt;</a:t>
            </a:r>
          </a:p>
          <a:p>
            <a:pPr marL="0" indent="0">
              <a:buNone/>
            </a:pPr>
            <a:r>
              <a:rPr lang="en-US" sz="1000" dirty="0"/>
              <a:t>&lt;/html&gt;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35652780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2344</TotalTime>
  <Words>435</Words>
  <Application>Microsoft Office PowerPoint</Application>
  <PresentationFormat>Widescreen</PresentationFormat>
  <Paragraphs>103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Tema di Office</vt:lpstr>
      <vt:lpstr>Java Enterprise Edition</vt:lpstr>
      <vt:lpstr>Giorno 2</vt:lpstr>
      <vt:lpstr>Servlet</vt:lpstr>
      <vt:lpstr>JSP</vt:lpstr>
      <vt:lpstr>JSF</vt:lpstr>
      <vt:lpstr>JSF – Configurazione</vt:lpstr>
      <vt:lpstr>JSF - MVC</vt:lpstr>
    </vt:vector>
  </TitlesOfParts>
  <Company>Colleoni.INFO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Enterprise Edition</dc:title>
  <dc:creator>Andrea Colleoni</dc:creator>
  <cp:lastModifiedBy>Andrea Colleoni</cp:lastModifiedBy>
  <cp:revision>19</cp:revision>
  <dcterms:created xsi:type="dcterms:W3CDTF">2015-05-25T20:10:39Z</dcterms:created>
  <dcterms:modified xsi:type="dcterms:W3CDTF">2015-06-03T22:02:43Z</dcterms:modified>
</cp:coreProperties>
</file>