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2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75830-CDFA-4388-8B00-C9D8214EA299}" type="datetimeFigureOut">
              <a:rPr lang="it-IT" smtClean="0"/>
              <a:t>10/06/2015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3685-88E9-414D-97C2-8EAC4BAD3D4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71957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75830-CDFA-4388-8B00-C9D8214EA299}" type="datetimeFigureOut">
              <a:rPr lang="it-IT" smtClean="0"/>
              <a:t>10/06/2015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3685-88E9-414D-97C2-8EAC4BAD3D4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21231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75830-CDFA-4388-8B00-C9D8214EA299}" type="datetimeFigureOut">
              <a:rPr lang="it-IT" smtClean="0"/>
              <a:t>10/06/2015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3685-88E9-414D-97C2-8EAC4BAD3D4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69216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75830-CDFA-4388-8B00-C9D8214EA299}" type="datetimeFigureOut">
              <a:rPr lang="it-IT" smtClean="0"/>
              <a:t>10/06/2015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3685-88E9-414D-97C2-8EAC4BAD3D4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85704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75830-CDFA-4388-8B00-C9D8214EA299}" type="datetimeFigureOut">
              <a:rPr lang="it-IT" smtClean="0"/>
              <a:t>10/06/2015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3685-88E9-414D-97C2-8EAC4BAD3D4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47142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75830-CDFA-4388-8B00-C9D8214EA299}" type="datetimeFigureOut">
              <a:rPr lang="it-IT" smtClean="0"/>
              <a:t>10/06/2015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3685-88E9-414D-97C2-8EAC4BAD3D4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87668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75830-CDFA-4388-8B00-C9D8214EA299}" type="datetimeFigureOut">
              <a:rPr lang="it-IT" smtClean="0"/>
              <a:t>10/06/2015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3685-88E9-414D-97C2-8EAC4BAD3D4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7751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75830-CDFA-4388-8B00-C9D8214EA299}" type="datetimeFigureOut">
              <a:rPr lang="it-IT" smtClean="0"/>
              <a:t>10/06/2015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3685-88E9-414D-97C2-8EAC4BAD3D4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48658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75830-CDFA-4388-8B00-C9D8214EA299}" type="datetimeFigureOut">
              <a:rPr lang="it-IT" smtClean="0"/>
              <a:t>10/06/2015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3685-88E9-414D-97C2-8EAC4BAD3D4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45530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75830-CDFA-4388-8B00-C9D8214EA299}" type="datetimeFigureOut">
              <a:rPr lang="it-IT" smtClean="0"/>
              <a:t>10/06/2015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3685-88E9-414D-97C2-8EAC4BAD3D4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77992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75830-CDFA-4388-8B00-C9D8214EA299}" type="datetimeFigureOut">
              <a:rPr lang="it-IT" smtClean="0"/>
              <a:t>10/06/2015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3685-88E9-414D-97C2-8EAC4BAD3D4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10563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475830-CDFA-4388-8B00-C9D8214EA299}" type="datetimeFigureOut">
              <a:rPr lang="it-IT" smtClean="0"/>
              <a:t>10/06/2015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C3685-88E9-414D-97C2-8EAC4BAD3D4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39305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smtClean="0"/>
              <a:t>Java Enterprise Edition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smtClean="0"/>
              <a:t>Giorno 3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62465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5254" y="1289298"/>
            <a:ext cx="4667250" cy="2571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Pattern Strutturali (4)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it-IT" dirty="0" err="1" smtClean="0"/>
              <a:t>Flyweight</a:t>
            </a:r>
            <a:r>
              <a:rPr lang="it-IT" dirty="0" smtClean="0"/>
              <a:t> </a:t>
            </a:r>
            <a:r>
              <a:rPr lang="it-IT" dirty="0"/>
              <a:t>[</a:t>
            </a:r>
            <a:r>
              <a:rPr lang="it-IT" dirty="0" err="1"/>
              <a:t>GoF</a:t>
            </a:r>
            <a:r>
              <a:rPr lang="it-IT" dirty="0" smtClean="0"/>
              <a:t>]</a:t>
            </a:r>
          </a:p>
          <a:p>
            <a:pPr lvl="1" fontAlgn="base"/>
            <a:r>
              <a:rPr lang="en-US" dirty="0"/>
              <a:t>Use sharing to support </a:t>
            </a:r>
            <a:r>
              <a:rPr lang="en-US" dirty="0" smtClean="0"/>
              <a:t>large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dirty="0"/>
              <a:t>numbers of </a:t>
            </a:r>
            <a:r>
              <a:rPr lang="en-US" dirty="0" smtClean="0"/>
              <a:t>fine-grained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dirty="0"/>
              <a:t>objects efficiently.</a:t>
            </a:r>
          </a:p>
          <a:p>
            <a:pPr lvl="1" fontAlgn="base"/>
            <a:r>
              <a:rPr lang="en-US" dirty="0"/>
              <a:t>The Motif GUI </a:t>
            </a:r>
            <a:r>
              <a:rPr lang="en-US" dirty="0" smtClean="0"/>
              <a:t>strategy </a:t>
            </a:r>
            <a:br>
              <a:rPr lang="en-US" dirty="0" smtClean="0"/>
            </a:br>
            <a:r>
              <a:rPr lang="en-US" dirty="0" smtClean="0"/>
              <a:t>of </a:t>
            </a:r>
            <a:r>
              <a:rPr lang="en-US" dirty="0"/>
              <a:t>replacing heavy-weight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widgets </a:t>
            </a:r>
            <a:r>
              <a:rPr lang="en-US" dirty="0"/>
              <a:t>with light-weight 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gadgets.</a:t>
            </a:r>
          </a:p>
          <a:p>
            <a:pPr fontAlgn="base"/>
            <a:r>
              <a:rPr lang="en-US" dirty="0" smtClean="0"/>
              <a:t>Private Class Data</a:t>
            </a:r>
          </a:p>
          <a:p>
            <a:pPr lvl="1" fontAlgn="base"/>
            <a:r>
              <a:rPr lang="en-US" dirty="0"/>
              <a:t>Control write access to class attributes</a:t>
            </a:r>
          </a:p>
          <a:p>
            <a:pPr lvl="1" fontAlgn="base"/>
            <a:r>
              <a:rPr lang="en-US" dirty="0"/>
              <a:t>Separate data from methods that use it</a:t>
            </a:r>
          </a:p>
          <a:p>
            <a:pPr lvl="1" fontAlgn="base"/>
            <a:r>
              <a:rPr lang="en-US" dirty="0"/>
              <a:t>Encapsulate class data initialization</a:t>
            </a:r>
          </a:p>
          <a:p>
            <a:pPr lvl="1" fontAlgn="base"/>
            <a:r>
              <a:rPr lang="en-US" dirty="0"/>
              <a:t>Providing new type of final - </a:t>
            </a:r>
            <a:r>
              <a:rPr lang="en-US" i="1" dirty="0"/>
              <a:t>final </a:t>
            </a:r>
            <a:r>
              <a:rPr lang="en-US" i="1" dirty="0" smtClean="0"/>
              <a:t/>
            </a:r>
            <a:br>
              <a:rPr lang="en-US" i="1" dirty="0" smtClean="0"/>
            </a:br>
            <a:r>
              <a:rPr lang="en-US" i="1" dirty="0" smtClean="0"/>
              <a:t>after </a:t>
            </a:r>
            <a:r>
              <a:rPr lang="en-US" i="1" dirty="0"/>
              <a:t>constructor</a:t>
            </a:r>
            <a:endParaRPr lang="en-US" dirty="0"/>
          </a:p>
          <a:p>
            <a:pPr fontAlgn="base"/>
            <a:endParaRPr lang="en-US" dirty="0"/>
          </a:p>
          <a:p>
            <a:endParaRPr lang="it-IT" dirty="0"/>
          </a:p>
        </p:txBody>
      </p:sp>
      <p:pic>
        <p:nvPicPr>
          <p:cNvPr id="8196" name="Picture 4" descr="Scheme of Private Class Dat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8128" y="3641608"/>
            <a:ext cx="3096344" cy="2856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7534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2780" y="1268761"/>
            <a:ext cx="2933700" cy="174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Pattern Strutturali (5)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it-IT" dirty="0" smtClean="0"/>
              <a:t>Proxy </a:t>
            </a:r>
            <a:r>
              <a:rPr lang="it-IT" dirty="0"/>
              <a:t>[</a:t>
            </a:r>
            <a:r>
              <a:rPr lang="it-IT" dirty="0" err="1"/>
              <a:t>GoF</a:t>
            </a:r>
            <a:r>
              <a:rPr lang="it-IT" dirty="0" smtClean="0"/>
              <a:t>]</a:t>
            </a:r>
          </a:p>
          <a:p>
            <a:pPr lvl="1" fontAlgn="base"/>
            <a:r>
              <a:rPr lang="en-US" dirty="0"/>
              <a:t>Provide a surrogate or placeholder </a:t>
            </a:r>
            <a:r>
              <a:rPr lang="en-US" dirty="0" smtClean="0"/>
              <a:t>for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dirty="0"/>
              <a:t>another object to control access to it.</a:t>
            </a:r>
          </a:p>
          <a:p>
            <a:pPr lvl="1" fontAlgn="base"/>
            <a:r>
              <a:rPr lang="en-US" dirty="0"/>
              <a:t>Use an extra level of indirection to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support </a:t>
            </a:r>
            <a:r>
              <a:rPr lang="en-US" dirty="0"/>
              <a:t>distributed, controlled, or intelligent access.</a:t>
            </a:r>
          </a:p>
          <a:p>
            <a:pPr lvl="1" fontAlgn="base"/>
            <a:r>
              <a:rPr lang="en-US" dirty="0"/>
              <a:t>Add a wrapper and delegation to protect the real component from undue complexity.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44074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3746" y="3789041"/>
            <a:ext cx="4476750" cy="1933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7646" y="1257300"/>
            <a:ext cx="3752850" cy="2171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Pattern Comportamentali (1)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it-IT" dirty="0" smtClean="0"/>
              <a:t>Chain of </a:t>
            </a:r>
            <a:r>
              <a:rPr lang="it-IT" dirty="0" err="1" smtClean="0"/>
              <a:t>Responsibility</a:t>
            </a:r>
            <a:r>
              <a:rPr lang="it-IT" dirty="0" smtClean="0"/>
              <a:t> </a:t>
            </a:r>
            <a:r>
              <a:rPr lang="it-IT" dirty="0"/>
              <a:t>[</a:t>
            </a:r>
            <a:r>
              <a:rPr lang="it-IT" dirty="0" err="1"/>
              <a:t>GoF</a:t>
            </a:r>
            <a:r>
              <a:rPr lang="it-IT" dirty="0" smtClean="0"/>
              <a:t>]</a:t>
            </a:r>
          </a:p>
          <a:p>
            <a:pPr lvl="1" fontAlgn="base"/>
            <a:r>
              <a:rPr lang="en-US" dirty="0"/>
              <a:t>Avoid coupling the sender of a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request </a:t>
            </a:r>
            <a:r>
              <a:rPr lang="en-US" dirty="0"/>
              <a:t>to its receiver by giving more than one </a:t>
            </a:r>
            <a:r>
              <a:rPr lang="en-US" dirty="0" smtClean="0"/>
              <a:t>object </a:t>
            </a:r>
            <a:r>
              <a:rPr lang="en-US" dirty="0"/>
              <a:t>a chance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to </a:t>
            </a:r>
            <a:r>
              <a:rPr lang="en-US" dirty="0"/>
              <a:t>handle the request. Chain the </a:t>
            </a:r>
            <a:r>
              <a:rPr lang="en-US" dirty="0" smtClean="0"/>
              <a:t>receiving </a:t>
            </a:r>
            <a:r>
              <a:rPr lang="en-US" dirty="0"/>
              <a:t>objects and pass the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request </a:t>
            </a:r>
            <a:r>
              <a:rPr lang="en-US" dirty="0"/>
              <a:t>along the </a:t>
            </a:r>
            <a:r>
              <a:rPr lang="en-US" dirty="0" smtClean="0"/>
              <a:t>chain </a:t>
            </a:r>
            <a:r>
              <a:rPr lang="en-US" dirty="0"/>
              <a:t>until an object handles it.</a:t>
            </a:r>
          </a:p>
          <a:p>
            <a:pPr lvl="1" fontAlgn="base"/>
            <a:r>
              <a:rPr lang="en-US" dirty="0"/>
              <a:t>Launch-and-leave requests with a single processing pipeline that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contains </a:t>
            </a:r>
            <a:r>
              <a:rPr lang="en-US" dirty="0"/>
              <a:t>many possible handlers.</a:t>
            </a:r>
          </a:p>
          <a:p>
            <a:pPr lvl="1" fontAlgn="base"/>
            <a:r>
              <a:rPr lang="en-US" dirty="0"/>
              <a:t>An object-oriented linked list with recursive traversal.</a:t>
            </a:r>
          </a:p>
          <a:p>
            <a:r>
              <a:rPr lang="it-IT" dirty="0" err="1" smtClean="0"/>
              <a:t>Command</a:t>
            </a:r>
            <a:r>
              <a:rPr lang="it-IT" dirty="0" smtClean="0"/>
              <a:t> [</a:t>
            </a:r>
            <a:r>
              <a:rPr lang="it-IT" dirty="0" err="1" smtClean="0"/>
              <a:t>GoF</a:t>
            </a:r>
            <a:r>
              <a:rPr lang="it-IT" dirty="0" smtClean="0"/>
              <a:t>]</a:t>
            </a:r>
          </a:p>
          <a:p>
            <a:pPr lvl="1" fontAlgn="base"/>
            <a:r>
              <a:rPr lang="en-US" dirty="0"/>
              <a:t>Encapsulate a request as an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object</a:t>
            </a:r>
            <a:r>
              <a:rPr lang="en-US" dirty="0"/>
              <a:t>, thereby letting you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parameterize </a:t>
            </a:r>
            <a:r>
              <a:rPr lang="en-US" dirty="0"/>
              <a:t>clients with different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requests</a:t>
            </a:r>
            <a:r>
              <a:rPr lang="en-US" dirty="0"/>
              <a:t>, queue or log requests, and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support </a:t>
            </a:r>
            <a:r>
              <a:rPr lang="en-US" dirty="0"/>
              <a:t>undoable operations.</a:t>
            </a:r>
          </a:p>
          <a:p>
            <a:pPr lvl="1" fontAlgn="base"/>
            <a:r>
              <a:rPr lang="en-US" dirty="0"/>
              <a:t>Promote “invocation of a method on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an </a:t>
            </a:r>
            <a:r>
              <a:rPr lang="en-US" dirty="0"/>
              <a:t>object” to full object status</a:t>
            </a:r>
          </a:p>
          <a:p>
            <a:pPr lvl="1" fontAlgn="base"/>
            <a:r>
              <a:rPr lang="en-US" dirty="0"/>
              <a:t>An object-oriented callback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05455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375" y="4077073"/>
            <a:ext cx="4057650" cy="240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1" y="1412777"/>
            <a:ext cx="4391025" cy="242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Pattern Comportamentali (2)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>
          <a:xfrm>
            <a:off x="2438400" y="1519808"/>
            <a:ext cx="7772400" cy="4789512"/>
          </a:xfrm>
        </p:spPr>
        <p:txBody>
          <a:bodyPr>
            <a:normAutofit fontScale="77500" lnSpcReduction="20000"/>
          </a:bodyPr>
          <a:lstStyle/>
          <a:p>
            <a:r>
              <a:rPr lang="it-IT" dirty="0" smtClean="0"/>
              <a:t>Interpreter</a:t>
            </a:r>
          </a:p>
          <a:p>
            <a:pPr lvl="1" fontAlgn="base"/>
            <a:r>
              <a:rPr lang="en-US" dirty="0"/>
              <a:t>Given a language, define a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representation </a:t>
            </a:r>
            <a:r>
              <a:rPr lang="en-US" dirty="0"/>
              <a:t>for its grammar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along </a:t>
            </a:r>
            <a:r>
              <a:rPr lang="en-US" dirty="0"/>
              <a:t>with an interpreter that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uses </a:t>
            </a:r>
            <a:r>
              <a:rPr lang="en-US" dirty="0"/>
              <a:t>the representation to interpret sentences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in </a:t>
            </a:r>
            <a:r>
              <a:rPr lang="en-US" dirty="0"/>
              <a:t>the language.</a:t>
            </a:r>
          </a:p>
          <a:p>
            <a:pPr lvl="1" fontAlgn="base"/>
            <a:r>
              <a:rPr lang="en-US" dirty="0"/>
              <a:t>Map a domain to a language, the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language </a:t>
            </a:r>
            <a:r>
              <a:rPr lang="en-US" dirty="0"/>
              <a:t>to a grammar, and the grammar to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 </a:t>
            </a:r>
            <a:r>
              <a:rPr lang="en-US" dirty="0"/>
              <a:t>hierarchical object-oriented design</a:t>
            </a:r>
            <a:r>
              <a:rPr lang="en-US" dirty="0" smtClean="0"/>
              <a:t>.</a:t>
            </a:r>
          </a:p>
          <a:p>
            <a:pPr fontAlgn="base"/>
            <a:r>
              <a:rPr lang="en-US" dirty="0" smtClean="0"/>
              <a:t>Iterator</a:t>
            </a:r>
          </a:p>
          <a:p>
            <a:pPr lvl="1" fontAlgn="base"/>
            <a:r>
              <a:rPr lang="en-US" dirty="0"/>
              <a:t>Provide a way to access the elements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of </a:t>
            </a:r>
            <a:r>
              <a:rPr lang="en-US" dirty="0"/>
              <a:t>an aggregate object sequentially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without </a:t>
            </a:r>
            <a:r>
              <a:rPr lang="en-US" dirty="0"/>
              <a:t>exposing its underlying 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representation</a:t>
            </a:r>
            <a:r>
              <a:rPr lang="en-US" dirty="0"/>
              <a:t>.</a:t>
            </a:r>
          </a:p>
          <a:p>
            <a:pPr lvl="1" fontAlgn="base"/>
            <a:r>
              <a:rPr lang="en-US" dirty="0"/>
              <a:t>The C++ and Java standard library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abstraction </a:t>
            </a:r>
            <a:r>
              <a:rPr lang="en-US" dirty="0"/>
              <a:t>that makes it possible to decouple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collection </a:t>
            </a:r>
            <a:r>
              <a:rPr lang="en-US" dirty="0"/>
              <a:t>classes and algorithms.</a:t>
            </a:r>
          </a:p>
          <a:p>
            <a:pPr lvl="1" fontAlgn="base"/>
            <a:r>
              <a:rPr lang="en-US" dirty="0"/>
              <a:t>Promote to “full object status” the traversal </a:t>
            </a:r>
            <a:r>
              <a:rPr lang="en-US" dirty="0" smtClean="0"/>
              <a:t>of </a:t>
            </a:r>
            <a:r>
              <a:rPr lang="en-US" dirty="0"/>
              <a:t>a </a:t>
            </a:r>
            <a:br>
              <a:rPr lang="en-US" dirty="0"/>
            </a:br>
            <a:r>
              <a:rPr lang="en-US" dirty="0" smtClean="0"/>
              <a:t>collection</a:t>
            </a:r>
            <a:r>
              <a:rPr lang="en-US" dirty="0"/>
              <a:t>.</a:t>
            </a:r>
          </a:p>
          <a:p>
            <a:pPr lvl="1" fontAlgn="base"/>
            <a:r>
              <a:rPr lang="en-US" dirty="0"/>
              <a:t>Polymorphic </a:t>
            </a:r>
            <a:r>
              <a:rPr lang="en-US" dirty="0" smtClean="0"/>
              <a:t>traversal</a:t>
            </a:r>
            <a:endParaRPr lang="en-US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12490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3030" y="4509120"/>
            <a:ext cx="4743450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8880" y="1412777"/>
            <a:ext cx="3657600" cy="197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Pattern Comportamentali (3)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it-IT" dirty="0" smtClean="0"/>
              <a:t>Mediator</a:t>
            </a:r>
          </a:p>
          <a:p>
            <a:pPr lvl="1" fontAlgn="base"/>
            <a:r>
              <a:rPr lang="en-US" dirty="0"/>
              <a:t>Define an object that encapsulates how a </a:t>
            </a:r>
            <a:r>
              <a:rPr lang="en-US" dirty="0" smtClean="0"/>
              <a:t>set </a:t>
            </a:r>
            <a:r>
              <a:rPr lang="en-US" dirty="0"/>
              <a:t>of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objects </a:t>
            </a:r>
            <a:r>
              <a:rPr lang="en-US" dirty="0"/>
              <a:t>interact. Mediator </a:t>
            </a:r>
            <a:r>
              <a:rPr lang="en-US" dirty="0" smtClean="0"/>
              <a:t>promotes </a:t>
            </a:r>
            <a:r>
              <a:rPr lang="en-US" dirty="0"/>
              <a:t>loose coupling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by </a:t>
            </a:r>
            <a:r>
              <a:rPr lang="en-US" dirty="0"/>
              <a:t>keeping </a:t>
            </a:r>
            <a:r>
              <a:rPr lang="en-US" dirty="0" smtClean="0"/>
              <a:t>objects </a:t>
            </a:r>
            <a:r>
              <a:rPr lang="en-US" dirty="0"/>
              <a:t>from referring to each other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explicitly</a:t>
            </a:r>
            <a:r>
              <a:rPr lang="en-US" dirty="0"/>
              <a:t>, and it lets you vary their </a:t>
            </a:r>
            <a:r>
              <a:rPr lang="en-US" dirty="0" smtClean="0"/>
              <a:t>interaction</a:t>
            </a:r>
            <a:r>
              <a:rPr lang="en-US" dirty="0"/>
              <a:t> 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independently</a:t>
            </a:r>
            <a:r>
              <a:rPr lang="en-US" dirty="0"/>
              <a:t>.</a:t>
            </a:r>
          </a:p>
          <a:p>
            <a:pPr lvl="1" fontAlgn="base"/>
            <a:r>
              <a:rPr lang="en-US" dirty="0"/>
              <a:t>Design an intermediary to decouple many 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peers.</a:t>
            </a:r>
            <a:endParaRPr lang="en-US" dirty="0"/>
          </a:p>
          <a:p>
            <a:pPr lvl="1" fontAlgn="base"/>
            <a:r>
              <a:rPr lang="en-US" dirty="0"/>
              <a:t>Promote the many-to-many relationships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between </a:t>
            </a:r>
            <a:r>
              <a:rPr lang="en-US" dirty="0"/>
              <a:t>interacting peers to “full object status</a:t>
            </a:r>
            <a:r>
              <a:rPr lang="en-US" dirty="0" smtClean="0"/>
              <a:t>”.</a:t>
            </a:r>
          </a:p>
          <a:p>
            <a:pPr fontAlgn="base"/>
            <a:r>
              <a:rPr lang="en-US" dirty="0" smtClean="0"/>
              <a:t>Memento</a:t>
            </a:r>
          </a:p>
          <a:p>
            <a:pPr lvl="1" fontAlgn="base"/>
            <a:r>
              <a:rPr lang="en-US" dirty="0"/>
              <a:t>Without violating </a:t>
            </a:r>
            <a:r>
              <a:rPr lang="en-US" dirty="0" smtClean="0"/>
              <a:t>encapsulation</a:t>
            </a:r>
            <a:r>
              <a:rPr lang="en-US" dirty="0"/>
              <a:t>, capture and </a:t>
            </a:r>
            <a:r>
              <a:rPr lang="en-US" dirty="0" smtClean="0"/>
              <a:t>externalize </a:t>
            </a:r>
            <a:r>
              <a:rPr lang="en-US" dirty="0"/>
              <a:t>an object’s </a:t>
            </a:r>
            <a:r>
              <a:rPr lang="en-US" dirty="0" smtClean="0"/>
              <a:t>internal </a:t>
            </a:r>
            <a:r>
              <a:rPr lang="en-US" dirty="0"/>
              <a:t>state so that the </a:t>
            </a:r>
            <a:r>
              <a:rPr lang="en-US" dirty="0" smtClean="0"/>
              <a:t>object </a:t>
            </a:r>
            <a:r>
              <a:rPr lang="en-US" dirty="0"/>
              <a:t>can be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returned </a:t>
            </a:r>
            <a:r>
              <a:rPr lang="en-US" dirty="0"/>
              <a:t>to this </a:t>
            </a:r>
            <a:r>
              <a:rPr lang="en-US" dirty="0" smtClean="0"/>
              <a:t>state</a:t>
            </a:r>
            <a:r>
              <a:rPr lang="en-US" dirty="0"/>
              <a:t> later.</a:t>
            </a:r>
          </a:p>
          <a:p>
            <a:pPr lvl="1" fontAlgn="base"/>
            <a:r>
              <a:rPr lang="en-US" dirty="0"/>
              <a:t>A magic cookie that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encapsulates a </a:t>
            </a:r>
            <a:r>
              <a:rPr lang="en-US" dirty="0"/>
              <a:t>“check point” 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capability</a:t>
            </a:r>
            <a:r>
              <a:rPr lang="en-US" dirty="0"/>
              <a:t>.</a:t>
            </a:r>
          </a:p>
          <a:p>
            <a:pPr lvl="1" fontAlgn="base"/>
            <a:r>
              <a:rPr lang="en-US" dirty="0"/>
              <a:t>Promote undo or rollback to full object status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710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Null Object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056" y="1412777"/>
            <a:ext cx="3962400" cy="1504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Pattern Comportamentali (4)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it-IT" dirty="0" err="1" smtClean="0"/>
              <a:t>Null</a:t>
            </a:r>
            <a:r>
              <a:rPr lang="it-IT" dirty="0" smtClean="0"/>
              <a:t> Object</a:t>
            </a:r>
          </a:p>
          <a:p>
            <a:pPr lvl="1"/>
            <a:r>
              <a:rPr lang="en-US" dirty="0"/>
              <a:t>The intent of a Null Object is to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encapsulate </a:t>
            </a:r>
            <a:r>
              <a:rPr lang="en-US" dirty="0"/>
              <a:t>the absence of an object by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providing </a:t>
            </a:r>
            <a:r>
              <a:rPr lang="en-US" dirty="0"/>
              <a:t>a substitutable alternative that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offers </a:t>
            </a:r>
            <a:r>
              <a:rPr lang="en-US" dirty="0"/>
              <a:t>suitable default do nothing behavior. In short, a design where “nothing will come of nothing</a:t>
            </a:r>
            <a:r>
              <a:rPr lang="en-US" dirty="0" smtClean="0"/>
              <a:t>”. Use when:</a:t>
            </a:r>
          </a:p>
          <a:p>
            <a:pPr lvl="2" fontAlgn="base"/>
            <a:r>
              <a:rPr lang="en-US" dirty="0"/>
              <a:t>an object requires a collaborator. The Null Object pattern does not introduce this collaboration—it makes use of a collaboration that already exists</a:t>
            </a:r>
          </a:p>
          <a:p>
            <a:pPr lvl="2" fontAlgn="base"/>
            <a:r>
              <a:rPr lang="en-US" dirty="0"/>
              <a:t>some collaborator instances should do nothing</a:t>
            </a:r>
          </a:p>
          <a:p>
            <a:pPr lvl="2" fontAlgn="base"/>
            <a:r>
              <a:rPr lang="en-US" dirty="0"/>
              <a:t>you want to abstract the handling of null away from the client</a:t>
            </a:r>
          </a:p>
          <a:p>
            <a:pPr lvl="1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48828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0097" y="1149862"/>
            <a:ext cx="3609975" cy="2314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438400" y="274639"/>
            <a:ext cx="7772400" cy="875223"/>
          </a:xfrm>
        </p:spPr>
        <p:txBody>
          <a:bodyPr/>
          <a:lstStyle/>
          <a:p>
            <a:r>
              <a:rPr lang="it-IT" dirty="0" smtClean="0"/>
              <a:t>Pattern Comportamentali (5)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it-IT" dirty="0" err="1" smtClean="0"/>
              <a:t>Observer</a:t>
            </a:r>
            <a:r>
              <a:rPr lang="it-IT" dirty="0" smtClean="0"/>
              <a:t> (</a:t>
            </a:r>
            <a:r>
              <a:rPr lang="it-IT" dirty="0" err="1" smtClean="0"/>
              <a:t>Publish</a:t>
            </a:r>
            <a:r>
              <a:rPr lang="it-IT" dirty="0" smtClean="0"/>
              <a:t>/</a:t>
            </a:r>
            <a:r>
              <a:rPr lang="it-IT" dirty="0" err="1" smtClean="0"/>
              <a:t>Subscribe</a:t>
            </a:r>
            <a:r>
              <a:rPr lang="it-IT" dirty="0" smtClean="0"/>
              <a:t>) &amp; </a:t>
            </a:r>
            <a:br>
              <a:rPr lang="it-IT" dirty="0" smtClean="0"/>
            </a:br>
            <a:r>
              <a:rPr lang="it-IT" dirty="0" err="1" smtClean="0"/>
              <a:t>Blackboard</a:t>
            </a:r>
            <a:endParaRPr lang="it-IT" dirty="0" smtClean="0"/>
          </a:p>
          <a:p>
            <a:pPr lvl="1" fontAlgn="base"/>
            <a:r>
              <a:rPr lang="en-US" dirty="0"/>
              <a:t>Define a one-to-many dependency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between </a:t>
            </a:r>
            <a:r>
              <a:rPr lang="en-US" dirty="0"/>
              <a:t>objects so that when one object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changes </a:t>
            </a:r>
            <a:r>
              <a:rPr lang="en-US" dirty="0"/>
              <a:t>state, all its dependents are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notified </a:t>
            </a:r>
            <a:r>
              <a:rPr lang="en-US" dirty="0"/>
              <a:t>and updated automatically.</a:t>
            </a:r>
          </a:p>
          <a:p>
            <a:pPr lvl="1" fontAlgn="base"/>
            <a:r>
              <a:rPr lang="en-US" dirty="0"/>
              <a:t>Encapsulate the core (or common or engine) components in a Subject abstraction, and the variable (or optional or user interface) components in an Observer hierarchy.</a:t>
            </a:r>
          </a:p>
          <a:p>
            <a:pPr lvl="1" fontAlgn="base"/>
            <a:r>
              <a:rPr lang="en-US" dirty="0"/>
              <a:t>The “View</a:t>
            </a:r>
            <a:r>
              <a:rPr lang="en-US" dirty="0" smtClean="0"/>
              <a:t>” </a:t>
            </a:r>
            <a:r>
              <a:rPr lang="en-US" dirty="0"/>
              <a:t>part of Model-View-Controller</a:t>
            </a:r>
            <a:r>
              <a:rPr lang="en-US" dirty="0" smtClean="0"/>
              <a:t>.</a:t>
            </a:r>
          </a:p>
          <a:p>
            <a:pPr lvl="1" fontAlgn="base"/>
            <a:r>
              <a:rPr lang="en-US" b="1" dirty="0" smtClean="0"/>
              <a:t>Blackboard</a:t>
            </a:r>
            <a:r>
              <a:rPr lang="en-US" dirty="0" smtClean="0"/>
              <a:t>: </a:t>
            </a:r>
            <a:r>
              <a:rPr lang="en-US" dirty="0"/>
              <a:t>Generalized observer, which allows multiple readers and writers. Communicates information system-wide.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13966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4" name="Picture 4" descr="File:Specification UM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4158" y="3861049"/>
            <a:ext cx="3826339" cy="2284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2" name="Picture 2" descr="File:DesignPatternServantFigure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3396" y="1412777"/>
            <a:ext cx="3467100" cy="2324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438400" y="274638"/>
            <a:ext cx="7772400" cy="922114"/>
          </a:xfrm>
        </p:spPr>
        <p:txBody>
          <a:bodyPr/>
          <a:lstStyle/>
          <a:p>
            <a:r>
              <a:rPr lang="it-IT" dirty="0" smtClean="0"/>
              <a:t>Pattern Comportamentali (6)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>
          <a:xfrm>
            <a:off x="2135560" y="1340768"/>
            <a:ext cx="8075240" cy="4968552"/>
          </a:xfrm>
        </p:spPr>
        <p:txBody>
          <a:bodyPr>
            <a:normAutofit fontScale="70000" lnSpcReduction="20000"/>
          </a:bodyPr>
          <a:lstStyle/>
          <a:p>
            <a:r>
              <a:rPr lang="it-IT" dirty="0" err="1" smtClean="0"/>
              <a:t>Servant</a:t>
            </a:r>
            <a:endParaRPr lang="it-IT" dirty="0" smtClean="0"/>
          </a:p>
          <a:p>
            <a:pPr lvl="1"/>
            <a:r>
              <a:rPr lang="en-US" b="1" dirty="0"/>
              <a:t>Servant</a:t>
            </a:r>
            <a:r>
              <a:rPr lang="en-US" dirty="0"/>
              <a:t> is a design pattern used to offer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some </a:t>
            </a:r>
            <a:r>
              <a:rPr lang="en-US" dirty="0"/>
              <a:t>functionality to a group of classes </a:t>
            </a:r>
            <a:r>
              <a:rPr lang="en-US" dirty="0" smtClean="0"/>
              <a:t>without </a:t>
            </a:r>
            <a:r>
              <a:rPr lang="en-US" dirty="0"/>
              <a:t>defining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that functionality </a:t>
            </a:r>
            <a:r>
              <a:rPr lang="en-US" dirty="0"/>
              <a:t>in each of </a:t>
            </a:r>
            <a:r>
              <a:rPr lang="en-US" dirty="0" smtClean="0"/>
              <a:t>them</a:t>
            </a:r>
            <a:r>
              <a:rPr lang="en-US" dirty="0"/>
              <a:t>. A Servant is a class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whose</a:t>
            </a:r>
            <a:r>
              <a:rPr lang="en-US" dirty="0"/>
              <a:t> instance </a:t>
            </a:r>
            <a:r>
              <a:rPr lang="en-US" dirty="0" smtClean="0"/>
              <a:t>(</a:t>
            </a:r>
            <a:r>
              <a:rPr lang="en-US" dirty="0"/>
              <a:t>or </a:t>
            </a:r>
            <a:r>
              <a:rPr lang="en-US" dirty="0" smtClean="0"/>
              <a:t>even </a:t>
            </a:r>
            <a:r>
              <a:rPr lang="en-US" dirty="0"/>
              <a:t>just class) provides methods that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take care </a:t>
            </a:r>
            <a:r>
              <a:rPr lang="en-US" dirty="0"/>
              <a:t>of a </a:t>
            </a:r>
            <a:r>
              <a:rPr lang="en-US" dirty="0" smtClean="0"/>
              <a:t>desired </a:t>
            </a:r>
            <a:r>
              <a:rPr lang="en-US" dirty="0"/>
              <a:t>service, while objects for </a:t>
            </a:r>
            <a:r>
              <a:rPr lang="en-US" dirty="0" smtClean="0"/>
              <a:t>which 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/>
              <a:t>or with whom) </a:t>
            </a:r>
            <a:r>
              <a:rPr lang="en-US" dirty="0" smtClean="0"/>
              <a:t>the </a:t>
            </a:r>
            <a:r>
              <a:rPr lang="en-US" dirty="0"/>
              <a:t>servant does </a:t>
            </a:r>
            <a:r>
              <a:rPr lang="en-US" dirty="0" smtClean="0"/>
              <a:t>something</a:t>
            </a:r>
            <a:r>
              <a:rPr lang="en-US" dirty="0"/>
              <a:t>, takes </a:t>
            </a:r>
            <a:r>
              <a:rPr lang="en-US" dirty="0" smtClean="0"/>
              <a:t>as </a:t>
            </a:r>
            <a:br>
              <a:rPr lang="en-US" dirty="0" smtClean="0"/>
            </a:br>
            <a:r>
              <a:rPr lang="en-US" dirty="0" smtClean="0"/>
              <a:t>parameters.</a:t>
            </a:r>
          </a:p>
          <a:p>
            <a:r>
              <a:rPr lang="en-US" dirty="0" smtClean="0"/>
              <a:t>Specification</a:t>
            </a:r>
          </a:p>
          <a:p>
            <a:pPr lvl="1"/>
            <a:r>
              <a:rPr lang="en-US" dirty="0"/>
              <a:t>A specification pattern outlines a unit of business </a:t>
            </a:r>
            <a:r>
              <a:rPr lang="en-US" dirty="0" smtClean="0"/>
              <a:t>logic </a:t>
            </a:r>
            <a:r>
              <a:rPr lang="en-US" dirty="0"/>
              <a:t>that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is </a:t>
            </a:r>
            <a:r>
              <a:rPr lang="en-US" dirty="0"/>
              <a:t>combinable with other business </a:t>
            </a:r>
            <a:r>
              <a:rPr lang="en-US" dirty="0" smtClean="0"/>
              <a:t>logic </a:t>
            </a:r>
            <a:r>
              <a:rPr lang="en-US" dirty="0"/>
              <a:t>units. In this pattern,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 </a:t>
            </a:r>
            <a:r>
              <a:rPr lang="en-US" dirty="0"/>
              <a:t>unit of </a:t>
            </a:r>
            <a:r>
              <a:rPr lang="en-US" dirty="0" smtClean="0"/>
              <a:t> business </a:t>
            </a:r>
            <a:r>
              <a:rPr lang="en-US" dirty="0"/>
              <a:t>logic inherits its functionality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from </a:t>
            </a:r>
            <a:r>
              <a:rPr lang="en-US" dirty="0"/>
              <a:t>the abstract aggregate Composite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Specification </a:t>
            </a:r>
            <a:r>
              <a:rPr lang="en-US" dirty="0"/>
              <a:t>class. The Composite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Specification </a:t>
            </a:r>
            <a:r>
              <a:rPr lang="en-US" dirty="0"/>
              <a:t>class has one function called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IsSatisfiedBy</a:t>
            </a:r>
            <a:r>
              <a:rPr lang="en-US" dirty="0" smtClean="0"/>
              <a:t> </a:t>
            </a:r>
            <a:r>
              <a:rPr lang="en-US" dirty="0"/>
              <a:t>that returns a </a:t>
            </a:r>
            <a:r>
              <a:rPr lang="en-US" dirty="0" err="1"/>
              <a:t>boolean</a:t>
            </a:r>
            <a:r>
              <a:rPr lang="en-US" dirty="0"/>
              <a:t> value.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After </a:t>
            </a:r>
            <a:r>
              <a:rPr lang="en-US" dirty="0"/>
              <a:t>instantiation, the specification is "chained"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with </a:t>
            </a:r>
            <a:r>
              <a:rPr lang="en-US" dirty="0"/>
              <a:t>other specifications, making new specifications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easily </a:t>
            </a:r>
            <a:r>
              <a:rPr lang="en-US" dirty="0"/>
              <a:t>maintainable, yet highly customizable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business </a:t>
            </a:r>
            <a:r>
              <a:rPr lang="en-US" dirty="0"/>
              <a:t>logic. Furthermore upon instantiation the business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logic </a:t>
            </a:r>
            <a:r>
              <a:rPr lang="en-US" dirty="0"/>
              <a:t>may, through method invocation or inversion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of </a:t>
            </a:r>
            <a:r>
              <a:rPr lang="en-US" dirty="0"/>
              <a:t>control, </a:t>
            </a:r>
            <a:r>
              <a:rPr lang="en-US" dirty="0" smtClean="0"/>
              <a:t>have </a:t>
            </a:r>
            <a:r>
              <a:rPr lang="en-US" dirty="0"/>
              <a:t>its state altered in order to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become </a:t>
            </a:r>
            <a:r>
              <a:rPr lang="en-US" dirty="0"/>
              <a:t>a delegate of other classes </a:t>
            </a:r>
            <a:r>
              <a:rPr lang="en-US" dirty="0" smtClean="0"/>
              <a:t>such </a:t>
            </a:r>
            <a:r>
              <a:rPr lang="en-US" dirty="0"/>
              <a:t>as a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persistence </a:t>
            </a:r>
            <a:r>
              <a:rPr lang="en-US" dirty="0"/>
              <a:t>repository.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47150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1590" y="3813770"/>
            <a:ext cx="3648075" cy="2495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6120" y="1340769"/>
            <a:ext cx="3314700" cy="2447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Pattern Comportamentali (7)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>
          <a:xfrm>
            <a:off x="2063552" y="1593304"/>
            <a:ext cx="8147248" cy="4572000"/>
          </a:xfrm>
        </p:spPr>
        <p:txBody>
          <a:bodyPr>
            <a:normAutofit fontScale="92500" lnSpcReduction="20000"/>
          </a:bodyPr>
          <a:lstStyle/>
          <a:p>
            <a:r>
              <a:rPr lang="it-IT" dirty="0" smtClean="0"/>
              <a:t>State</a:t>
            </a:r>
          </a:p>
          <a:p>
            <a:pPr lvl="1" fontAlgn="base"/>
            <a:r>
              <a:rPr lang="en-US" dirty="0"/>
              <a:t>Allow an object to alter its behavior when its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internal </a:t>
            </a:r>
            <a:r>
              <a:rPr lang="en-US" dirty="0"/>
              <a:t>state changes. The object will appear to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change </a:t>
            </a:r>
            <a:r>
              <a:rPr lang="en-US" dirty="0"/>
              <a:t>its class.</a:t>
            </a:r>
          </a:p>
          <a:p>
            <a:pPr lvl="1" fontAlgn="base"/>
            <a:r>
              <a:rPr lang="en-US" dirty="0"/>
              <a:t>An object-oriented state machine</a:t>
            </a:r>
          </a:p>
          <a:p>
            <a:pPr lvl="1" fontAlgn="base"/>
            <a:r>
              <a:rPr lang="en-US" dirty="0"/>
              <a:t>wrapper + polymorphic </a:t>
            </a:r>
            <a:r>
              <a:rPr lang="en-US" dirty="0" err="1"/>
              <a:t>wrappee</a:t>
            </a:r>
            <a:r>
              <a:rPr lang="en-US" dirty="0"/>
              <a:t> + 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collaboration</a:t>
            </a:r>
            <a:endParaRPr lang="en-US" dirty="0"/>
          </a:p>
          <a:p>
            <a:r>
              <a:rPr lang="it-IT" dirty="0" err="1" smtClean="0"/>
              <a:t>Strategy</a:t>
            </a:r>
            <a:endParaRPr lang="it-IT" dirty="0" smtClean="0"/>
          </a:p>
          <a:p>
            <a:pPr lvl="1" fontAlgn="base"/>
            <a:r>
              <a:rPr lang="en-US" dirty="0"/>
              <a:t>Define a family of algorithms,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encapsulate </a:t>
            </a:r>
            <a:r>
              <a:rPr lang="en-US" dirty="0"/>
              <a:t>each one, and make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them </a:t>
            </a:r>
            <a:r>
              <a:rPr lang="en-US" dirty="0"/>
              <a:t>interchangeable. Strategy lets the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algorithm </a:t>
            </a:r>
            <a:r>
              <a:rPr lang="en-US" dirty="0"/>
              <a:t>vary independently from the clients that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use</a:t>
            </a:r>
            <a:r>
              <a:rPr lang="en-US" dirty="0"/>
              <a:t> it.</a:t>
            </a:r>
          </a:p>
          <a:p>
            <a:pPr lvl="1" fontAlgn="base"/>
            <a:r>
              <a:rPr lang="en-US" dirty="0"/>
              <a:t>Capture the abstraction in an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interface</a:t>
            </a:r>
            <a:r>
              <a:rPr lang="en-US" dirty="0"/>
              <a:t>, bury implementation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details </a:t>
            </a:r>
            <a:r>
              <a:rPr lang="en-US" dirty="0"/>
              <a:t>in derived classes.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05501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3833" y="3212976"/>
            <a:ext cx="5934075" cy="2495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2345" y="1268761"/>
            <a:ext cx="1000125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Pattern Comportamentali (8)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>
          <a:xfrm>
            <a:off x="1919536" y="1447800"/>
            <a:ext cx="7344816" cy="4933528"/>
          </a:xfrm>
        </p:spPr>
        <p:txBody>
          <a:bodyPr>
            <a:normAutofit fontScale="70000" lnSpcReduction="20000"/>
          </a:bodyPr>
          <a:lstStyle/>
          <a:p>
            <a:r>
              <a:rPr lang="it-IT" dirty="0" err="1" smtClean="0"/>
              <a:t>Template</a:t>
            </a:r>
            <a:r>
              <a:rPr lang="it-IT" dirty="0" smtClean="0"/>
              <a:t> Method</a:t>
            </a:r>
          </a:p>
          <a:p>
            <a:pPr lvl="1" fontAlgn="base"/>
            <a:r>
              <a:rPr lang="en-US" dirty="0"/>
              <a:t>Define the skeleton of an algorithm in an operation, deferring some steps to client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subclasses</a:t>
            </a:r>
            <a:r>
              <a:rPr lang="en-US" dirty="0"/>
              <a:t>. Template Method lets subclasses redefine certain steps of an algorithm without changing the algorithm’s structure.</a:t>
            </a:r>
          </a:p>
          <a:p>
            <a:pPr lvl="1" fontAlgn="base"/>
            <a:r>
              <a:rPr lang="en-US" dirty="0"/>
              <a:t>Base class declares algorithm ‘placeholders’, and derived classes implement the 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placeholders.</a:t>
            </a:r>
          </a:p>
          <a:p>
            <a:pPr fontAlgn="base"/>
            <a:r>
              <a:rPr lang="en-US" dirty="0" smtClean="0"/>
              <a:t>Visitor</a:t>
            </a:r>
          </a:p>
          <a:p>
            <a:pPr lvl="1" fontAlgn="base"/>
            <a:r>
              <a:rPr lang="en-US" dirty="0"/>
              <a:t>Represent an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operation </a:t>
            </a:r>
            <a:r>
              <a:rPr lang="en-US" dirty="0"/>
              <a:t>to be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performed </a:t>
            </a:r>
            <a:r>
              <a:rPr lang="en-US" dirty="0"/>
              <a:t>on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the </a:t>
            </a:r>
            <a:r>
              <a:rPr lang="en-US" dirty="0"/>
              <a:t>elements of an object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structure</a:t>
            </a:r>
            <a:r>
              <a:rPr lang="en-US" dirty="0"/>
              <a:t>. Visitor lets you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define </a:t>
            </a:r>
            <a:r>
              <a:rPr lang="en-US" dirty="0"/>
              <a:t>a new operation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without </a:t>
            </a:r>
            <a:r>
              <a:rPr lang="en-US" dirty="0"/>
              <a:t>changing the classes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of </a:t>
            </a:r>
            <a:r>
              <a:rPr lang="en-US" dirty="0"/>
              <a:t>the elements on which it operates.</a:t>
            </a:r>
          </a:p>
          <a:p>
            <a:pPr lvl="1" fontAlgn="base"/>
            <a:r>
              <a:rPr lang="en-US" dirty="0"/>
              <a:t>The classic technique for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recovering </a:t>
            </a:r>
            <a:r>
              <a:rPr lang="en-US" dirty="0"/>
              <a:t>lost type information.</a:t>
            </a:r>
          </a:p>
          <a:p>
            <a:pPr lvl="1" fontAlgn="base"/>
            <a:r>
              <a:rPr lang="en-US" dirty="0"/>
              <a:t>Do the right thing based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on </a:t>
            </a:r>
            <a:r>
              <a:rPr lang="en-US" dirty="0"/>
              <a:t>the type of two objects.</a:t>
            </a:r>
          </a:p>
          <a:p>
            <a:pPr lvl="1" fontAlgn="base"/>
            <a:r>
              <a:rPr lang="en-US" dirty="0"/>
              <a:t>Double dispatch</a:t>
            </a:r>
          </a:p>
          <a:p>
            <a:pPr lvl="1" fontAlgn="base"/>
            <a:endParaRPr lang="en-US" dirty="0"/>
          </a:p>
          <a:p>
            <a:pPr marL="320040" lvl="1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89196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Giorno </a:t>
            </a:r>
            <a:r>
              <a:rPr lang="it-IT" dirty="0" smtClean="0"/>
              <a:t>3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I pattern </a:t>
            </a:r>
            <a:r>
              <a:rPr lang="it-IT" dirty="0" err="1"/>
              <a:t>GoF</a:t>
            </a:r>
            <a:r>
              <a:rPr lang="it-IT" dirty="0"/>
              <a:t> e i pattern Java EE.</a:t>
            </a:r>
          </a:p>
          <a:p>
            <a:r>
              <a:rPr lang="it-IT" dirty="0" smtClean="0"/>
              <a:t>Accesso </a:t>
            </a:r>
            <a:r>
              <a:rPr lang="it-IT" dirty="0"/>
              <a:t>agli oggetti: </a:t>
            </a:r>
            <a:r>
              <a:rPr lang="it-IT" dirty="0" err="1"/>
              <a:t>dependency</a:t>
            </a:r>
            <a:r>
              <a:rPr lang="it-IT" dirty="0"/>
              <a:t> </a:t>
            </a:r>
            <a:r>
              <a:rPr lang="it-IT" dirty="0" err="1"/>
              <a:t>injection</a:t>
            </a:r>
            <a:r>
              <a:rPr lang="it-IT" dirty="0"/>
              <a:t> con CDI o JNDI </a:t>
            </a:r>
            <a:r>
              <a:rPr lang="it-IT" dirty="0" err="1"/>
              <a:t>lookup</a:t>
            </a:r>
            <a:r>
              <a:rPr lang="it-IT" dirty="0"/>
              <a:t>. </a:t>
            </a:r>
          </a:p>
          <a:p>
            <a:r>
              <a:rPr lang="it-IT" dirty="0"/>
              <a:t>Accesso ai dati attraverso </a:t>
            </a:r>
            <a:r>
              <a:rPr lang="it-IT" dirty="0" err="1"/>
              <a:t>framework</a:t>
            </a:r>
            <a:r>
              <a:rPr lang="it-IT" dirty="0"/>
              <a:t> di </a:t>
            </a:r>
            <a:r>
              <a:rPr lang="it-IT" dirty="0" err="1"/>
              <a:t>mapping</a:t>
            </a:r>
            <a:r>
              <a:rPr lang="it-IT" dirty="0"/>
              <a:t>: JDBC vs. SQL mapper vs. Object </a:t>
            </a:r>
            <a:r>
              <a:rPr lang="it-IT" dirty="0" err="1"/>
              <a:t>Relational</a:t>
            </a:r>
            <a:r>
              <a:rPr lang="it-IT" dirty="0"/>
              <a:t> </a:t>
            </a:r>
            <a:r>
              <a:rPr lang="it-IT" dirty="0" err="1"/>
              <a:t>Mapping</a:t>
            </a:r>
            <a:r>
              <a:rPr lang="it-IT" dirty="0"/>
              <a:t>.</a:t>
            </a:r>
          </a:p>
          <a:p>
            <a:r>
              <a:rPr lang="it-IT" dirty="0"/>
              <a:t>Accedere ai dati con JPA:</a:t>
            </a:r>
          </a:p>
          <a:p>
            <a:pPr lvl="1"/>
            <a:r>
              <a:rPr lang="it-IT" dirty="0"/>
              <a:t>ORM (</a:t>
            </a:r>
            <a:r>
              <a:rPr lang="it-IT" dirty="0" err="1"/>
              <a:t>object</a:t>
            </a:r>
            <a:r>
              <a:rPr lang="it-IT" dirty="0"/>
              <a:t>/</a:t>
            </a:r>
            <a:r>
              <a:rPr lang="it-IT" dirty="0" err="1"/>
              <a:t>relational</a:t>
            </a:r>
            <a:r>
              <a:rPr lang="it-IT" dirty="0"/>
              <a:t> </a:t>
            </a:r>
            <a:r>
              <a:rPr lang="it-IT" dirty="0" err="1"/>
              <a:t>mapping</a:t>
            </a:r>
            <a:r>
              <a:rPr lang="it-IT" dirty="0"/>
              <a:t>), le classi entità e l'</a:t>
            </a:r>
            <a:r>
              <a:rPr lang="it-IT" dirty="0" err="1"/>
              <a:t>entity</a:t>
            </a:r>
            <a:r>
              <a:rPr lang="it-IT" dirty="0"/>
              <a:t> manager,</a:t>
            </a:r>
          </a:p>
          <a:p>
            <a:pPr lvl="1"/>
            <a:r>
              <a:rPr lang="it-IT" dirty="0"/>
              <a:t>campi e proprietà persistenti nelle classi entità,</a:t>
            </a:r>
          </a:p>
          <a:p>
            <a:pPr lvl="1"/>
            <a:r>
              <a:rPr lang="it-IT" dirty="0"/>
              <a:t>gestione delle entità, unità di persistenza. </a:t>
            </a:r>
          </a:p>
        </p:txBody>
      </p:sp>
    </p:spTree>
    <p:extLst>
      <p:ext uri="{BB962C8B-B14F-4D97-AF65-F5344CB8AC3E}">
        <p14:creationId xmlns:p14="http://schemas.microsoft.com/office/powerpoint/2010/main" val="4159841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Design Patterns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it-IT" dirty="0" smtClean="0"/>
              <a:t>Sono best </a:t>
            </a:r>
            <a:r>
              <a:rPr lang="it-IT" dirty="0" err="1" smtClean="0"/>
              <a:t>practices</a:t>
            </a:r>
            <a:r>
              <a:rPr lang="it-IT" dirty="0" smtClean="0"/>
              <a:t> per la realizzazione dei princìpi esposti in precedenza</a:t>
            </a:r>
          </a:p>
          <a:p>
            <a:r>
              <a:rPr lang="it-IT" dirty="0" smtClean="0"/>
              <a:t>Non c’è una definizione univoca per alcuni pattern e c’è sovrapposizione tra pattern architetturali e design </a:t>
            </a:r>
            <a:r>
              <a:rPr lang="it-IT" dirty="0" err="1" smtClean="0"/>
              <a:t>patterns</a:t>
            </a:r>
            <a:endParaRPr lang="it-IT" dirty="0" smtClean="0"/>
          </a:p>
          <a:p>
            <a:r>
              <a:rPr lang="it-IT" dirty="0" smtClean="0"/>
              <a:t>I DP classici sono quelli di [</a:t>
            </a:r>
            <a:r>
              <a:rPr lang="it-IT" dirty="0" err="1" smtClean="0"/>
              <a:t>GoF</a:t>
            </a:r>
            <a:r>
              <a:rPr lang="it-IT" dirty="0" smtClean="0"/>
              <a:t>] e sono 23; sono stati estesi da [</a:t>
            </a:r>
            <a:r>
              <a:rPr lang="it-IT" dirty="0" err="1"/>
              <a:t>McConnell</a:t>
            </a:r>
            <a:r>
              <a:rPr lang="it-IT" dirty="0" smtClean="0"/>
              <a:t>], [</a:t>
            </a:r>
            <a:r>
              <a:rPr lang="it-IT" dirty="0" err="1" smtClean="0"/>
              <a:t>Fowler</a:t>
            </a:r>
            <a:r>
              <a:rPr lang="it-IT" dirty="0" smtClean="0"/>
              <a:t>] e altri </a:t>
            </a:r>
          </a:p>
          <a:p>
            <a:r>
              <a:rPr lang="it-IT" dirty="0" smtClean="0"/>
              <a:t>Ai fini della nostra trattazione li dividiamo in due grandi categorie, eventualmente ulteriormente suddivise in sottocategorie</a:t>
            </a:r>
          </a:p>
          <a:p>
            <a:pPr lvl="1"/>
            <a:r>
              <a:rPr lang="it-IT" dirty="0" smtClean="0"/>
              <a:t>Design Patterns</a:t>
            </a:r>
          </a:p>
          <a:p>
            <a:pPr lvl="2"/>
            <a:r>
              <a:rPr lang="it-IT" dirty="0" smtClean="0"/>
              <a:t>Pattern </a:t>
            </a:r>
            <a:r>
              <a:rPr lang="it-IT" dirty="0" err="1" smtClean="0"/>
              <a:t>creazionali</a:t>
            </a:r>
            <a:endParaRPr lang="it-IT" dirty="0" smtClean="0"/>
          </a:p>
          <a:p>
            <a:pPr lvl="2"/>
            <a:r>
              <a:rPr lang="it-IT" dirty="0" smtClean="0"/>
              <a:t>Pattern Strutturali</a:t>
            </a:r>
          </a:p>
          <a:p>
            <a:pPr lvl="2"/>
            <a:r>
              <a:rPr lang="it-IT" dirty="0" smtClean="0"/>
              <a:t>Pattern Comportamentali</a:t>
            </a:r>
          </a:p>
          <a:p>
            <a:pPr lvl="1"/>
            <a:r>
              <a:rPr lang="it-IT" dirty="0" err="1" smtClean="0"/>
              <a:t>Architectural</a:t>
            </a:r>
            <a:r>
              <a:rPr lang="it-IT" dirty="0" smtClean="0"/>
              <a:t> Patterns</a:t>
            </a:r>
          </a:p>
          <a:p>
            <a:r>
              <a:rPr lang="it-IT" dirty="0" smtClean="0"/>
              <a:t>La seconda categoria verrà probabilmente ripresa in seguito insieme agli Enterprise Integration Patterns (EIP)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88019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1896" y="764704"/>
            <a:ext cx="4038600" cy="308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9446" y="4005065"/>
            <a:ext cx="4591050" cy="2085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Pattern </a:t>
            </a:r>
            <a:r>
              <a:rPr lang="it-IT" dirty="0" err="1" smtClean="0"/>
              <a:t>Creazionali</a:t>
            </a:r>
            <a:r>
              <a:rPr lang="it-IT" dirty="0" smtClean="0"/>
              <a:t> (1)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it-IT" dirty="0" err="1" smtClean="0"/>
              <a:t>Abstract</a:t>
            </a:r>
            <a:r>
              <a:rPr lang="it-IT" dirty="0" smtClean="0"/>
              <a:t> </a:t>
            </a:r>
            <a:r>
              <a:rPr lang="it-IT" dirty="0" err="1" smtClean="0"/>
              <a:t>Factory</a:t>
            </a:r>
            <a:r>
              <a:rPr lang="it-IT" dirty="0" smtClean="0"/>
              <a:t> </a:t>
            </a:r>
            <a:r>
              <a:rPr lang="it-IT" dirty="0"/>
              <a:t> [</a:t>
            </a:r>
            <a:r>
              <a:rPr lang="it-IT" dirty="0" err="1"/>
              <a:t>GoF</a:t>
            </a:r>
            <a:r>
              <a:rPr lang="it-IT" dirty="0"/>
              <a:t>]</a:t>
            </a:r>
            <a:endParaRPr lang="it-IT" dirty="0" smtClean="0"/>
          </a:p>
          <a:p>
            <a:pPr lvl="1" fontAlgn="base"/>
            <a:r>
              <a:rPr lang="en-US" dirty="0"/>
              <a:t>Provide an interface for creating families of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related </a:t>
            </a:r>
            <a:r>
              <a:rPr lang="en-US" dirty="0"/>
              <a:t>or dependent objects without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specifying their </a:t>
            </a:r>
            <a:r>
              <a:rPr lang="en-US" dirty="0"/>
              <a:t>concrete classes.</a:t>
            </a:r>
          </a:p>
          <a:p>
            <a:pPr lvl="1" fontAlgn="base"/>
            <a:r>
              <a:rPr lang="en-US" dirty="0"/>
              <a:t>A hierarchy that encapsulates: many possible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“</a:t>
            </a:r>
            <a:r>
              <a:rPr lang="en-US" dirty="0"/>
              <a:t>platforms”, and the construction of a suite of 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“</a:t>
            </a:r>
            <a:r>
              <a:rPr lang="en-US" dirty="0"/>
              <a:t>products”.</a:t>
            </a:r>
          </a:p>
          <a:p>
            <a:pPr lvl="1" fontAlgn="base"/>
            <a:r>
              <a:rPr lang="en-US" dirty="0"/>
              <a:t>The new operator considered harmful</a:t>
            </a:r>
            <a:r>
              <a:rPr lang="en-US" dirty="0" smtClean="0"/>
              <a:t>.</a:t>
            </a:r>
          </a:p>
          <a:p>
            <a:pPr lvl="1" fontAlgn="base"/>
            <a:endParaRPr lang="it-IT" dirty="0" smtClean="0"/>
          </a:p>
          <a:p>
            <a:r>
              <a:rPr lang="it-IT" dirty="0" smtClean="0"/>
              <a:t>Builder </a:t>
            </a:r>
            <a:r>
              <a:rPr lang="it-IT" dirty="0"/>
              <a:t> [</a:t>
            </a:r>
            <a:r>
              <a:rPr lang="it-IT" dirty="0" err="1"/>
              <a:t>GoF</a:t>
            </a:r>
            <a:r>
              <a:rPr lang="it-IT" dirty="0" smtClean="0"/>
              <a:t>]</a:t>
            </a:r>
          </a:p>
          <a:p>
            <a:pPr lvl="1" fontAlgn="base"/>
            <a:r>
              <a:rPr lang="en-US" dirty="0"/>
              <a:t>Separate the construction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of </a:t>
            </a:r>
            <a:r>
              <a:rPr lang="en-US" dirty="0"/>
              <a:t>a complex object from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its </a:t>
            </a:r>
            <a:r>
              <a:rPr lang="en-US" dirty="0"/>
              <a:t>representation so that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the </a:t>
            </a:r>
            <a:r>
              <a:rPr lang="en-US" dirty="0"/>
              <a:t>same construction process </a:t>
            </a:r>
            <a:r>
              <a:rPr lang="en-US" dirty="0" smtClean="0"/>
              <a:t>can</a:t>
            </a:r>
            <a:br>
              <a:rPr lang="en-US" dirty="0" smtClean="0"/>
            </a:br>
            <a:r>
              <a:rPr lang="en-US" dirty="0" smtClean="0"/>
              <a:t>create different</a:t>
            </a:r>
            <a:r>
              <a:rPr lang="en-US" dirty="0"/>
              <a:t> representations.</a:t>
            </a:r>
          </a:p>
          <a:p>
            <a:pPr lvl="1" fontAlgn="base"/>
            <a:r>
              <a:rPr lang="en-US" dirty="0"/>
              <a:t>Parse a complex representation,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create </a:t>
            </a:r>
            <a:r>
              <a:rPr lang="en-US" dirty="0"/>
              <a:t>one of several targets.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49201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8548" y="1484785"/>
            <a:ext cx="3009900" cy="2105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Pattern </a:t>
            </a:r>
            <a:r>
              <a:rPr lang="it-IT" dirty="0" err="1" smtClean="0"/>
              <a:t>Creazionali</a:t>
            </a:r>
            <a:r>
              <a:rPr lang="it-IT" dirty="0" smtClean="0"/>
              <a:t> (2)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it-IT" dirty="0" err="1" smtClean="0"/>
              <a:t>Factory</a:t>
            </a:r>
            <a:r>
              <a:rPr lang="it-IT" dirty="0" smtClean="0"/>
              <a:t> Method [</a:t>
            </a:r>
            <a:r>
              <a:rPr lang="it-IT" dirty="0" err="1" smtClean="0"/>
              <a:t>GoF</a:t>
            </a:r>
            <a:r>
              <a:rPr lang="it-IT" dirty="0" smtClean="0"/>
              <a:t>]</a:t>
            </a:r>
          </a:p>
          <a:p>
            <a:pPr lvl="1" fontAlgn="base"/>
            <a:r>
              <a:rPr lang="en-US" dirty="0"/>
              <a:t>Define an interface for creating an object,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but </a:t>
            </a:r>
            <a:r>
              <a:rPr lang="en-US" dirty="0"/>
              <a:t>let </a:t>
            </a:r>
            <a:r>
              <a:rPr lang="en-US" dirty="0" smtClean="0"/>
              <a:t>subclasses </a:t>
            </a:r>
            <a:r>
              <a:rPr lang="en-US" dirty="0"/>
              <a:t>decide which class to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instantiate</a:t>
            </a:r>
            <a:r>
              <a:rPr lang="en-US" dirty="0"/>
              <a:t>.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Factory </a:t>
            </a:r>
            <a:r>
              <a:rPr lang="en-US" dirty="0"/>
              <a:t>Method lets a class defer instantiation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to</a:t>
            </a:r>
            <a:r>
              <a:rPr lang="en-US" dirty="0"/>
              <a:t> subclasses.</a:t>
            </a:r>
          </a:p>
          <a:p>
            <a:pPr lvl="1" fontAlgn="base"/>
            <a:r>
              <a:rPr lang="en-US" dirty="0"/>
              <a:t>Defining a “virtual” constructor.</a:t>
            </a:r>
          </a:p>
          <a:p>
            <a:pPr lvl="1" fontAlgn="base"/>
            <a:r>
              <a:rPr lang="en-US" dirty="0"/>
              <a:t>The new operator considered </a:t>
            </a:r>
            <a:r>
              <a:rPr lang="en-US" dirty="0" smtClean="0"/>
              <a:t>harmful.</a:t>
            </a:r>
            <a:endParaRPr lang="en-US" dirty="0"/>
          </a:p>
          <a:p>
            <a:pPr marL="0" indent="0">
              <a:buNone/>
            </a:pPr>
            <a:endParaRPr lang="it-IT" dirty="0" smtClean="0"/>
          </a:p>
          <a:p>
            <a:r>
              <a:rPr lang="it-IT" dirty="0" err="1" smtClean="0"/>
              <a:t>Lazy</a:t>
            </a:r>
            <a:r>
              <a:rPr lang="it-IT" dirty="0" smtClean="0"/>
              <a:t> </a:t>
            </a:r>
            <a:r>
              <a:rPr lang="it-IT" dirty="0" err="1" smtClean="0"/>
              <a:t>Initialization</a:t>
            </a:r>
            <a:r>
              <a:rPr lang="it-IT" dirty="0" smtClean="0"/>
              <a:t> [</a:t>
            </a:r>
            <a:r>
              <a:rPr lang="it-IT" dirty="0" err="1" smtClean="0"/>
              <a:t>Fowler</a:t>
            </a:r>
            <a:r>
              <a:rPr lang="it-IT" dirty="0" smtClean="0"/>
              <a:t>]</a:t>
            </a:r>
          </a:p>
          <a:p>
            <a:pPr lvl="1"/>
            <a:r>
              <a:rPr lang="it-IT" dirty="0" smtClean="0"/>
              <a:t>Esiste già il pattern sviluppato in .NET 4.0 (Classe </a:t>
            </a:r>
            <a:r>
              <a:rPr lang="it-IT" dirty="0" err="1" smtClean="0"/>
              <a:t>Lazy</a:t>
            </a:r>
            <a:r>
              <a:rPr lang="it-IT" dirty="0" smtClean="0"/>
              <a:t>&lt;T&gt;)</a:t>
            </a:r>
          </a:p>
          <a:p>
            <a:pPr lvl="1"/>
            <a:r>
              <a:rPr lang="it-IT" dirty="0" smtClean="0"/>
              <a:t>Ritarda la creazione di un membro fino al primo utilizzo effettivo usando un </a:t>
            </a:r>
            <a:r>
              <a:rPr lang="it-IT" dirty="0" err="1" smtClean="0"/>
              <a:t>flag</a:t>
            </a:r>
            <a:endParaRPr lang="it-IT" dirty="0" smtClean="0"/>
          </a:p>
          <a:p>
            <a:r>
              <a:rPr lang="it-IT" dirty="0" err="1" smtClean="0"/>
              <a:t>Multiton</a:t>
            </a:r>
            <a:endParaRPr lang="it-IT" dirty="0" smtClean="0"/>
          </a:p>
          <a:p>
            <a:pPr lvl="1"/>
            <a:r>
              <a:rPr lang="it-IT" dirty="0" smtClean="0"/>
              <a:t>Simile a Singleton, ma con molteplicità &gt; 1</a:t>
            </a:r>
          </a:p>
          <a:p>
            <a:pPr lvl="1"/>
            <a:r>
              <a:rPr lang="it-IT" dirty="0" smtClean="0"/>
              <a:t>Usa un </a:t>
            </a:r>
            <a:r>
              <a:rPr lang="it-IT" dirty="0" err="1" smtClean="0"/>
              <a:t>HashMap</a:t>
            </a:r>
            <a:r>
              <a:rPr lang="it-IT" dirty="0" smtClean="0"/>
              <a:t> interna</a:t>
            </a:r>
          </a:p>
        </p:txBody>
      </p:sp>
    </p:spTree>
    <p:extLst>
      <p:ext uri="{BB962C8B-B14F-4D97-AF65-F5344CB8AC3E}">
        <p14:creationId xmlns:p14="http://schemas.microsoft.com/office/powerpoint/2010/main" val="2041617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9056" y="2614018"/>
            <a:ext cx="3581400" cy="2543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" name="Picture 2" descr="Object Pool schem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1340" y="1196752"/>
            <a:ext cx="5191125" cy="866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Pattern </a:t>
            </a:r>
            <a:r>
              <a:rPr lang="it-IT" dirty="0" err="1" smtClean="0"/>
              <a:t>Creazionali</a:t>
            </a:r>
            <a:r>
              <a:rPr lang="it-IT" dirty="0" smtClean="0"/>
              <a:t> (3)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>
          <a:xfrm>
            <a:off x="2438400" y="1484784"/>
            <a:ext cx="7772400" cy="4535016"/>
          </a:xfrm>
        </p:spPr>
        <p:txBody>
          <a:bodyPr>
            <a:normAutofit fontScale="70000" lnSpcReduction="20000"/>
          </a:bodyPr>
          <a:lstStyle/>
          <a:p>
            <a:r>
              <a:rPr lang="it-IT" dirty="0" smtClean="0"/>
              <a:t>Object Pool</a:t>
            </a:r>
          </a:p>
          <a:p>
            <a:pPr lvl="1"/>
            <a:r>
              <a:rPr lang="en-US" dirty="0"/>
              <a:t>Object pooling can offer a significant performance boost; it is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most </a:t>
            </a:r>
            <a:r>
              <a:rPr lang="en-US" dirty="0"/>
              <a:t>effective in situations where the cost of initializing a class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instance </a:t>
            </a:r>
            <a:r>
              <a:rPr lang="en-US" dirty="0"/>
              <a:t>is high, the rate of instantiation of a class is high, and the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number </a:t>
            </a:r>
            <a:r>
              <a:rPr lang="en-US" dirty="0"/>
              <a:t>of instantiations in use at any one time is low</a:t>
            </a:r>
            <a:r>
              <a:rPr lang="en-US" dirty="0" smtClean="0"/>
              <a:t>.</a:t>
            </a:r>
            <a:endParaRPr lang="it-IT" dirty="0" smtClean="0"/>
          </a:p>
          <a:p>
            <a:r>
              <a:rPr lang="it-IT" dirty="0" err="1" smtClean="0"/>
              <a:t>Prototype</a:t>
            </a:r>
            <a:r>
              <a:rPr lang="it-IT" dirty="0" smtClean="0"/>
              <a:t> </a:t>
            </a:r>
            <a:r>
              <a:rPr lang="it-IT" dirty="0"/>
              <a:t>[</a:t>
            </a:r>
            <a:r>
              <a:rPr lang="it-IT" dirty="0" err="1"/>
              <a:t>GoF</a:t>
            </a:r>
            <a:r>
              <a:rPr lang="it-IT" dirty="0" smtClean="0"/>
              <a:t>]</a:t>
            </a:r>
          </a:p>
          <a:p>
            <a:pPr lvl="1" fontAlgn="base"/>
            <a:r>
              <a:rPr lang="en-US" dirty="0"/>
              <a:t>Specify the kinds of objects to </a:t>
            </a:r>
            <a:r>
              <a:rPr lang="en-US" dirty="0" smtClean="0"/>
              <a:t>create</a:t>
            </a:r>
            <a:br>
              <a:rPr lang="en-US" dirty="0" smtClean="0"/>
            </a:br>
            <a:r>
              <a:rPr lang="en-US" dirty="0" smtClean="0"/>
              <a:t>using </a:t>
            </a:r>
            <a:r>
              <a:rPr lang="en-US" dirty="0"/>
              <a:t>a prototypical instance, and </a:t>
            </a:r>
            <a:r>
              <a:rPr lang="en-US" dirty="0" smtClean="0"/>
              <a:t>create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dirty="0"/>
              <a:t>new objects by copying this prototype.</a:t>
            </a:r>
          </a:p>
          <a:p>
            <a:pPr lvl="1" fontAlgn="base"/>
            <a:r>
              <a:rPr lang="en-US" dirty="0"/>
              <a:t>Co-opt one instance of a class for use </a:t>
            </a:r>
            <a:r>
              <a:rPr lang="en-US" dirty="0" smtClean="0"/>
              <a:t>as </a:t>
            </a:r>
            <a:r>
              <a:rPr lang="en-US" dirty="0"/>
              <a:t>a breeder of all future instances.</a:t>
            </a:r>
          </a:p>
          <a:p>
            <a:pPr lvl="1" fontAlgn="base"/>
            <a:r>
              <a:rPr lang="en-US" dirty="0"/>
              <a:t>The new operator considered harmful</a:t>
            </a:r>
            <a:r>
              <a:rPr lang="en-US" dirty="0" smtClean="0"/>
              <a:t>.</a:t>
            </a:r>
            <a:endParaRPr lang="it-IT" dirty="0" smtClean="0"/>
          </a:p>
          <a:p>
            <a:r>
              <a:rPr lang="it-IT" dirty="0" smtClean="0"/>
              <a:t>Singleton </a:t>
            </a:r>
            <a:r>
              <a:rPr lang="it-IT" dirty="0"/>
              <a:t>[</a:t>
            </a:r>
            <a:r>
              <a:rPr lang="it-IT" dirty="0" err="1"/>
              <a:t>GoF</a:t>
            </a:r>
            <a:r>
              <a:rPr lang="it-IT" dirty="0" smtClean="0"/>
              <a:t>]</a:t>
            </a:r>
          </a:p>
          <a:p>
            <a:pPr lvl="1" fontAlgn="base"/>
            <a:r>
              <a:rPr lang="en-US" dirty="0"/>
              <a:t>Ensure a class has only one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instance</a:t>
            </a:r>
            <a:r>
              <a:rPr lang="en-US" dirty="0"/>
              <a:t>, and provide a global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point </a:t>
            </a:r>
            <a:r>
              <a:rPr lang="en-US" dirty="0"/>
              <a:t>of access to it.</a:t>
            </a:r>
          </a:p>
          <a:p>
            <a:pPr lvl="1" fontAlgn="base"/>
            <a:r>
              <a:rPr lang="en-US" dirty="0"/>
              <a:t>Encapsulated “just-in-time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initialization</a:t>
            </a:r>
            <a:r>
              <a:rPr lang="en-US" dirty="0"/>
              <a:t>” or “</a:t>
            </a:r>
            <a:r>
              <a:rPr lang="en-US" dirty="0" smtClean="0"/>
              <a:t>initialization</a:t>
            </a:r>
            <a:br>
              <a:rPr lang="en-US" dirty="0" smtClean="0"/>
            </a:br>
            <a:r>
              <a:rPr lang="en-US" dirty="0" smtClean="0"/>
              <a:t>on </a:t>
            </a:r>
            <a:r>
              <a:rPr lang="en-US" dirty="0"/>
              <a:t>first use”.</a:t>
            </a:r>
          </a:p>
          <a:p>
            <a:endParaRPr lang="it-IT" dirty="0"/>
          </a:p>
        </p:txBody>
      </p:sp>
      <p:pic>
        <p:nvPicPr>
          <p:cNvPr id="4101" name="Picture 5" descr="Singleton UML class diagram.sv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0016" y="4581128"/>
            <a:ext cx="23812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4421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8049" y="3717033"/>
            <a:ext cx="3933825" cy="2295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6972" y="1268760"/>
            <a:ext cx="4147501" cy="2376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Pattern Strutturali (1)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it-IT" dirty="0" smtClean="0"/>
              <a:t>Adapter (</a:t>
            </a:r>
            <a:r>
              <a:rPr lang="it-IT" dirty="0" err="1" smtClean="0"/>
              <a:t>Wrapper</a:t>
            </a:r>
            <a:r>
              <a:rPr lang="it-IT" dirty="0" smtClean="0"/>
              <a:t>) </a:t>
            </a:r>
            <a:r>
              <a:rPr lang="it-IT" dirty="0"/>
              <a:t>[</a:t>
            </a:r>
            <a:r>
              <a:rPr lang="it-IT" dirty="0" err="1"/>
              <a:t>GoF</a:t>
            </a:r>
            <a:r>
              <a:rPr lang="it-IT" dirty="0" smtClean="0"/>
              <a:t>]</a:t>
            </a:r>
          </a:p>
          <a:p>
            <a:pPr lvl="1" fontAlgn="base"/>
            <a:r>
              <a:rPr lang="en-US" dirty="0"/>
              <a:t>Convert the interface of a class into another </a:t>
            </a:r>
            <a:r>
              <a:rPr lang="en-US" dirty="0" smtClean="0"/>
              <a:t>interface</a:t>
            </a:r>
            <a:br>
              <a:rPr lang="en-US" dirty="0" smtClean="0"/>
            </a:br>
            <a:r>
              <a:rPr lang="en-US" dirty="0" smtClean="0"/>
              <a:t>clients </a:t>
            </a:r>
            <a:r>
              <a:rPr lang="en-US" dirty="0"/>
              <a:t>expect. Adapter lets classes work together </a:t>
            </a:r>
            <a:br>
              <a:rPr lang="en-US" dirty="0"/>
            </a:br>
            <a:r>
              <a:rPr lang="en-US" dirty="0" smtClean="0"/>
              <a:t>that </a:t>
            </a:r>
            <a:r>
              <a:rPr lang="en-US" dirty="0"/>
              <a:t>couldn’t otherwise because of incompatible interfaces.</a:t>
            </a:r>
          </a:p>
          <a:p>
            <a:pPr lvl="1" fontAlgn="base"/>
            <a:r>
              <a:rPr lang="en-US" dirty="0"/>
              <a:t>Wrap an existing class with a new interface.</a:t>
            </a:r>
          </a:p>
          <a:p>
            <a:pPr lvl="1" fontAlgn="base"/>
            <a:r>
              <a:rPr lang="en-US" dirty="0"/>
              <a:t>Impedance match an old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component </a:t>
            </a:r>
            <a:r>
              <a:rPr lang="en-US" dirty="0"/>
              <a:t>to a new </a:t>
            </a:r>
            <a:r>
              <a:rPr lang="en-US" dirty="0" smtClean="0"/>
              <a:t>system</a:t>
            </a:r>
            <a:endParaRPr lang="it-IT" dirty="0"/>
          </a:p>
          <a:p>
            <a:pPr marL="0" indent="0">
              <a:buNone/>
            </a:pPr>
            <a:endParaRPr lang="it-IT" dirty="0" smtClean="0"/>
          </a:p>
          <a:p>
            <a:r>
              <a:rPr lang="it-IT" dirty="0" smtClean="0"/>
              <a:t>Bridge </a:t>
            </a:r>
            <a:r>
              <a:rPr lang="it-IT" dirty="0"/>
              <a:t>[</a:t>
            </a:r>
            <a:r>
              <a:rPr lang="it-IT" dirty="0" err="1"/>
              <a:t>GoF</a:t>
            </a:r>
            <a:r>
              <a:rPr lang="it-IT" dirty="0" smtClean="0"/>
              <a:t>]</a:t>
            </a:r>
          </a:p>
          <a:p>
            <a:pPr lvl="1" fontAlgn="base"/>
            <a:r>
              <a:rPr lang="en-US" dirty="0"/>
              <a:t>Decouple an abstraction from its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implementation </a:t>
            </a:r>
            <a:r>
              <a:rPr lang="en-US" dirty="0"/>
              <a:t>so that the two can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vary</a:t>
            </a:r>
            <a:r>
              <a:rPr lang="en-US" dirty="0"/>
              <a:t> independently.</a:t>
            </a:r>
          </a:p>
          <a:p>
            <a:pPr lvl="1" fontAlgn="base"/>
            <a:r>
              <a:rPr lang="en-US" dirty="0"/>
              <a:t>Publish interface in an inheritance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hierarchy</a:t>
            </a:r>
            <a:r>
              <a:rPr lang="en-US" dirty="0"/>
              <a:t>, and bury implementation in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its </a:t>
            </a:r>
            <a:r>
              <a:rPr lang="en-US" dirty="0"/>
              <a:t>own inheritance hierarchy.</a:t>
            </a:r>
          </a:p>
          <a:p>
            <a:pPr lvl="1" fontAlgn="base"/>
            <a:r>
              <a:rPr lang="en-US" dirty="0"/>
              <a:t>Beyond encapsulation, to 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insulation</a:t>
            </a:r>
            <a:endParaRPr lang="en-US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58171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7938" y="1268761"/>
            <a:ext cx="4400550" cy="2390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Pattern Strutturali (2)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it-IT" dirty="0" smtClean="0"/>
              <a:t>Composite </a:t>
            </a:r>
            <a:r>
              <a:rPr lang="it-IT" dirty="0"/>
              <a:t>[</a:t>
            </a:r>
            <a:r>
              <a:rPr lang="it-IT" dirty="0" err="1"/>
              <a:t>GoF</a:t>
            </a:r>
            <a:r>
              <a:rPr lang="it-IT" dirty="0" smtClean="0"/>
              <a:t>]</a:t>
            </a:r>
          </a:p>
          <a:p>
            <a:pPr lvl="1"/>
            <a:r>
              <a:rPr lang="en-US" dirty="0"/>
              <a:t>Composes objects into tree </a:t>
            </a:r>
            <a:r>
              <a:rPr lang="en-US" dirty="0" smtClean="0"/>
              <a:t>structures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dirty="0"/>
              <a:t>to represent part-whole hierarchies</a:t>
            </a:r>
            <a:r>
              <a:rPr lang="en-US" dirty="0" smtClean="0"/>
              <a:t>.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dirty="0"/>
              <a:t>Composite lets clients </a:t>
            </a:r>
            <a:r>
              <a:rPr lang="en-US" dirty="0" smtClean="0"/>
              <a:t>treat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dirty="0"/>
              <a:t>individual objects and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compositions </a:t>
            </a:r>
            <a:r>
              <a:rPr lang="en-US" dirty="0"/>
              <a:t>of objects uniformly</a:t>
            </a:r>
            <a:r>
              <a:rPr lang="en-US" dirty="0" smtClean="0"/>
              <a:t>.</a:t>
            </a:r>
            <a:endParaRPr lang="it-IT" dirty="0"/>
          </a:p>
          <a:p>
            <a:pPr fontAlgn="base"/>
            <a:r>
              <a:rPr lang="it-IT" dirty="0" smtClean="0"/>
              <a:t>Decorator</a:t>
            </a:r>
          </a:p>
          <a:p>
            <a:pPr lvl="1" fontAlgn="base"/>
            <a:r>
              <a:rPr lang="en-US" dirty="0" smtClean="0"/>
              <a:t>Attach </a:t>
            </a:r>
            <a:r>
              <a:rPr lang="en-US" dirty="0"/>
              <a:t>additional responsibilities to </a:t>
            </a:r>
            <a:r>
              <a:rPr lang="en-US" dirty="0" smtClean="0"/>
              <a:t>an 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object </a:t>
            </a:r>
            <a:r>
              <a:rPr lang="en-US" dirty="0"/>
              <a:t>dynamically. Decorators provide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 </a:t>
            </a:r>
            <a:r>
              <a:rPr lang="en-US" dirty="0"/>
              <a:t>flexible alternative to </a:t>
            </a:r>
            <a:r>
              <a:rPr lang="en-US" dirty="0" err="1"/>
              <a:t>subclassing</a:t>
            </a:r>
            <a:r>
              <a:rPr lang="en-US" dirty="0"/>
              <a:t> for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extending</a:t>
            </a:r>
            <a:r>
              <a:rPr lang="en-US" dirty="0"/>
              <a:t> functionality.</a:t>
            </a:r>
          </a:p>
          <a:p>
            <a:pPr lvl="1" fontAlgn="base"/>
            <a:r>
              <a:rPr lang="en-US" dirty="0"/>
              <a:t>Client-specified embellishment of a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core </a:t>
            </a:r>
            <a:r>
              <a:rPr lang="en-US" dirty="0"/>
              <a:t>object by recursively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wrapping</a:t>
            </a:r>
            <a:r>
              <a:rPr lang="en-US" dirty="0"/>
              <a:t> it.</a:t>
            </a:r>
          </a:p>
          <a:p>
            <a:pPr lvl="1" fontAlgn="base"/>
            <a:r>
              <a:rPr lang="en-US" dirty="0"/>
              <a:t>Wrapping a gift, putting it in a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box</a:t>
            </a:r>
            <a:r>
              <a:rPr lang="en-US" dirty="0"/>
              <a:t>, and wrapping the box.</a:t>
            </a:r>
          </a:p>
          <a:p>
            <a:endParaRPr lang="it-IT" dirty="0"/>
          </a:p>
        </p:txBody>
      </p:sp>
      <p:pic>
        <p:nvPicPr>
          <p:cNvPr id="6148" name="Picture 4" descr="http://upload.wikimedia.org/wikipedia/commons/thumb/e/e9/Decorator_UML_class_diagram.svg/400px-Decorator_UML_class_diagram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3213" y="3762446"/>
            <a:ext cx="3810000" cy="301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8611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Facade sche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2105" y="1484784"/>
            <a:ext cx="3171825" cy="2295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Pattern Strutturali (3)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it-IT" dirty="0" err="1" smtClean="0"/>
              <a:t>Façade</a:t>
            </a:r>
            <a:r>
              <a:rPr lang="it-IT" dirty="0" smtClean="0"/>
              <a:t> [</a:t>
            </a:r>
            <a:r>
              <a:rPr lang="it-IT" dirty="0" err="1" smtClean="0"/>
              <a:t>GoF</a:t>
            </a:r>
            <a:r>
              <a:rPr lang="it-IT" dirty="0" smtClean="0"/>
              <a:t>]</a:t>
            </a:r>
          </a:p>
          <a:p>
            <a:pPr lvl="1" fontAlgn="base"/>
            <a:r>
              <a:rPr lang="en-US" dirty="0"/>
              <a:t>Provide a unified interface to a set of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interfaces </a:t>
            </a:r>
            <a:r>
              <a:rPr lang="en-US" dirty="0"/>
              <a:t>in a subsystem. Facade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defines </a:t>
            </a:r>
            <a:r>
              <a:rPr lang="en-US" dirty="0"/>
              <a:t>a higher-level interface that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makes </a:t>
            </a:r>
            <a:r>
              <a:rPr lang="en-US" dirty="0"/>
              <a:t>the subsystem easier to use.</a:t>
            </a:r>
          </a:p>
          <a:p>
            <a:pPr lvl="1" fontAlgn="base"/>
            <a:r>
              <a:rPr lang="en-US" dirty="0"/>
              <a:t>Wrap a complicated subsystem with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 </a:t>
            </a:r>
            <a:r>
              <a:rPr lang="en-US" dirty="0"/>
              <a:t>simpler interface.</a:t>
            </a:r>
          </a:p>
          <a:p>
            <a:r>
              <a:rPr lang="it-IT" dirty="0" smtClean="0"/>
              <a:t>Front Controller [</a:t>
            </a:r>
            <a:r>
              <a:rPr lang="it-IT" dirty="0" err="1" smtClean="0"/>
              <a:t>McCollen</a:t>
            </a:r>
            <a:r>
              <a:rPr lang="it-IT" dirty="0" smtClean="0"/>
              <a:t>]</a:t>
            </a:r>
          </a:p>
          <a:p>
            <a:pPr lvl="1"/>
            <a:r>
              <a:rPr lang="en-US" dirty="0"/>
              <a:t>The </a:t>
            </a:r>
            <a:r>
              <a:rPr lang="en-US" b="1" dirty="0"/>
              <a:t>Front Controller Pattern</a:t>
            </a:r>
            <a:r>
              <a:rPr lang="en-US" dirty="0"/>
              <a:t> is a software design pattern listed in several pattern catalogs. The pattern relates to the design of web applications. It "provides a centralized entry point for handling requests</a:t>
            </a:r>
            <a:r>
              <a:rPr lang="en-US" dirty="0" smtClean="0"/>
              <a:t>.“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43970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2784</TotalTime>
  <Words>426</Words>
  <Application>Microsoft Office PowerPoint</Application>
  <PresentationFormat>Widescreen</PresentationFormat>
  <Paragraphs>150</Paragraphs>
  <Slides>19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Tema di Office</vt:lpstr>
      <vt:lpstr>Java Enterprise Edition</vt:lpstr>
      <vt:lpstr>Giorno 3</vt:lpstr>
      <vt:lpstr>Design Patterns</vt:lpstr>
      <vt:lpstr>Pattern Creazionali (1)</vt:lpstr>
      <vt:lpstr>Pattern Creazionali (2)</vt:lpstr>
      <vt:lpstr>Pattern Creazionali (3)</vt:lpstr>
      <vt:lpstr>Pattern Strutturali (1)</vt:lpstr>
      <vt:lpstr>Pattern Strutturali (2)</vt:lpstr>
      <vt:lpstr>Pattern Strutturali (3)</vt:lpstr>
      <vt:lpstr>Pattern Strutturali (4)</vt:lpstr>
      <vt:lpstr>Pattern Strutturali (5)</vt:lpstr>
      <vt:lpstr>Pattern Comportamentali (1)</vt:lpstr>
      <vt:lpstr>Pattern Comportamentali (2)</vt:lpstr>
      <vt:lpstr>Pattern Comportamentali (3)</vt:lpstr>
      <vt:lpstr>Pattern Comportamentali (4)</vt:lpstr>
      <vt:lpstr>Pattern Comportamentali (5)</vt:lpstr>
      <vt:lpstr>Pattern Comportamentali (6)</vt:lpstr>
      <vt:lpstr>Pattern Comportamentali (7)</vt:lpstr>
      <vt:lpstr>Pattern Comportamentali (8)</vt:lpstr>
    </vt:vector>
  </TitlesOfParts>
  <Company>Colleoni.INFO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Enterprise Edition</dc:title>
  <dc:creator>Andrea Colleoni</dc:creator>
  <cp:lastModifiedBy>Andrea Colleoni</cp:lastModifiedBy>
  <cp:revision>24</cp:revision>
  <dcterms:created xsi:type="dcterms:W3CDTF">2015-05-25T20:10:39Z</dcterms:created>
  <dcterms:modified xsi:type="dcterms:W3CDTF">2015-06-10T21:32:56Z</dcterms:modified>
</cp:coreProperties>
</file>