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 id="2147483663" r:id="rId3"/>
    <p:sldMasterId id="2147483676" r:id="rId4"/>
    <p:sldMasterId id="2147483689" r:id="rId5"/>
  </p:sldMasterIdLst>
  <p:notesMasterIdLst>
    <p:notesMasterId r:id="rId20"/>
  </p:notesMasterIdLst>
  <p:sldIdLst>
    <p:sldId id="257" r:id="rId6"/>
    <p:sldId id="261" r:id="rId7"/>
    <p:sldId id="271" r:id="rId8"/>
    <p:sldId id="272" r:id="rId9"/>
    <p:sldId id="273" r:id="rId10"/>
    <p:sldId id="262" r:id="rId11"/>
    <p:sldId id="264" r:id="rId12"/>
    <p:sldId id="268" r:id="rId13"/>
    <p:sldId id="265" r:id="rId14"/>
    <p:sldId id="266" r:id="rId15"/>
    <p:sldId id="267" r:id="rId16"/>
    <p:sldId id="269" r:id="rId17"/>
    <p:sldId id="270" r:id="rId18"/>
    <p:sldId id="274"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6418"/>
  </p:normalViewPr>
  <p:slideViewPr>
    <p:cSldViewPr snapToGrid="0" snapToObjects="1">
      <p:cViewPr varScale="1">
        <p:scale>
          <a:sx n="50" d="100"/>
          <a:sy n="50" d="100"/>
        </p:scale>
        <p:origin x="1598"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8" d="100"/>
          <a:sy n="118" d="100"/>
        </p:scale>
        <p:origin x="4200"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http://bearcave.com/misl/misl_tech/wavelets/compression/shannon.html</a:t>
            </a:r>
          </a:p>
        </p:txBody>
      </p:sp>
    </p:spTree>
    <p:extLst>
      <p:ext uri="{BB962C8B-B14F-4D97-AF65-F5344CB8AC3E}">
        <p14:creationId xmlns:p14="http://schemas.microsoft.com/office/powerpoint/2010/main" val="1931727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https://onestopdataanalysis.com/shannon-entropy/</a:t>
            </a:r>
          </a:p>
        </p:txBody>
      </p:sp>
    </p:spTree>
    <p:extLst>
      <p:ext uri="{BB962C8B-B14F-4D97-AF65-F5344CB8AC3E}">
        <p14:creationId xmlns:p14="http://schemas.microsoft.com/office/powerpoint/2010/main" val="315310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87972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625676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https://www.numpyninja.com/post/understanding-the-gini-index-in-decision-tree-with-an-example</a:t>
            </a:r>
            <a:br>
              <a:rPr lang="it-IT" dirty="0"/>
            </a:br>
            <a:r>
              <a:rPr lang="it-IT" dirty="0"/>
              <a:t>https://medium.com/coinmonks/what-is-entropy-and-why-information-gain-is-matter-4e85d46d2f01</a:t>
            </a:r>
          </a:p>
          <a:p>
            <a:r>
              <a:rPr lang="it-IT" dirty="0"/>
              <a:t>https://anderfernandez.com/en/blog/code-decision-tree-python-from-scratch/</a:t>
            </a:r>
          </a:p>
          <a:p>
            <a:r>
              <a:rPr lang="it-IT" dirty="0"/>
              <a:t>https://www.kaggle.com/yersever/500-person-gender-height-weight-bodymassindex</a:t>
            </a:r>
          </a:p>
        </p:txBody>
      </p:sp>
    </p:spTree>
    <p:extLst>
      <p:ext uri="{BB962C8B-B14F-4D97-AF65-F5344CB8AC3E}">
        <p14:creationId xmlns:p14="http://schemas.microsoft.com/office/powerpoint/2010/main" val="224764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t>
            </a:r>
          </a:p>
        </p:txBody>
      </p:sp>
    </p:spTree>
    <p:extLst>
      <p:ext uri="{BB962C8B-B14F-4D97-AF65-F5344CB8AC3E}">
        <p14:creationId xmlns:p14="http://schemas.microsoft.com/office/powerpoint/2010/main" val="327894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09581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https://www.andreaminini.com/ai/machine-learning/alberi-di-decisione</a:t>
            </a:r>
          </a:p>
        </p:txBody>
      </p:sp>
    </p:spTree>
    <p:extLst>
      <p:ext uri="{BB962C8B-B14F-4D97-AF65-F5344CB8AC3E}">
        <p14:creationId xmlns:p14="http://schemas.microsoft.com/office/powerpoint/2010/main" val="3089502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https://blog.quantinsti.com/gini-index/</a:t>
            </a:r>
          </a:p>
        </p:txBody>
      </p:sp>
    </p:spTree>
    <p:extLst>
      <p:ext uri="{BB962C8B-B14F-4D97-AF65-F5344CB8AC3E}">
        <p14:creationId xmlns:p14="http://schemas.microsoft.com/office/powerpoint/2010/main" val="715909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3860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https://it.wikipedia.org/wiki/Codifica_di_Huffman</a:t>
            </a:r>
          </a:p>
        </p:txBody>
      </p:sp>
    </p:spTree>
    <p:extLst>
      <p:ext uri="{BB962C8B-B14F-4D97-AF65-F5344CB8AC3E}">
        <p14:creationId xmlns:p14="http://schemas.microsoft.com/office/powerpoint/2010/main" val="16912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https://it.wikipedia.org/wiki/Codifica_di_Huffman</a:t>
            </a:r>
          </a:p>
        </p:txBody>
      </p:sp>
    </p:spTree>
    <p:extLst>
      <p:ext uri="{BB962C8B-B14F-4D97-AF65-F5344CB8AC3E}">
        <p14:creationId xmlns:p14="http://schemas.microsoft.com/office/powerpoint/2010/main" val="94895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http://bearcave.com/misl/misl_tech/wavelets/compression/shannon.html</a:t>
            </a:r>
          </a:p>
        </p:txBody>
      </p:sp>
    </p:spTree>
    <p:extLst>
      <p:ext uri="{BB962C8B-B14F-4D97-AF65-F5344CB8AC3E}">
        <p14:creationId xmlns:p14="http://schemas.microsoft.com/office/powerpoint/2010/main" val="300208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8" name="Immagine">
            <a:extLst>
              <a:ext uri="{FF2B5EF4-FFF2-40B4-BE49-F238E27FC236}">
                <a16:creationId xmlns:a16="http://schemas.microsoft.com/office/drawing/2014/main" id="{523EEB75-0417-9F4C-9AE5-83B4AD15D40F}"/>
              </a:ext>
            </a:extLst>
          </p:cNvPr>
          <p:cNvSpPr>
            <a:spLocks noGrp="1"/>
          </p:cNvSpPr>
          <p:nvPr>
            <p:ph type="pic" sz="quarter" idx="14" hasCustomPrompt="1"/>
          </p:nvPr>
        </p:nvSpPr>
        <p:spPr>
          <a:xfrm>
            <a:off x="5805884" y="7063833"/>
            <a:ext cx="1393015" cy="1393032"/>
          </a:xfrm>
          <a:prstGeom prst="rect">
            <a:avLst/>
          </a:prstGeom>
        </p:spPr>
        <p:txBody>
          <a:bodyPr lIns="91439" tIns="45719" rIns="91439" bIns="45719">
            <a:noAutofit/>
          </a:bodyPr>
          <a:lstStyle>
            <a:lvl1pPr marL="0" indent="0">
              <a:buNone/>
              <a:defRPr/>
            </a:lvl1pPr>
          </a:lstStyle>
          <a:p>
            <a:r>
              <a:rPr lang="it-IT" dirty="0"/>
              <a:t>icona</a:t>
            </a:r>
            <a:endParaRPr dirty="0"/>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spTree>
    <p:extLst>
      <p:ext uri="{BB962C8B-B14F-4D97-AF65-F5344CB8AC3E}">
        <p14:creationId xmlns:p14="http://schemas.microsoft.com/office/powerpoint/2010/main" val="20856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3500418-FCF3-7845-BF87-A1074346BE3F}"/>
              </a:ext>
            </a:extLst>
          </p:cNvPr>
          <p:cNvSpPr txBox="1">
            <a:spLocks noGrp="1"/>
          </p:cNvSpPr>
          <p:nvPr>
            <p:ph type="body" sz="quarter" idx="17" hasCustomPrompt="1"/>
          </p:nvPr>
        </p:nvSpPr>
        <p:spPr>
          <a:xfrm>
            <a:off x="2557276" y="4646512"/>
            <a:ext cx="7890248" cy="488852"/>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solidFill>
                  <a:schemeClr val="bg1"/>
                </a:solidFill>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FFFFFF"/>
                </a:solidFill>
                <a:effectLst/>
                <a:latin typeface="Avenir" panose="02000503020000020003" pitchFamily="2" charset="0"/>
              </a:rPr>
              <a:t>“</a:t>
            </a:r>
            <a:r>
              <a:rPr lang="it-IT" dirty="0"/>
              <a:t>CITAZIONE</a:t>
            </a:r>
            <a:r>
              <a:rPr kumimoji="0" lang="it-IT" sz="2800" b="0" i="0" u="none" strike="noStrike" kern="1200" cap="none" spc="0" normalizeH="0" baseline="0" noProof="0" dirty="0">
                <a:ln>
                  <a:noFill/>
                </a:ln>
                <a:solidFill>
                  <a:srgbClr val="FFFFFF"/>
                </a:solidFill>
                <a:effectLst/>
                <a:uLnTx/>
                <a:uFillTx/>
                <a:latin typeface="Avenir" panose="02000503020000020003" pitchFamily="2" charset="0"/>
                <a:ea typeface="+mn-ea"/>
                <a:cs typeface="+mn-cs"/>
              </a:rPr>
              <a:t> “</a:t>
            </a:r>
            <a:endParaRPr lang="it-IT" dirty="0"/>
          </a:p>
        </p:txBody>
      </p:sp>
    </p:spTree>
    <p:extLst>
      <p:ext uri="{BB962C8B-B14F-4D97-AF65-F5344CB8AC3E}">
        <p14:creationId xmlns:p14="http://schemas.microsoft.com/office/powerpoint/2010/main" val="339331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OpenDay">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E5296B67-A270-664C-B5A2-4F88CFBF819A}"/>
              </a:ext>
            </a:extLst>
          </p:cNvPr>
          <p:cNvSpPr txBox="1">
            <a:spLocks noGrp="1"/>
          </p:cNvSpPr>
          <p:nvPr>
            <p:ph type="body" sz="quarter" idx="13" hasCustomPrompt="1"/>
          </p:nvPr>
        </p:nvSpPr>
        <p:spPr>
          <a:xfrm>
            <a:off x="2506543" y="1267805"/>
            <a:ext cx="7991714"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A4CC2A99-71A3-CF40-A213-FFE1D08FE6E4}"/>
              </a:ext>
            </a:extLst>
          </p:cNvPr>
          <p:cNvSpPr txBox="1">
            <a:spLocks noGrp="1"/>
          </p:cNvSpPr>
          <p:nvPr>
            <p:ph type="body" sz="quarter" idx="14" hasCustomPrompt="1"/>
          </p:nvPr>
        </p:nvSpPr>
        <p:spPr>
          <a:xfrm>
            <a:off x="2981625" y="2397909"/>
            <a:ext cx="7041550"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pic>
        <p:nvPicPr>
          <p:cNvPr id="9" name="Immagine" descr="Immagine">
            <a:extLst>
              <a:ext uri="{FF2B5EF4-FFF2-40B4-BE49-F238E27FC236}">
                <a16:creationId xmlns:a16="http://schemas.microsoft.com/office/drawing/2014/main" id="{92632C73-A4AD-814E-A6C0-498236B5E94B}"/>
              </a:ext>
            </a:extLst>
          </p:cNvPr>
          <p:cNvPicPr>
            <a:picLocks noChangeAspect="1"/>
          </p:cNvPicPr>
          <p:nvPr userDrawn="1"/>
        </p:nvPicPr>
        <p:blipFill>
          <a:blip r:embed="rId2"/>
          <a:stretch>
            <a:fillRect/>
          </a:stretch>
        </p:blipFill>
        <p:spPr>
          <a:xfrm>
            <a:off x="516589" y="3886125"/>
            <a:ext cx="1811622" cy="1811601"/>
          </a:xfrm>
          <a:prstGeom prst="rect">
            <a:avLst/>
          </a:prstGeom>
          <a:ln w="3175">
            <a:miter lim="400000"/>
          </a:ln>
        </p:spPr>
      </p:pic>
      <p:pic>
        <p:nvPicPr>
          <p:cNvPr id="10" name="Immagine" descr="Immagine">
            <a:extLst>
              <a:ext uri="{FF2B5EF4-FFF2-40B4-BE49-F238E27FC236}">
                <a16:creationId xmlns:a16="http://schemas.microsoft.com/office/drawing/2014/main" id="{E78CB888-6D8E-9A47-9813-BBA114E6514F}"/>
              </a:ext>
            </a:extLst>
          </p:cNvPr>
          <p:cNvPicPr>
            <a:picLocks noChangeAspect="1"/>
          </p:cNvPicPr>
          <p:nvPr userDrawn="1"/>
        </p:nvPicPr>
        <p:blipFill>
          <a:blip r:embed="rId3"/>
          <a:stretch>
            <a:fillRect/>
          </a:stretch>
        </p:blipFill>
        <p:spPr>
          <a:xfrm>
            <a:off x="3073810" y="3886125"/>
            <a:ext cx="1811580" cy="1811601"/>
          </a:xfrm>
          <a:prstGeom prst="rect">
            <a:avLst/>
          </a:prstGeom>
          <a:ln w="3175">
            <a:miter lim="400000"/>
          </a:ln>
        </p:spPr>
      </p:pic>
      <p:pic>
        <p:nvPicPr>
          <p:cNvPr id="11" name="Immagine" descr="Immagine">
            <a:extLst>
              <a:ext uri="{FF2B5EF4-FFF2-40B4-BE49-F238E27FC236}">
                <a16:creationId xmlns:a16="http://schemas.microsoft.com/office/drawing/2014/main" id="{6F93E20A-631E-7F45-852C-527036C0B2E4}"/>
              </a:ext>
            </a:extLst>
          </p:cNvPr>
          <p:cNvPicPr>
            <a:picLocks noChangeAspect="1"/>
          </p:cNvPicPr>
          <p:nvPr userDrawn="1"/>
        </p:nvPicPr>
        <p:blipFill>
          <a:blip r:embed="rId4"/>
          <a:stretch>
            <a:fillRect/>
          </a:stretch>
        </p:blipFill>
        <p:spPr>
          <a:xfrm>
            <a:off x="5623277" y="3899448"/>
            <a:ext cx="1784934" cy="1784955"/>
          </a:xfrm>
          <a:prstGeom prst="rect">
            <a:avLst/>
          </a:prstGeom>
          <a:ln w="3175">
            <a:miter lim="400000"/>
          </a:ln>
        </p:spPr>
      </p:pic>
      <p:pic>
        <p:nvPicPr>
          <p:cNvPr id="12" name="Immagine" descr="Immagine">
            <a:extLst>
              <a:ext uri="{FF2B5EF4-FFF2-40B4-BE49-F238E27FC236}">
                <a16:creationId xmlns:a16="http://schemas.microsoft.com/office/drawing/2014/main" id="{F4DB6838-EEA3-9A4C-87BD-16F20C21DAE9}"/>
              </a:ext>
            </a:extLst>
          </p:cNvPr>
          <p:cNvPicPr>
            <a:picLocks noChangeAspect="1"/>
          </p:cNvPicPr>
          <p:nvPr userDrawn="1"/>
        </p:nvPicPr>
        <p:blipFill>
          <a:blip r:embed="rId5"/>
          <a:stretch>
            <a:fillRect/>
          </a:stretch>
        </p:blipFill>
        <p:spPr>
          <a:xfrm>
            <a:off x="8149933" y="3899469"/>
            <a:ext cx="1784934" cy="1784913"/>
          </a:xfrm>
          <a:prstGeom prst="rect">
            <a:avLst/>
          </a:prstGeom>
          <a:ln w="3175">
            <a:miter lim="400000"/>
          </a:ln>
        </p:spPr>
      </p:pic>
      <p:pic>
        <p:nvPicPr>
          <p:cNvPr id="13" name="Immagine" descr="Immagine">
            <a:extLst>
              <a:ext uri="{FF2B5EF4-FFF2-40B4-BE49-F238E27FC236}">
                <a16:creationId xmlns:a16="http://schemas.microsoft.com/office/drawing/2014/main" id="{F2427546-5AB0-F743-9B7F-776B6BEF0A14}"/>
              </a:ext>
            </a:extLst>
          </p:cNvPr>
          <p:cNvPicPr>
            <a:picLocks noChangeAspect="1"/>
          </p:cNvPicPr>
          <p:nvPr userDrawn="1"/>
        </p:nvPicPr>
        <p:blipFill>
          <a:blip r:embed="rId6"/>
          <a:stretch>
            <a:fillRect/>
          </a:stretch>
        </p:blipFill>
        <p:spPr>
          <a:xfrm>
            <a:off x="10676589" y="3886107"/>
            <a:ext cx="1811622" cy="1811637"/>
          </a:xfrm>
          <a:prstGeom prst="rect">
            <a:avLst/>
          </a:prstGeom>
          <a:ln w="3175">
            <a:miter lim="400000"/>
          </a:ln>
        </p:spPr>
      </p:pic>
      <p:sp>
        <p:nvSpPr>
          <p:cNvPr id="18" name="TITOLO">
            <a:extLst>
              <a:ext uri="{FF2B5EF4-FFF2-40B4-BE49-F238E27FC236}">
                <a16:creationId xmlns:a16="http://schemas.microsoft.com/office/drawing/2014/main" id="{8CAA8FF7-B21B-7343-9017-62B751E49974}"/>
              </a:ext>
            </a:extLst>
          </p:cNvPr>
          <p:cNvSpPr txBox="1">
            <a:spLocks noGrp="1"/>
          </p:cNvSpPr>
          <p:nvPr>
            <p:ph type="body" sz="quarter" idx="18" hasCustomPrompt="1"/>
          </p:nvPr>
        </p:nvSpPr>
        <p:spPr>
          <a:xfrm>
            <a:off x="428132" y="6179010"/>
            <a:ext cx="1988535" cy="597856"/>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IFTS</a:t>
            </a:r>
            <a:br>
              <a:rPr lang="it-IT" dirty="0"/>
            </a:br>
            <a:r>
              <a:rPr lang="it-IT" dirty="0"/>
              <a:t>DEVELOPER</a:t>
            </a:r>
          </a:p>
        </p:txBody>
      </p:sp>
      <p:sp>
        <p:nvSpPr>
          <p:cNvPr id="19" name="TITOLO">
            <a:extLst>
              <a:ext uri="{FF2B5EF4-FFF2-40B4-BE49-F238E27FC236}">
                <a16:creationId xmlns:a16="http://schemas.microsoft.com/office/drawing/2014/main" id="{A9F813F7-D471-B64C-B033-A4FA61C940FB}"/>
              </a:ext>
            </a:extLst>
          </p:cNvPr>
          <p:cNvSpPr txBox="1">
            <a:spLocks noGrp="1"/>
          </p:cNvSpPr>
          <p:nvPr>
            <p:ph type="body" sz="quarter" idx="19" hasCustomPrompt="1"/>
          </p:nvPr>
        </p:nvSpPr>
        <p:spPr>
          <a:xfrm>
            <a:off x="2957988" y="6184207"/>
            <a:ext cx="1988535" cy="1096454"/>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NETWORK</a:t>
            </a:r>
            <a:br>
              <a:rPr lang="it-IT" dirty="0"/>
            </a:br>
            <a:r>
              <a:rPr lang="it-IT" dirty="0"/>
              <a:t>VISUALIZATION</a:t>
            </a:r>
            <a:br>
              <a:rPr lang="it-IT" dirty="0"/>
            </a:br>
            <a:r>
              <a:rPr lang="it-IT" dirty="0"/>
              <a:t>AND CLOUD</a:t>
            </a:r>
            <a:br>
              <a:rPr lang="it-IT" dirty="0"/>
            </a:br>
            <a:r>
              <a:rPr lang="it-IT" dirty="0"/>
              <a:t>SPECIALIST</a:t>
            </a:r>
          </a:p>
        </p:txBody>
      </p:sp>
      <p:sp>
        <p:nvSpPr>
          <p:cNvPr id="20" name="TITOLO">
            <a:extLst>
              <a:ext uri="{FF2B5EF4-FFF2-40B4-BE49-F238E27FC236}">
                <a16:creationId xmlns:a16="http://schemas.microsoft.com/office/drawing/2014/main" id="{39415C28-E1D9-1F42-AC97-4432A5B0C1FF}"/>
              </a:ext>
            </a:extLst>
          </p:cNvPr>
          <p:cNvSpPr txBox="1">
            <a:spLocks noGrp="1"/>
          </p:cNvSpPr>
          <p:nvPr>
            <p:ph type="body" sz="quarter" idx="20" hasCustomPrompt="1"/>
          </p:nvPr>
        </p:nvSpPr>
        <p:spPr>
          <a:xfrm>
            <a:off x="5422658"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OMNICHANNEL</a:t>
            </a:r>
            <a:br>
              <a:rPr lang="it-IT" dirty="0"/>
            </a:br>
            <a:r>
              <a:rPr lang="it-IT" dirty="0"/>
              <a:t>COMMUNICTION</a:t>
            </a:r>
            <a:br>
              <a:rPr lang="it-IT" dirty="0"/>
            </a:br>
            <a:r>
              <a:rPr lang="it-IT" dirty="0"/>
              <a:t>SPECIALIST</a:t>
            </a:r>
          </a:p>
        </p:txBody>
      </p:sp>
      <p:sp>
        <p:nvSpPr>
          <p:cNvPr id="21" name="TITOLO">
            <a:extLst>
              <a:ext uri="{FF2B5EF4-FFF2-40B4-BE49-F238E27FC236}">
                <a16:creationId xmlns:a16="http://schemas.microsoft.com/office/drawing/2014/main" id="{830E104E-8E47-724C-ADB6-398FF7F100C2}"/>
              </a:ext>
            </a:extLst>
          </p:cNvPr>
          <p:cNvSpPr txBox="1">
            <a:spLocks noGrp="1"/>
          </p:cNvSpPr>
          <p:nvPr>
            <p:ph type="body" sz="quarter" idx="21" hasCustomPrompt="1"/>
          </p:nvPr>
        </p:nvSpPr>
        <p:spPr>
          <a:xfrm>
            <a:off x="7952514"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CYBER</a:t>
            </a:r>
            <a:br>
              <a:rPr lang="it-IT" dirty="0"/>
            </a:br>
            <a:r>
              <a:rPr lang="it-IT" dirty="0"/>
              <a:t>DEFENSE</a:t>
            </a:r>
            <a:br>
              <a:rPr lang="it-IT" dirty="0"/>
            </a:br>
            <a:r>
              <a:rPr lang="it-IT" dirty="0"/>
              <a:t>SPECIALIST</a:t>
            </a:r>
          </a:p>
        </p:txBody>
      </p:sp>
      <p:sp>
        <p:nvSpPr>
          <p:cNvPr id="22" name="TITOLO">
            <a:extLst>
              <a:ext uri="{FF2B5EF4-FFF2-40B4-BE49-F238E27FC236}">
                <a16:creationId xmlns:a16="http://schemas.microsoft.com/office/drawing/2014/main" id="{A7123FA2-0BC9-694E-B167-BFF8B00E0416}"/>
              </a:ext>
            </a:extLst>
          </p:cNvPr>
          <p:cNvSpPr txBox="1">
            <a:spLocks noGrp="1"/>
          </p:cNvSpPr>
          <p:nvPr>
            <p:ph type="body" sz="quarter" idx="22" hasCustomPrompt="1"/>
          </p:nvPr>
        </p:nvSpPr>
        <p:spPr>
          <a:xfrm>
            <a:off x="10362866" y="6187965"/>
            <a:ext cx="2439067"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SMART</a:t>
            </a:r>
            <a:br>
              <a:rPr lang="it-IT" dirty="0"/>
            </a:br>
            <a:r>
              <a:rPr lang="it-IT" dirty="0"/>
              <a:t>MANUFACTURING</a:t>
            </a:r>
            <a:br>
              <a:rPr lang="it-IT" dirty="0"/>
            </a:br>
            <a:r>
              <a:rPr lang="it-IT" dirty="0"/>
              <a:t>SPECIALIST</a:t>
            </a:r>
          </a:p>
        </p:txBody>
      </p:sp>
    </p:spTree>
    <p:extLst>
      <p:ext uri="{BB962C8B-B14F-4D97-AF65-F5344CB8AC3E}">
        <p14:creationId xmlns:p14="http://schemas.microsoft.com/office/powerpoint/2010/main" val="1939294193"/>
      </p:ext>
    </p:extLst>
  </p:cSld>
  <p:clrMapOvr>
    <a:masterClrMapping/>
  </p:clrMapOvr>
  <p:extLst>
    <p:ext uri="{DCECCB84-F9BA-43D5-87BE-67443E8EF086}">
      <p15:sldGuideLst xmlns:p15="http://schemas.microsoft.com/office/powerpoint/2012/main">
        <p15:guide id="1" orient="horz" pos="3049">
          <p15:clr>
            <a:srgbClr val="FBAE40"/>
          </p15:clr>
        </p15:guide>
        <p15:guide id="2" pos="4096">
          <p15:clr>
            <a:srgbClr val="FBAE40"/>
          </p15:clr>
        </p15:guide>
        <p15:guide id="3"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B2D7D8F9-FD36-F742-851E-3695E1C8E43B}"/>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2A460354-3DFD-A04F-8209-F94E80CC0680}"/>
              </a:ext>
            </a:extLst>
          </p:cNvPr>
          <p:cNvSpPr txBox="1">
            <a:spLocks noGrp="1"/>
          </p:cNvSpPr>
          <p:nvPr>
            <p:ph type="body" sz="half" idx="14" hasCustomPrompt="1"/>
          </p:nvPr>
        </p:nvSpPr>
        <p:spPr>
          <a:xfrm>
            <a:off x="2410933" y="2737319"/>
            <a:ext cx="81829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testo</a:t>
            </a:r>
          </a:p>
        </p:txBody>
      </p:sp>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2" name="TITOLO">
            <a:extLst>
              <a:ext uri="{FF2B5EF4-FFF2-40B4-BE49-F238E27FC236}">
                <a16:creationId xmlns:a16="http://schemas.microsoft.com/office/drawing/2014/main" id="{36AC14E3-0524-AC44-BBCB-12C0627EE6DE}"/>
              </a:ext>
            </a:extLst>
          </p:cNvPr>
          <p:cNvSpPr txBox="1">
            <a:spLocks noGrp="1"/>
          </p:cNvSpPr>
          <p:nvPr>
            <p:ph type="body" sz="quarter" idx="18" hasCustomPrompt="1"/>
          </p:nvPr>
        </p:nvSpPr>
        <p:spPr>
          <a:xfrm>
            <a:off x="2690757" y="889577"/>
            <a:ext cx="7623286" cy="690189"/>
          </a:xfrm>
          <a:prstGeom prst="rect">
            <a:avLst/>
          </a:prstGeom>
        </p:spPr>
        <p:txBody>
          <a:bodyPr anchor="t">
            <a:spAutoFit/>
          </a:bodyPr>
          <a:lstStyle>
            <a:lvl1pPr marL="0" indent="0" algn="ctr">
              <a:buNone/>
              <a:defRPr sz="4200">
                <a:latin typeface="Avenir Black"/>
                <a:ea typeface="Avenir Black"/>
                <a:cs typeface="Avenir Black"/>
                <a:sym typeface="Avenir Black"/>
              </a:defRPr>
            </a:lvl1pPr>
          </a:lstStyle>
          <a:p>
            <a:pPr lvl="0"/>
            <a:r>
              <a:rPr lang="it-IT" dirty="0"/>
              <a:t>TITOLO SLIDE</a:t>
            </a:r>
          </a:p>
        </p:txBody>
      </p:sp>
      <p:sp>
        <p:nvSpPr>
          <p:cNvPr id="13" name="SOTTOTITOLO">
            <a:extLst>
              <a:ext uri="{FF2B5EF4-FFF2-40B4-BE49-F238E27FC236}">
                <a16:creationId xmlns:a16="http://schemas.microsoft.com/office/drawing/2014/main" id="{1E8C48DF-84AD-5047-BAF7-D4C42B7F122B}"/>
              </a:ext>
            </a:extLst>
          </p:cNvPr>
          <p:cNvSpPr txBox="1">
            <a:spLocks noGrp="1"/>
          </p:cNvSpPr>
          <p:nvPr>
            <p:ph type="body" sz="quarter" idx="19" hasCustomPrompt="1"/>
          </p:nvPr>
        </p:nvSpPr>
        <p:spPr>
          <a:xfrm>
            <a:off x="2527998" y="1869384"/>
            <a:ext cx="7948804" cy="474682"/>
          </a:xfrm>
          <a:prstGeom prst="rect">
            <a:avLst/>
          </a:prstGeom>
        </p:spPr>
        <p:txBody>
          <a:bodyPr anchor="t">
            <a:spAutoFit/>
          </a:bodyPr>
          <a:lstStyle>
            <a:lvl1pPr marL="0" indent="0" algn="ctr">
              <a:buFontTx/>
              <a:buNone/>
              <a:defRPr sz="2700">
                <a:latin typeface="Avenir Book"/>
                <a:ea typeface="Avenir Book"/>
                <a:cs typeface="Avenir Book"/>
                <a:sym typeface="Avenir Book"/>
              </a:defRPr>
            </a:lvl1pPr>
          </a:lstStyle>
          <a:p>
            <a:pPr lvl="0"/>
            <a:r>
              <a:rPr lang="it-IT" dirty="0"/>
              <a:t>SOTTOTITOLO</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24964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_Sol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9BA50511-EC66-2847-8A43-2DA57763E5BB}"/>
              </a:ext>
            </a:extLst>
          </p:cNvPr>
          <p:cNvSpPr>
            <a:spLocks noGrp="1"/>
          </p:cNvSpPr>
          <p:nvPr>
            <p:ph type="pic" idx="16"/>
          </p:nvPr>
        </p:nvSpPr>
        <p:spPr>
          <a:xfrm>
            <a:off x="1218791" y="1910961"/>
            <a:ext cx="10567218" cy="5931678"/>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p>
        </p:txBody>
      </p:sp>
      <p:sp>
        <p:nvSpPr>
          <p:cNvPr id="8" name="Immagine">
            <a:extLst>
              <a:ext uri="{FF2B5EF4-FFF2-40B4-BE49-F238E27FC236}">
                <a16:creationId xmlns:a16="http://schemas.microsoft.com/office/drawing/2014/main" id="{D76C0195-EF8C-2149-85B1-5237FC6C9CE8}"/>
              </a:ext>
            </a:extLst>
          </p:cNvPr>
          <p:cNvSpPr>
            <a:spLocks noGrp="1"/>
          </p:cNvSpPr>
          <p:nvPr>
            <p:ph type="pic" sz="quarter" idx="17" hasCustomPrompt="1"/>
          </p:nvPr>
        </p:nvSpPr>
        <p:spPr>
          <a:xfrm>
            <a:off x="11312983" y="260883"/>
            <a:ext cx="1078435" cy="1078434"/>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9" name="00/00/0000">
            <a:extLst>
              <a:ext uri="{FF2B5EF4-FFF2-40B4-BE49-F238E27FC236}">
                <a16:creationId xmlns:a16="http://schemas.microsoft.com/office/drawing/2014/main" id="{998F434A-7244-474D-9C6E-CD277537C036}"/>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0" name="UF_00">
            <a:extLst>
              <a:ext uri="{FF2B5EF4-FFF2-40B4-BE49-F238E27FC236}">
                <a16:creationId xmlns:a16="http://schemas.microsoft.com/office/drawing/2014/main" id="{B4D45E3C-239C-2D4D-8A6A-FEEFB2028C0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11" name="Nome Professore">
            <a:extLst>
              <a:ext uri="{FF2B5EF4-FFF2-40B4-BE49-F238E27FC236}">
                <a16:creationId xmlns:a16="http://schemas.microsoft.com/office/drawing/2014/main" id="{37234224-F45D-6A48-B06F-F2B587781AA0}"/>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Tree>
    <p:extLst>
      <p:ext uri="{BB962C8B-B14F-4D97-AF65-F5344CB8AC3E}">
        <p14:creationId xmlns:p14="http://schemas.microsoft.com/office/powerpoint/2010/main" val="25423410"/>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guide id="3" pos="7815">
          <p15:clr>
            <a:srgbClr val="FBAE40"/>
          </p15:clr>
        </p15:guide>
        <p15:guide id="4" pos="3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Test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
        <p:nvSpPr>
          <p:cNvPr id="14" name="Immagine">
            <a:extLst>
              <a:ext uri="{FF2B5EF4-FFF2-40B4-BE49-F238E27FC236}">
                <a16:creationId xmlns:a16="http://schemas.microsoft.com/office/drawing/2014/main" id="{3027D0C3-232E-A843-81A1-225021B3F609}"/>
              </a:ext>
            </a:extLst>
          </p:cNvPr>
          <p:cNvSpPr>
            <a:spLocks noGrp="1"/>
          </p:cNvSpPr>
          <p:nvPr>
            <p:ph type="pic" sz="half" idx="21"/>
          </p:nvPr>
        </p:nvSpPr>
        <p:spPr>
          <a:xfrm>
            <a:off x="7599251" y="2029950"/>
            <a:ext cx="4713465" cy="6206675"/>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endParaRPr dirty="0"/>
          </a:p>
        </p:txBody>
      </p:sp>
    </p:spTree>
    <p:extLst>
      <p:ext uri="{BB962C8B-B14F-4D97-AF65-F5344CB8AC3E}">
        <p14:creationId xmlns:p14="http://schemas.microsoft.com/office/powerpoint/2010/main" val="23043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esto/immagine (sfond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Tree>
    <p:extLst>
      <p:ext uri="{BB962C8B-B14F-4D97-AF65-F5344CB8AC3E}">
        <p14:creationId xmlns:p14="http://schemas.microsoft.com/office/powerpoint/2010/main" val="7995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oloTestoBreve (sfondo negativo)">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E2ED79D7-1450-204A-8DBE-0161A7AEC059}"/>
              </a:ext>
            </a:extLst>
          </p:cNvPr>
          <p:cNvSpPr txBox="1">
            <a:spLocks noGrp="1"/>
          </p:cNvSpPr>
          <p:nvPr>
            <p:ph type="body" sz="half" idx="14" hasCustomPrompt="1"/>
          </p:nvPr>
        </p:nvSpPr>
        <p:spPr>
          <a:xfrm>
            <a:off x="3419533" y="3267743"/>
            <a:ext cx="61657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TITOLO">
            <a:extLst>
              <a:ext uri="{FF2B5EF4-FFF2-40B4-BE49-F238E27FC236}">
                <a16:creationId xmlns:a16="http://schemas.microsoft.com/office/drawing/2014/main" id="{EBFE2668-3FB5-C24D-9DA4-005033624847}"/>
              </a:ext>
            </a:extLst>
          </p:cNvPr>
          <p:cNvSpPr txBox="1">
            <a:spLocks noGrp="1"/>
          </p:cNvSpPr>
          <p:nvPr>
            <p:ph type="body" sz="quarter" idx="17" hasCustomPrompt="1"/>
          </p:nvPr>
        </p:nvSpPr>
        <p:spPr>
          <a:xfrm>
            <a:off x="4248967" y="1267805"/>
            <a:ext cx="4506866"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6372CD99-A88F-2D4C-82FA-8F299BEEDD1E}"/>
              </a:ext>
            </a:extLst>
          </p:cNvPr>
          <p:cNvSpPr txBox="1">
            <a:spLocks noGrp="1"/>
          </p:cNvSpPr>
          <p:nvPr>
            <p:ph type="body" sz="quarter" idx="18" hasCustomPrompt="1"/>
          </p:nvPr>
        </p:nvSpPr>
        <p:spPr>
          <a:xfrm>
            <a:off x="3107039" y="2188359"/>
            <a:ext cx="6790722"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118704053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itazione (sfondo negativo)">
    <p:spTree>
      <p:nvGrpSpPr>
        <p:cNvPr id="1" name=""/>
        <p:cNvGrpSpPr/>
        <p:nvPr/>
      </p:nvGrpSpPr>
      <p:grpSpPr>
        <a:xfrm>
          <a:off x="0" y="0"/>
          <a:ext cx="0" cy="0"/>
          <a:chOff x="0" y="0"/>
          <a:chExt cx="0" cy="0"/>
        </a:xfrm>
      </p:grpSpPr>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FDCD4F2-49C1-B548-BB3B-78B17C84098F}"/>
              </a:ext>
            </a:extLst>
          </p:cNvPr>
          <p:cNvSpPr txBox="1">
            <a:spLocks noGrp="1"/>
          </p:cNvSpPr>
          <p:nvPr>
            <p:ph type="body" sz="quarter" idx="17" hasCustomPrompt="1"/>
          </p:nvPr>
        </p:nvSpPr>
        <p:spPr>
          <a:xfrm>
            <a:off x="2557276" y="4646512"/>
            <a:ext cx="7890248" cy="460575"/>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B0000D"/>
                </a:solidFill>
                <a:effectLst/>
                <a:latin typeface="Avenir" panose="02000503020000020003" pitchFamily="2" charset="0"/>
              </a:rPr>
              <a:t>“</a:t>
            </a:r>
            <a:r>
              <a:rPr lang="it-IT" dirty="0"/>
              <a:t>CITAZIONE</a:t>
            </a:r>
            <a:r>
              <a:rPr lang="it-IT" dirty="0">
                <a:solidFill>
                  <a:srgbClr val="B0000D"/>
                </a:solidFill>
                <a:effectLst/>
                <a:latin typeface="Avenir" panose="02000503020000020003" pitchFamily="2" charset="0"/>
              </a:rPr>
              <a:t> “</a:t>
            </a:r>
            <a:endParaRPr lang="it-IT" dirty="0"/>
          </a:p>
        </p:txBody>
      </p:sp>
    </p:spTree>
    <p:extLst>
      <p:ext uri="{BB962C8B-B14F-4D97-AF65-F5344CB8AC3E}">
        <p14:creationId xmlns:p14="http://schemas.microsoft.com/office/powerpoint/2010/main" val="392649128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SoloTestoBreve (sfondo positivo)">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79D8DC8D-03F4-E740-ADEC-977F2E5DD743}"/>
              </a:ext>
            </a:extLst>
          </p:cNvPr>
          <p:cNvSpPr txBox="1">
            <a:spLocks noGrp="1"/>
          </p:cNvSpPr>
          <p:nvPr>
            <p:ph type="body" sz="quarter" idx="16" hasCustomPrompt="1"/>
          </p:nvPr>
        </p:nvSpPr>
        <p:spPr>
          <a:xfrm>
            <a:off x="4248967" y="1267805"/>
            <a:ext cx="4506866" cy="690189"/>
          </a:xfrm>
          <a:prstGeom prst="rect">
            <a:avLst/>
          </a:prstGeom>
        </p:spPr>
        <p:txBody>
          <a:bodyPr anchor="t">
            <a:spAutoFit/>
          </a:bodyPr>
          <a:lstStyle>
            <a:lvl1pPr marL="0" indent="0" algn="ctr">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613D6E78-BFBA-A241-ABE8-2BEB6C36220C}"/>
              </a:ext>
            </a:extLst>
          </p:cNvPr>
          <p:cNvSpPr txBox="1">
            <a:spLocks noGrp="1"/>
          </p:cNvSpPr>
          <p:nvPr>
            <p:ph type="body" sz="quarter" idx="17" hasCustomPrompt="1"/>
          </p:nvPr>
        </p:nvSpPr>
        <p:spPr>
          <a:xfrm>
            <a:off x="3107039" y="2188359"/>
            <a:ext cx="6790722" cy="474682"/>
          </a:xfrm>
          <a:prstGeom prst="rect">
            <a:avLst/>
          </a:prstGeom>
        </p:spPr>
        <p:txBody>
          <a:bodyPr anchor="t">
            <a:spAutoFit/>
          </a:bodyPr>
          <a:lstStyle>
            <a:lvl1pPr marL="0" indent="0" algn="ctr">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0"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2B47F7F-58EB-B549-B149-D3AB9A9166A5}"/>
              </a:ext>
            </a:extLst>
          </p:cNvPr>
          <p:cNvSpPr txBox="1">
            <a:spLocks noGrp="1"/>
          </p:cNvSpPr>
          <p:nvPr>
            <p:ph type="body" sz="half" idx="14" hasCustomPrompt="1"/>
          </p:nvPr>
        </p:nvSpPr>
        <p:spPr>
          <a:xfrm>
            <a:off x="3419533" y="3070519"/>
            <a:ext cx="6165734" cy="290592"/>
          </a:xfrm>
          <a:prstGeom prst="rect">
            <a:avLst/>
          </a:prstGeom>
        </p:spPr>
        <p:txBody>
          <a:bodyPr anchor="t">
            <a:spAutoFit/>
          </a:bodyPr>
          <a:lstStyle>
            <a:lvl1pPr marL="0" indent="0">
              <a:buNone/>
              <a:defRPr>
                <a:solidFill>
                  <a:schemeClr val="bg1"/>
                </a:solidFill>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337521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23/06/2021</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‹N›</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a:blip r:embed="rId5"/>
          <a:stretch>
            <a:fillRect/>
          </a:stretch>
        </p:blipFill>
        <p:spPr>
          <a:xfrm>
            <a:off x="-2112200" y="-2406920"/>
            <a:ext cx="4713465" cy="466144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6"/>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a:blip r:embed="rId5"/>
          <a:stretch>
            <a:fillRect/>
          </a:stretch>
        </p:blipFill>
        <p:spPr>
          <a:xfrm>
            <a:off x="10749668" y="7499080"/>
            <a:ext cx="4713465" cy="466144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23/06/2021</a:t>
            </a:fld>
            <a:endParaRPr lang="it-IT"/>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7FB47E57-BD03-5C4A-B876-C2A14B73535E}" type="slidenum">
              <a:rPr lang="it-IT" smtClean="0"/>
              <a:t>‹N›</a:t>
            </a:fld>
            <a:endParaRPr lang="it-IT"/>
          </a:p>
        </p:txBody>
      </p:sp>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DBB20780-3930-4F48-BECD-DDA24B78095C}"/>
              </a:ext>
            </a:extLst>
          </p:cNvPr>
          <p:cNvPicPr>
            <a:picLocks noChangeAspect="1"/>
          </p:cNvPicPr>
          <p:nvPr userDrawn="1"/>
        </p:nvPicPr>
        <p:blipFill>
          <a:blip r:embed="rId4"/>
          <a:stretch>
            <a:fillRect/>
          </a:stretch>
        </p:blipFill>
        <p:spPr>
          <a:xfrm>
            <a:off x="-6423659" y="-1753147"/>
            <a:ext cx="13345251" cy="13259894"/>
          </a:xfrm>
          <a:prstGeom prst="rect">
            <a:avLst/>
          </a:prstGeom>
          <a:ln w="3175">
            <a:miter lim="400000"/>
          </a:ln>
        </p:spPr>
      </p:pic>
      <p:pic>
        <p:nvPicPr>
          <p:cNvPr id="8" name="Immagine" descr="Immagine">
            <a:extLst>
              <a:ext uri="{FF2B5EF4-FFF2-40B4-BE49-F238E27FC236}">
                <a16:creationId xmlns:a16="http://schemas.microsoft.com/office/drawing/2014/main" id="{770D60DB-8A72-A343-AB91-1454AB1E935B}"/>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
        <p:nvSpPr>
          <p:cNvPr id="2" name="Segnaposto titolo 1">
            <a:extLst>
              <a:ext uri="{FF2B5EF4-FFF2-40B4-BE49-F238E27FC236}">
                <a16:creationId xmlns:a16="http://schemas.microsoft.com/office/drawing/2014/main" id="{351F1E4D-67B8-C146-B163-AEDED36DF29A}"/>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FAAE85F-BDF8-5C42-BCBB-F5160467F43F}"/>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B9C63226-ABB4-F54C-B3F7-27E4A4044EF3}"/>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BDB426DD-F855-5841-A0DE-CE15C61F4F3E}" type="datetimeFigureOut">
              <a:rPr lang="it-IT" smtClean="0"/>
              <a:t>23/06/2021</a:t>
            </a:fld>
            <a:endParaRPr lang="it-IT"/>
          </a:p>
        </p:txBody>
      </p:sp>
      <p:sp>
        <p:nvSpPr>
          <p:cNvPr id="5" name="Segnaposto piè di pagina 4">
            <a:extLst>
              <a:ext uri="{FF2B5EF4-FFF2-40B4-BE49-F238E27FC236}">
                <a16:creationId xmlns:a16="http://schemas.microsoft.com/office/drawing/2014/main" id="{8167CFDE-2C35-9F4E-8B97-43950A48B5C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8BC4FF6-39D8-354A-85B1-6025D0A22AC7}"/>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9508666D-AC87-394D-8FAD-55DA3CD2D775}" type="slidenum">
              <a:rPr lang="it-IT" smtClean="0"/>
              <a:t>‹N›</a:t>
            </a:fld>
            <a:endParaRPr lang="it-IT"/>
          </a:p>
        </p:txBody>
      </p:sp>
    </p:spTree>
    <p:extLst>
      <p:ext uri="{BB962C8B-B14F-4D97-AF65-F5344CB8AC3E}">
        <p14:creationId xmlns:p14="http://schemas.microsoft.com/office/powerpoint/2010/main" val="20267555"/>
      </p:ext>
    </p:extLst>
  </p:cSld>
  <p:clrMap bg1="lt1" tx1="dk1" bg2="lt2" tx2="dk2" accent1="accent1" accent2="accent2" accent3="accent3" accent4="accent4" accent5="accent5" accent6="accent6" hlink="hlink" folHlink="folHlink"/>
  <p:sldLayoutIdLst>
    <p:sldLayoutId id="2147483664" r:id="rId1"/>
    <p:sldLayoutId id="2147483675"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74BD3CC-8B28-234B-BD0F-B35D90760E00}"/>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2770F0-0970-2F48-B618-641894EA7B1A}"/>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355074-C828-D942-9D30-6C133DCEF942}"/>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D7A86DA-4BAE-FE45-A02F-92B8595BD11E}" type="datetimeFigureOut">
              <a:rPr lang="it-IT" smtClean="0"/>
              <a:t>23/06/2021</a:t>
            </a:fld>
            <a:endParaRPr lang="it-IT"/>
          </a:p>
        </p:txBody>
      </p:sp>
      <p:sp>
        <p:nvSpPr>
          <p:cNvPr id="5" name="Segnaposto piè di pagina 4">
            <a:extLst>
              <a:ext uri="{FF2B5EF4-FFF2-40B4-BE49-F238E27FC236}">
                <a16:creationId xmlns:a16="http://schemas.microsoft.com/office/drawing/2014/main" id="{B71E504B-533F-324F-BFF7-0B2F32CD0389}"/>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1B9414-BD97-4B4C-9490-0C6880113EDF}"/>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13BABBF-D03A-794F-B176-0BEA9B56AE90}" type="slidenum">
              <a:rPr lang="it-IT" smtClean="0"/>
              <a:t>‹N›</a:t>
            </a:fld>
            <a:endParaRPr lang="it-IT"/>
          </a:p>
        </p:txBody>
      </p:sp>
      <p:pic>
        <p:nvPicPr>
          <p:cNvPr id="7" name="Immagine" descr="Immagine">
            <a:extLst>
              <a:ext uri="{FF2B5EF4-FFF2-40B4-BE49-F238E27FC236}">
                <a16:creationId xmlns:a16="http://schemas.microsoft.com/office/drawing/2014/main" id="{19106F8B-A58E-974E-9750-51962EDAAE81}"/>
              </a:ext>
            </a:extLst>
          </p:cNvPr>
          <p:cNvPicPr>
            <a:picLocks noChangeAspect="1"/>
          </p:cNvPicPr>
          <p:nvPr userDrawn="1"/>
        </p:nvPicPr>
        <p:blipFill rotWithShape="1">
          <a:blip r:embed="rId4"/>
          <a:srcRect l="7298" r="7298"/>
          <a:stretch/>
        </p:blipFill>
        <p:spPr>
          <a:xfrm>
            <a:off x="0" y="-584290"/>
            <a:ext cx="13004800" cy="10922180"/>
          </a:xfrm>
          <a:prstGeom prst="rect">
            <a:avLst/>
          </a:prstGeom>
          <a:ln w="3175">
            <a:miter lim="400000"/>
          </a:ln>
        </p:spPr>
      </p:pic>
      <p:pic>
        <p:nvPicPr>
          <p:cNvPr id="8" name="Immagine" descr="Immagine">
            <a:extLst>
              <a:ext uri="{FF2B5EF4-FFF2-40B4-BE49-F238E27FC236}">
                <a16:creationId xmlns:a16="http://schemas.microsoft.com/office/drawing/2014/main" id="{A0B92609-5064-7C4C-B171-A02B0BC19F5F}"/>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Tree>
    <p:extLst>
      <p:ext uri="{BB962C8B-B14F-4D97-AF65-F5344CB8AC3E}">
        <p14:creationId xmlns:p14="http://schemas.microsoft.com/office/powerpoint/2010/main" val="1993270598"/>
      </p:ext>
    </p:extLst>
  </p:cSld>
  <p:clrMap bg1="lt1" tx1="dk1" bg2="lt2" tx2="dk2" accent1="accent1" accent2="accent2" accent3="accent3" accent4="accent4" accent5="accent5" accent6="accent6" hlink="hlink" folHlink="folHlink"/>
  <p:sldLayoutIdLst>
    <p:sldLayoutId id="2147483714"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4E123510-925C-6B40-982A-AE749815AC38}"/>
              </a:ext>
            </a:extLst>
          </p:cNvPr>
          <p:cNvPicPr>
            <a:picLocks noChangeAspect="1"/>
          </p:cNvPicPr>
          <p:nvPr userDrawn="1"/>
        </p:nvPicPr>
        <p:blipFill>
          <a:blip r:embed="rId4"/>
          <a:stretch>
            <a:fillRect/>
          </a:stretch>
        </p:blipFill>
        <p:spPr>
          <a:xfrm>
            <a:off x="984822" y="-615087"/>
            <a:ext cx="11060556" cy="10983774"/>
          </a:xfrm>
          <a:prstGeom prst="rect">
            <a:avLst/>
          </a:prstGeom>
          <a:ln w="3175">
            <a:miter lim="400000"/>
          </a:ln>
        </p:spPr>
      </p:pic>
      <p:pic>
        <p:nvPicPr>
          <p:cNvPr id="8" name="Immagine" descr="Immagine">
            <a:extLst>
              <a:ext uri="{FF2B5EF4-FFF2-40B4-BE49-F238E27FC236}">
                <a16:creationId xmlns:a16="http://schemas.microsoft.com/office/drawing/2014/main" id="{BAA935BB-D8BC-EA4D-A31F-E0D6706EABC3}"/>
              </a:ext>
            </a:extLst>
          </p:cNvPr>
          <p:cNvPicPr>
            <a:picLocks noChangeAspect="1"/>
          </p:cNvPicPr>
          <p:nvPr userDrawn="1"/>
        </p:nvPicPr>
        <p:blipFill>
          <a:blip r:embed="rId5"/>
          <a:stretch>
            <a:fillRect/>
          </a:stretch>
        </p:blipFill>
        <p:spPr>
          <a:xfrm>
            <a:off x="496952" y="408441"/>
            <a:ext cx="1108654" cy="766763"/>
          </a:xfrm>
          <a:prstGeom prst="rect">
            <a:avLst/>
          </a:prstGeom>
          <a:ln w="3175">
            <a:miter lim="400000"/>
          </a:ln>
        </p:spPr>
      </p:pic>
      <p:sp>
        <p:nvSpPr>
          <p:cNvPr id="2" name="Segnaposto titolo 1">
            <a:extLst>
              <a:ext uri="{FF2B5EF4-FFF2-40B4-BE49-F238E27FC236}">
                <a16:creationId xmlns:a16="http://schemas.microsoft.com/office/drawing/2014/main" id="{9640E219-11F2-F44A-8964-EFD40595576B}"/>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133442-914A-534C-AEFA-3FC4DF62AADE}"/>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0E1BB3-FFFD-CB4C-8F71-BABC954BBD08}"/>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98AE955D-DE8C-A948-A4D4-C78C27E532FB}" type="datetimeFigureOut">
              <a:rPr lang="it-IT" smtClean="0"/>
              <a:t>23/06/2021</a:t>
            </a:fld>
            <a:endParaRPr lang="it-IT"/>
          </a:p>
        </p:txBody>
      </p:sp>
      <p:sp>
        <p:nvSpPr>
          <p:cNvPr id="5" name="Segnaposto piè di pagina 4">
            <a:extLst>
              <a:ext uri="{FF2B5EF4-FFF2-40B4-BE49-F238E27FC236}">
                <a16:creationId xmlns:a16="http://schemas.microsoft.com/office/drawing/2014/main" id="{35D8A927-CEB7-A346-BBB8-AAF4E4E26E2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A72305A-4768-8749-B33D-41F93698D6B0}"/>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F75E72C-9FC4-274D-9FFB-2FFA991DE025}" type="slidenum">
              <a:rPr lang="it-IT" smtClean="0"/>
              <a:t>‹N›</a:t>
            </a:fld>
            <a:endParaRPr lang="it-IT"/>
          </a:p>
        </p:txBody>
      </p:sp>
    </p:spTree>
    <p:extLst>
      <p:ext uri="{BB962C8B-B14F-4D97-AF65-F5344CB8AC3E}">
        <p14:creationId xmlns:p14="http://schemas.microsoft.com/office/powerpoint/2010/main" val="4047747507"/>
      </p:ext>
    </p:extLst>
  </p:cSld>
  <p:clrMap bg1="lt1" tx1="dk1" bg2="lt2" tx2="dk2" accent1="accent1" accent2="accent2" accent3="accent3" accent4="accent4" accent5="accent5" accent6="accent6" hlink="hlink" folHlink="folHlink"/>
  <p:sldLayoutIdLst>
    <p:sldLayoutId id="2147483690"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gif"/></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err="1"/>
              <a:t>Ing</a:t>
            </a:r>
            <a:r>
              <a:rPr lang="it-IT" dirty="0"/>
              <a:t> Andrea Colleoni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pPr rtl="0"/>
            <a:r>
              <a:rPr lang="it-IT" dirty="0">
                <a:effectLst/>
                <a:latin typeface="Arial" panose="020B0604020202020204" pitchFamily="34" charset="0"/>
              </a:rPr>
              <a:t>Algoritmi per il Machine Learning</a:t>
            </a:r>
            <a:endParaRPr lang="it-IT" dirty="0">
              <a:effectLst/>
            </a:endParaRPr>
          </a:p>
        </p:txBody>
      </p:sp>
      <p:pic>
        <p:nvPicPr>
          <p:cNvPr id="5" name="Segnaposto immagine 4">
            <a:extLst>
              <a:ext uri="{FF2B5EF4-FFF2-40B4-BE49-F238E27FC236}">
                <a16:creationId xmlns:a16="http://schemas.microsoft.com/office/drawing/2014/main" id="{EEEDCD38-D493-4024-B283-98A92AB33049}"/>
              </a:ext>
            </a:extLst>
          </p:cNvPr>
          <p:cNvPicPr>
            <a:picLocks noGrp="1" noChangeAspect="1"/>
          </p:cNvPicPr>
          <p:nvPr>
            <p:ph type="pic" sz="quarter" idx="14"/>
          </p:nvPr>
        </p:nvPicPr>
        <p:blipFill>
          <a:blip r:embed="rId3"/>
          <a:srcRect t="466" b="466"/>
          <a:stretch>
            <a:fillRect/>
          </a:stretch>
        </p:blipFill>
        <p:spPr>
          <a:xfrm>
            <a:off x="5805488" y="7064375"/>
            <a:ext cx="1393825" cy="1392238"/>
          </a:xfrm>
          <a:prstGeom prst="rect">
            <a:avLst/>
          </a:prstGeom>
        </p:spPr>
      </p:pic>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867930"/>
          </a:xfrm>
        </p:spPr>
        <p:txBody>
          <a:bodyPr/>
          <a:lstStyle/>
          <a:p>
            <a:pPr algn="l"/>
            <a:r>
              <a:rPr lang="it-IT" dirty="0"/>
              <a:t>Questa codifica permette di ridurre il numero atteso di bit da spedire al seguente valore:</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Entropia di Shannon (2)</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5" name="Immagine 4">
            <a:extLst>
              <a:ext uri="{FF2B5EF4-FFF2-40B4-BE49-F238E27FC236}">
                <a16:creationId xmlns:a16="http://schemas.microsoft.com/office/drawing/2014/main" id="{39C6FC6B-D6C8-4938-A72D-E076DFD5B3A2}"/>
              </a:ext>
            </a:extLst>
          </p:cNvPr>
          <p:cNvPicPr>
            <a:picLocks noChangeAspect="1"/>
          </p:cNvPicPr>
          <p:nvPr/>
        </p:nvPicPr>
        <p:blipFill>
          <a:blip r:embed="rId4"/>
          <a:stretch>
            <a:fillRect/>
          </a:stretch>
        </p:blipFill>
        <p:spPr>
          <a:xfrm>
            <a:off x="2151623" y="2695534"/>
            <a:ext cx="8701554" cy="1226306"/>
          </a:xfrm>
          <a:prstGeom prst="rect">
            <a:avLst/>
          </a:prstGeom>
        </p:spPr>
      </p:pic>
      <p:sp>
        <p:nvSpPr>
          <p:cNvPr id="13" name="Segnaposto testo 5">
            <a:extLst>
              <a:ext uri="{FF2B5EF4-FFF2-40B4-BE49-F238E27FC236}">
                <a16:creationId xmlns:a16="http://schemas.microsoft.com/office/drawing/2014/main" id="{9A2E0386-3A3F-498C-8020-0B706A812521}"/>
              </a:ext>
            </a:extLst>
          </p:cNvPr>
          <p:cNvSpPr txBox="1">
            <a:spLocks/>
          </p:cNvSpPr>
          <p:nvPr/>
        </p:nvSpPr>
        <p:spPr>
          <a:xfrm>
            <a:off x="1569720" y="3921840"/>
            <a:ext cx="10637520" cy="3063403"/>
          </a:xfrm>
          <a:prstGeom prst="rect">
            <a:avLst/>
          </a:prstGeom>
        </p:spPr>
        <p:txBody>
          <a:bodyPr vert="horz"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0" dirty="0"/>
              <a:t>il che costituisce un miglioramento rispetto all’uso della codifica uniforme a 2 bit.</a:t>
            </a:r>
          </a:p>
          <a:p>
            <a:endParaRPr lang="it-IT" b="0" dirty="0"/>
          </a:p>
          <a:p>
            <a:r>
              <a:rPr lang="it-IT" b="0" dirty="0"/>
              <a:t>Il numero atteso di bit da trasmettere rappresenta una misura dell’uniformità della variabile casuale. Si noti che, in tutti i casi elencati sopra, il numero di bit da trasmettere per comunicare l’esito </a:t>
            </a:r>
            <a:r>
              <a:rPr lang="it-IT" b="0" i="1" dirty="0"/>
              <a:t>i</a:t>
            </a:r>
            <a:r>
              <a:rPr lang="it-IT" b="0" dirty="0"/>
              <a:t> della variabile casuale è pari a:</a:t>
            </a:r>
          </a:p>
        </p:txBody>
      </p:sp>
      <p:pic>
        <p:nvPicPr>
          <p:cNvPr id="15" name="Immagine 14">
            <a:extLst>
              <a:ext uri="{FF2B5EF4-FFF2-40B4-BE49-F238E27FC236}">
                <a16:creationId xmlns:a16="http://schemas.microsoft.com/office/drawing/2014/main" id="{30D9DFD2-2185-4278-887A-42E2B3CA585B}"/>
              </a:ext>
            </a:extLst>
          </p:cNvPr>
          <p:cNvPicPr>
            <a:picLocks noChangeAspect="1"/>
          </p:cNvPicPr>
          <p:nvPr/>
        </p:nvPicPr>
        <p:blipFill>
          <a:blip r:embed="rId5"/>
          <a:stretch>
            <a:fillRect/>
          </a:stretch>
        </p:blipFill>
        <p:spPr>
          <a:xfrm>
            <a:off x="4503102" y="7011880"/>
            <a:ext cx="3651240" cy="889908"/>
          </a:xfrm>
          <a:prstGeom prst="rect">
            <a:avLst/>
          </a:prstGeom>
        </p:spPr>
      </p:pic>
    </p:spTree>
    <p:extLst>
      <p:ext uri="{BB962C8B-B14F-4D97-AF65-F5344CB8AC3E}">
        <p14:creationId xmlns:p14="http://schemas.microsoft.com/office/powerpoint/2010/main" val="270177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1643527"/>
          </a:xfrm>
        </p:spPr>
        <p:txBody>
          <a:bodyPr/>
          <a:lstStyle/>
          <a:p>
            <a:pPr algn="l"/>
            <a:r>
              <a:rPr lang="it-IT" dirty="0"/>
              <a:t>Un risultato fondamentale della Teoria dell'Informazione di Shannon e precisamente che l'equazione precedente è vera in generale. Quindi, il numero atteso di bit necessari a trasmettere un evento estratto dalla variabile casuale Y:</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Entropia di Shannon (3)</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13" name="Segnaposto testo 5">
            <a:extLst>
              <a:ext uri="{FF2B5EF4-FFF2-40B4-BE49-F238E27FC236}">
                <a16:creationId xmlns:a16="http://schemas.microsoft.com/office/drawing/2014/main" id="{9A2E0386-3A3F-498C-8020-0B706A812521}"/>
              </a:ext>
            </a:extLst>
          </p:cNvPr>
          <p:cNvSpPr txBox="1">
            <a:spLocks/>
          </p:cNvSpPr>
          <p:nvPr/>
        </p:nvSpPr>
        <p:spPr>
          <a:xfrm>
            <a:off x="1569720" y="4604901"/>
            <a:ext cx="10637520" cy="1643527"/>
          </a:xfrm>
          <a:prstGeom prst="rect">
            <a:avLst/>
          </a:prstGeom>
        </p:spPr>
        <p:txBody>
          <a:bodyPr vert="horz"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0" dirty="0"/>
              <a:t>La grandezza H(Y) è detta </a:t>
            </a:r>
            <a:r>
              <a:rPr lang="it-IT" b="0" i="1" dirty="0"/>
              <a:t>entropia di Shannon </a:t>
            </a:r>
            <a:r>
              <a:rPr lang="it-IT" b="0" dirty="0"/>
              <a:t>della variabile casuale Y. Se la distribuzione di probabilità di Y è concentrata in un singolo valore di probabilità 1, allora H(Y) = 0. Invece, l’entropia è massima quando Y è uniforme, e vale H(Y) = log</a:t>
            </a:r>
            <a:r>
              <a:rPr lang="it-IT" b="0" baseline="-25000" dirty="0"/>
              <a:t>2</a:t>
            </a:r>
            <a:r>
              <a:rPr lang="it-IT" b="0" i="1" dirty="0"/>
              <a:t>l</a:t>
            </a:r>
            <a:r>
              <a:rPr lang="it-IT" b="0" dirty="0"/>
              <a:t>.</a:t>
            </a:r>
          </a:p>
        </p:txBody>
      </p:sp>
      <p:pic>
        <p:nvPicPr>
          <p:cNvPr id="3" name="Immagine 2">
            <a:extLst>
              <a:ext uri="{FF2B5EF4-FFF2-40B4-BE49-F238E27FC236}">
                <a16:creationId xmlns:a16="http://schemas.microsoft.com/office/drawing/2014/main" id="{1FE4E525-1400-4431-93F3-C57C43164143}"/>
              </a:ext>
            </a:extLst>
          </p:cNvPr>
          <p:cNvPicPr>
            <a:picLocks noChangeAspect="1"/>
          </p:cNvPicPr>
          <p:nvPr/>
        </p:nvPicPr>
        <p:blipFill>
          <a:blip r:embed="rId4"/>
          <a:stretch>
            <a:fillRect/>
          </a:stretch>
        </p:blipFill>
        <p:spPr>
          <a:xfrm>
            <a:off x="4402137" y="3126058"/>
            <a:ext cx="4667885" cy="1453371"/>
          </a:xfrm>
          <a:prstGeom prst="rect">
            <a:avLst/>
          </a:prstGeom>
        </p:spPr>
      </p:pic>
    </p:spTree>
    <p:extLst>
      <p:ext uri="{BB962C8B-B14F-4D97-AF65-F5344CB8AC3E}">
        <p14:creationId xmlns:p14="http://schemas.microsoft.com/office/powerpoint/2010/main" val="163026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1771767"/>
          </a:xfrm>
        </p:spPr>
        <p:txBody>
          <a:bodyPr/>
          <a:lstStyle/>
          <a:p>
            <a:pPr algn="l"/>
            <a:r>
              <a:rPr lang="it-IT" dirty="0"/>
              <a:t>Supponiamo che Alice osservi un evento </a:t>
            </a:r>
            <a:r>
              <a:rPr lang="it-IT" i="1" dirty="0"/>
              <a:t>i</a:t>
            </a:r>
            <a:r>
              <a:rPr lang="it-IT" dirty="0"/>
              <a:t> estratto da Y . Bob cerca di indovinare </a:t>
            </a:r>
            <a:r>
              <a:rPr lang="it-IT" i="1" dirty="0"/>
              <a:t>i</a:t>
            </a:r>
            <a:r>
              <a:rPr lang="it-IT" dirty="0"/>
              <a:t> generando un valore</a:t>
            </a:r>
          </a:p>
          <a:p>
            <a:pPr algn="l"/>
            <a:r>
              <a:rPr lang="it-IT" dirty="0"/>
              <a:t>casuale </a:t>
            </a:r>
            <a:r>
              <a:rPr lang="it-IT" i="1" dirty="0">
                <a:latin typeface="Calibri" panose="020F0502020204030204" pitchFamily="34" charset="0"/>
                <a:cs typeface="Calibri" panose="020F0502020204030204" pitchFamily="34" charset="0"/>
              </a:rPr>
              <a:t>î</a:t>
            </a:r>
            <a:r>
              <a:rPr lang="it-IT" i="1" dirty="0"/>
              <a:t> </a:t>
            </a:r>
            <a:r>
              <a:rPr lang="it-IT" dirty="0"/>
              <a:t>con la stessa distribuzione di probabilità, a lui nota. Qual e la probabilità che Bob sbagli?</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Impurità di Gini (1)</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13" name="Segnaposto testo 5">
            <a:extLst>
              <a:ext uri="{FF2B5EF4-FFF2-40B4-BE49-F238E27FC236}">
                <a16:creationId xmlns:a16="http://schemas.microsoft.com/office/drawing/2014/main" id="{9A2E0386-3A3F-498C-8020-0B706A812521}"/>
              </a:ext>
            </a:extLst>
          </p:cNvPr>
          <p:cNvSpPr txBox="1">
            <a:spLocks/>
          </p:cNvSpPr>
          <p:nvPr/>
        </p:nvSpPr>
        <p:spPr>
          <a:xfrm>
            <a:off x="1417320" y="3599371"/>
            <a:ext cx="10637520" cy="2287806"/>
          </a:xfrm>
          <a:prstGeom prst="rect">
            <a:avLst/>
          </a:prstGeom>
        </p:spPr>
        <p:txBody>
          <a:bodyPr vert="horz"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Arial" panose="020B0604020202020204" pitchFamily="34" charset="0"/>
              <a:buChar char="•"/>
            </a:pPr>
            <a:r>
              <a:rPr lang="it-IT" b="0" dirty="0"/>
              <a:t>Se Y ha un solo valore di probabilità 1, allora Bob indovina di certo.</a:t>
            </a:r>
          </a:p>
          <a:p>
            <a:pPr marL="457200" indent="-457200" algn="l">
              <a:buFont typeface="Arial" panose="020B0604020202020204" pitchFamily="34" charset="0"/>
              <a:buChar char="•"/>
            </a:pPr>
            <a:r>
              <a:rPr lang="it-IT" b="0" dirty="0"/>
              <a:t>Piu in generale, se Y ha un valore molto più probabile degli altri, e poco probabile che Bob sbagli.</a:t>
            </a:r>
          </a:p>
          <a:p>
            <a:pPr marL="457200" indent="-457200" algn="l">
              <a:buFont typeface="Arial" panose="020B0604020202020204" pitchFamily="34" charset="0"/>
              <a:buChar char="•"/>
            </a:pPr>
            <a:r>
              <a:rPr lang="it-IT" b="0" dirty="0"/>
              <a:t>Intuitivamente, la probabilità di errore e massima quando la distribuzione di Y è uniforme.</a:t>
            </a:r>
          </a:p>
        </p:txBody>
      </p:sp>
      <p:sp>
        <p:nvSpPr>
          <p:cNvPr id="11" name="Segnaposto testo 5">
            <a:extLst>
              <a:ext uri="{FF2B5EF4-FFF2-40B4-BE49-F238E27FC236}">
                <a16:creationId xmlns:a16="http://schemas.microsoft.com/office/drawing/2014/main" id="{3518F4DD-9ED2-402A-A001-2C6BFFF7CB17}"/>
              </a:ext>
            </a:extLst>
          </p:cNvPr>
          <p:cNvSpPr txBox="1">
            <a:spLocks/>
          </p:cNvSpPr>
          <p:nvPr/>
        </p:nvSpPr>
        <p:spPr>
          <a:xfrm>
            <a:off x="1417320" y="5864590"/>
            <a:ext cx="10637520" cy="1255728"/>
          </a:xfrm>
          <a:prstGeom prst="rect">
            <a:avLst/>
          </a:prstGeom>
        </p:spPr>
        <p:txBody>
          <a:bodyPr vert="horz"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it-IT" b="0" dirty="0"/>
              <a:t>Se Alice osserva il valore </a:t>
            </a:r>
            <a:r>
              <a:rPr lang="it-IT" b="0" i="1" dirty="0"/>
              <a:t>i</a:t>
            </a:r>
            <a:r>
              <a:rPr lang="it-IT" b="0" dirty="0"/>
              <a:t> Bob genererà il valore corretto con probabilità </a:t>
            </a:r>
            <a:r>
              <a:rPr lang="it-IT" b="0" dirty="0" err="1"/>
              <a:t>p</a:t>
            </a:r>
            <a:r>
              <a:rPr lang="it-IT" b="0" i="1" dirty="0" err="1"/>
              <a:t>i</a:t>
            </a:r>
            <a:r>
              <a:rPr lang="it-IT" b="0" dirty="0"/>
              <a:t>, quindi sbaglierà con probabilità ( 1 – </a:t>
            </a:r>
            <a:r>
              <a:rPr lang="it-IT" b="0" dirty="0" err="1"/>
              <a:t>p</a:t>
            </a:r>
            <a:r>
              <a:rPr lang="it-IT" b="0" i="1" dirty="0" err="1"/>
              <a:t>i</a:t>
            </a:r>
            <a:r>
              <a:rPr lang="it-IT" b="0" i="1" dirty="0"/>
              <a:t> </a:t>
            </a:r>
            <a:r>
              <a:rPr lang="it-IT" b="0" dirty="0"/>
              <a:t>). La probabilità di errore complessiva, mediata su tutti i possibili esiti, è:</a:t>
            </a:r>
          </a:p>
        </p:txBody>
      </p:sp>
      <p:pic>
        <p:nvPicPr>
          <p:cNvPr id="4" name="Immagine 3">
            <a:extLst>
              <a:ext uri="{FF2B5EF4-FFF2-40B4-BE49-F238E27FC236}">
                <a16:creationId xmlns:a16="http://schemas.microsoft.com/office/drawing/2014/main" id="{E5C53898-C285-4B17-B53F-047539093AA7}"/>
              </a:ext>
            </a:extLst>
          </p:cNvPr>
          <p:cNvPicPr>
            <a:picLocks noChangeAspect="1"/>
          </p:cNvPicPr>
          <p:nvPr/>
        </p:nvPicPr>
        <p:blipFill>
          <a:blip r:embed="rId4"/>
          <a:stretch>
            <a:fillRect/>
          </a:stretch>
        </p:blipFill>
        <p:spPr>
          <a:xfrm>
            <a:off x="3301047" y="7177372"/>
            <a:ext cx="5279073" cy="1261665"/>
          </a:xfrm>
          <a:prstGeom prst="rect">
            <a:avLst/>
          </a:prstGeom>
        </p:spPr>
      </p:pic>
    </p:spTree>
    <p:extLst>
      <p:ext uri="{BB962C8B-B14F-4D97-AF65-F5344CB8AC3E}">
        <p14:creationId xmlns:p14="http://schemas.microsoft.com/office/powerpoint/2010/main" val="50091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2675604"/>
          </a:xfrm>
        </p:spPr>
        <p:txBody>
          <a:bodyPr/>
          <a:lstStyle/>
          <a:p>
            <a:pPr algn="l"/>
            <a:r>
              <a:rPr lang="it-IT" dirty="0"/>
              <a:t>La grandezza GI(Y ) e detta impurità di Gini della variabile casuale Y . </a:t>
            </a:r>
          </a:p>
          <a:p>
            <a:pPr marL="457200" indent="-457200" algn="l">
              <a:buFont typeface="Arial" panose="020B0604020202020204" pitchFamily="34" charset="0"/>
              <a:buChar char="•"/>
            </a:pPr>
            <a:r>
              <a:rPr lang="it-IT" dirty="0"/>
              <a:t>Se la distribuzione di probabilità di Y e concentrata in un singolo valore di probabilità 1, allora GI(Y ) = 0. </a:t>
            </a:r>
          </a:p>
          <a:p>
            <a:pPr marL="457200" indent="-457200" algn="l">
              <a:buFont typeface="Arial" panose="020B0604020202020204" pitchFamily="34" charset="0"/>
              <a:buChar char="•"/>
            </a:pPr>
            <a:r>
              <a:rPr lang="it-IT" dirty="0"/>
              <a:t>Invece, l'impurità di Gini e massima quando Y è uniforme, e vale:</a:t>
            </a:r>
            <a:br>
              <a:rPr lang="it-IT" dirty="0"/>
            </a:br>
            <a:r>
              <a:rPr lang="it-IT" dirty="0"/>
              <a:t> GI(Y ) = 1 – 1/</a:t>
            </a:r>
            <a:r>
              <a:rPr lang="it-IT" i="1" dirty="0"/>
              <a:t>l</a:t>
            </a:r>
            <a:br>
              <a:rPr lang="it-IT" dirty="0"/>
            </a:br>
            <a:r>
              <a:rPr lang="it-IT" dirty="0"/>
              <a:t>valore che tende asintoticamente a 1 al crescere del dominio di Y .</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Impurità di Gini (2)</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52398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3" name="Segnaposto testo 2">
            <a:extLst>
              <a:ext uri="{FF2B5EF4-FFF2-40B4-BE49-F238E27FC236}">
                <a16:creationId xmlns:a16="http://schemas.microsoft.com/office/drawing/2014/main" id="{5EFD73F4-69F3-4C32-B192-ED03E22B894D}"/>
              </a:ext>
            </a:extLst>
          </p:cNvPr>
          <p:cNvSpPr>
            <a:spLocks noGrp="1"/>
          </p:cNvSpPr>
          <p:nvPr>
            <p:ph type="body" sz="quarter" idx="18"/>
          </p:nvPr>
        </p:nvSpPr>
        <p:spPr/>
        <p:txBody>
          <a:bodyPr/>
          <a:lstStyle/>
          <a:p>
            <a:r>
              <a:rPr lang="it-IT" dirty="0"/>
              <a:t>Esempio</a:t>
            </a:r>
          </a:p>
        </p:txBody>
      </p:sp>
      <p:pic>
        <p:nvPicPr>
          <p:cNvPr id="13" name="Immagine 12">
            <a:extLst>
              <a:ext uri="{FF2B5EF4-FFF2-40B4-BE49-F238E27FC236}">
                <a16:creationId xmlns:a16="http://schemas.microsoft.com/office/drawing/2014/main" id="{5BAD53F4-9DE2-4B68-954F-0D4516998CAC}"/>
              </a:ext>
            </a:extLst>
          </p:cNvPr>
          <p:cNvPicPr>
            <a:picLocks noChangeAspect="1"/>
          </p:cNvPicPr>
          <p:nvPr/>
        </p:nvPicPr>
        <p:blipFill>
          <a:blip r:embed="rId4"/>
          <a:stretch>
            <a:fillRect/>
          </a:stretch>
        </p:blipFill>
        <p:spPr>
          <a:xfrm>
            <a:off x="512150" y="1914792"/>
            <a:ext cx="6182995" cy="3153638"/>
          </a:xfrm>
          <a:prstGeom prst="rect">
            <a:avLst/>
          </a:prstGeom>
        </p:spPr>
      </p:pic>
      <p:sp>
        <p:nvSpPr>
          <p:cNvPr id="14" name="CasellaDiTesto 13">
            <a:extLst>
              <a:ext uri="{FF2B5EF4-FFF2-40B4-BE49-F238E27FC236}">
                <a16:creationId xmlns:a16="http://schemas.microsoft.com/office/drawing/2014/main" id="{9B2A613D-EFB1-43C7-A2D3-E32D3865D959}"/>
              </a:ext>
            </a:extLst>
          </p:cNvPr>
          <p:cNvSpPr txBox="1"/>
          <p:nvPr/>
        </p:nvSpPr>
        <p:spPr>
          <a:xfrm>
            <a:off x="6806162" y="1945272"/>
            <a:ext cx="5576338" cy="3416320"/>
          </a:xfrm>
          <a:prstGeom prst="rect">
            <a:avLst/>
          </a:prstGeom>
          <a:noFill/>
        </p:spPr>
        <p:txBody>
          <a:bodyPr wrap="square" rtlCol="0">
            <a:spAutoFit/>
          </a:bodyPr>
          <a:lstStyle/>
          <a:p>
            <a:pPr algn="l"/>
            <a:r>
              <a:rPr lang="en-US" sz="2400" b="0" i="0" dirty="0">
                <a:solidFill>
                  <a:srgbClr val="232C39"/>
                </a:solidFill>
                <a:effectLst/>
                <a:latin typeface="Nunito"/>
              </a:rPr>
              <a:t>As in all algorithms, the cost function is the basis of the algorithm. In the case of decision trees, there are two main cost functions: the Gini index and entropy.</a:t>
            </a:r>
          </a:p>
          <a:p>
            <a:pPr algn="l"/>
            <a:r>
              <a:rPr lang="en-US" sz="2400" b="0" i="0" dirty="0">
                <a:solidFill>
                  <a:srgbClr val="232C39"/>
                </a:solidFill>
                <a:effectLst/>
                <a:latin typeface="Nunito"/>
              </a:rPr>
              <a:t>Any of the cost functions we can use are based on measuring impurity. Impurity refers to the fact that, when we make a cut, how likely is it that the target variable will be classified incorrectly.</a:t>
            </a:r>
          </a:p>
        </p:txBody>
      </p:sp>
      <p:sp>
        <p:nvSpPr>
          <p:cNvPr id="15" name="CasellaDiTesto 14">
            <a:extLst>
              <a:ext uri="{FF2B5EF4-FFF2-40B4-BE49-F238E27FC236}">
                <a16:creationId xmlns:a16="http://schemas.microsoft.com/office/drawing/2014/main" id="{BEF6D229-824E-4DFB-9AE9-09D4D1F03ADD}"/>
              </a:ext>
            </a:extLst>
          </p:cNvPr>
          <p:cNvSpPr txBox="1"/>
          <p:nvPr/>
        </p:nvSpPr>
        <p:spPr>
          <a:xfrm>
            <a:off x="876984" y="6035040"/>
            <a:ext cx="11526874" cy="2246769"/>
          </a:xfrm>
          <a:prstGeom prst="rect">
            <a:avLst/>
          </a:prstGeom>
          <a:noFill/>
        </p:spPr>
        <p:txBody>
          <a:bodyPr wrap="square" rtlCol="0">
            <a:spAutoFit/>
          </a:bodyPr>
          <a:lstStyle/>
          <a:p>
            <a:r>
              <a:rPr lang="en-US" sz="2800" b="0" i="0" dirty="0">
                <a:solidFill>
                  <a:srgbClr val="232C39"/>
                </a:solidFill>
                <a:effectLst/>
                <a:latin typeface="Nunito"/>
              </a:rPr>
              <a:t>In the example above, impurity will include the percentage of people that weight &gt;=100 kg that are not obese and the percentage of people with weight&lt;100 kg that are obese. Every time we make a </a:t>
            </a:r>
            <a:r>
              <a:rPr lang="en-US" sz="2800" i="0" u="sng" dirty="0">
                <a:solidFill>
                  <a:srgbClr val="232C39"/>
                </a:solidFill>
                <a:effectLst/>
                <a:latin typeface="Nunito"/>
              </a:rPr>
              <a:t>split</a:t>
            </a:r>
            <a:r>
              <a:rPr lang="en-US" sz="2800" b="0" i="0" dirty="0">
                <a:solidFill>
                  <a:srgbClr val="232C39"/>
                </a:solidFill>
                <a:effectLst/>
                <a:latin typeface="Nunito"/>
              </a:rPr>
              <a:t> and the classification is not perfect, </a:t>
            </a:r>
            <a:r>
              <a:rPr lang="en-US" sz="2800" b="0" i="0" u="sng" dirty="0">
                <a:solidFill>
                  <a:srgbClr val="232C39"/>
                </a:solidFill>
                <a:effectLst/>
                <a:latin typeface="Nunito"/>
              </a:rPr>
              <a:t>the split is impure</a:t>
            </a:r>
            <a:r>
              <a:rPr lang="en-US" sz="2800" b="0" i="0" dirty="0">
                <a:solidFill>
                  <a:srgbClr val="232C39"/>
                </a:solidFill>
                <a:effectLst/>
                <a:latin typeface="Nunito"/>
              </a:rPr>
              <a:t>.</a:t>
            </a:r>
          </a:p>
          <a:p>
            <a:endParaRPr lang="it-IT" sz="2800" dirty="0"/>
          </a:p>
        </p:txBody>
      </p:sp>
    </p:spTree>
    <p:extLst>
      <p:ext uri="{BB962C8B-B14F-4D97-AF65-F5344CB8AC3E}">
        <p14:creationId xmlns:p14="http://schemas.microsoft.com/office/powerpoint/2010/main" val="106704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987040"/>
            <a:ext cx="8182934" cy="5261953"/>
          </a:xfrm>
        </p:spPr>
        <p:txBody>
          <a:bodyPr/>
          <a:lstStyle/>
          <a:p>
            <a:pPr marL="457200" indent="-457200">
              <a:buFont typeface="Arial" panose="020B0604020202020204" pitchFamily="34" charset="0"/>
              <a:buChar char="•"/>
            </a:pPr>
            <a:r>
              <a:rPr lang="it-IT" dirty="0"/>
              <a:t>Un albero di decisione è un albero, tipicamente binario, nel quale ogni nodo interno rappresenta una possibile domanda a risposta (binaria o multipla), mentre le foglie rappresentano delle decisioni.</a:t>
            </a:r>
          </a:p>
          <a:p>
            <a:pPr marL="457200" indent="-457200">
              <a:buFont typeface="Arial" panose="020B0604020202020204" pitchFamily="34" charset="0"/>
              <a:buChar char="•"/>
            </a:pPr>
            <a:r>
              <a:rPr lang="it-IT" dirty="0"/>
              <a:t>Nel contesto del machine learning, un albero rappresenta una mappa </a:t>
            </a:r>
            <a:br>
              <a:rPr lang="it-IT" dirty="0"/>
            </a:br>
            <a:br>
              <a:rPr lang="it-IT" dirty="0"/>
            </a:br>
            <a:r>
              <a:rPr lang="it-IT" dirty="0"/>
              <a:t>a partire dalla radice, ciascun nodo interno e una domanda relativa al vettore di attributi x (tipicamente nella forma                       ) e ogni foglia rappresenta una stima del valore di y (o una distribuzione di probabilità sui suoi possibili valori).</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Alberi di decisione</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4" name="Immagine 3">
            <a:extLst>
              <a:ext uri="{FF2B5EF4-FFF2-40B4-BE49-F238E27FC236}">
                <a16:creationId xmlns:a16="http://schemas.microsoft.com/office/drawing/2014/main" id="{B44811CF-AECB-4A3F-B72C-11165B0508C3}"/>
              </a:ext>
            </a:extLst>
          </p:cNvPr>
          <p:cNvPicPr>
            <a:picLocks noChangeAspect="1"/>
          </p:cNvPicPr>
          <p:nvPr/>
        </p:nvPicPr>
        <p:blipFill>
          <a:blip r:embed="rId4"/>
          <a:stretch>
            <a:fillRect/>
          </a:stretch>
        </p:blipFill>
        <p:spPr>
          <a:xfrm>
            <a:off x="6502400" y="5444052"/>
            <a:ext cx="1501140" cy="556602"/>
          </a:xfrm>
          <a:prstGeom prst="rect">
            <a:avLst/>
          </a:prstGeom>
        </p:spPr>
      </p:pic>
      <p:pic>
        <p:nvPicPr>
          <p:cNvPr id="11" name="Immagine 10">
            <a:extLst>
              <a:ext uri="{FF2B5EF4-FFF2-40B4-BE49-F238E27FC236}">
                <a16:creationId xmlns:a16="http://schemas.microsoft.com/office/drawing/2014/main" id="{26CA0138-7AB3-4E05-97C1-616BED689312}"/>
              </a:ext>
            </a:extLst>
          </p:cNvPr>
          <p:cNvPicPr>
            <a:picLocks noChangeAspect="1"/>
          </p:cNvPicPr>
          <p:nvPr/>
        </p:nvPicPr>
        <p:blipFill>
          <a:blip r:embed="rId5"/>
          <a:stretch>
            <a:fillRect/>
          </a:stretch>
        </p:blipFill>
        <p:spPr>
          <a:xfrm>
            <a:off x="6611618" y="6934844"/>
            <a:ext cx="1635761" cy="539801"/>
          </a:xfrm>
          <a:prstGeom prst="rect">
            <a:avLst/>
          </a:prstGeom>
        </p:spPr>
      </p:pic>
    </p:spTree>
    <p:extLst>
      <p:ext uri="{BB962C8B-B14F-4D97-AF65-F5344CB8AC3E}">
        <p14:creationId xmlns:p14="http://schemas.microsoft.com/office/powerpoint/2010/main" val="183561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097281" y="2987040"/>
            <a:ext cx="6553200" cy="2935162"/>
          </a:xfrm>
        </p:spPr>
        <p:txBody>
          <a:bodyPr/>
          <a:lstStyle/>
          <a:p>
            <a:pPr marL="457200" indent="-457200">
              <a:buFont typeface="Arial" panose="020B0604020202020204" pitchFamily="34" charset="0"/>
              <a:buChar char="•"/>
            </a:pPr>
            <a:r>
              <a:rPr lang="it-IT" b="0" i="0" dirty="0">
                <a:solidFill>
                  <a:srgbClr val="000000"/>
                </a:solidFill>
                <a:effectLst/>
                <a:latin typeface="Verdana" panose="020B0604030504040204" pitchFamily="34" charset="0"/>
              </a:rPr>
              <a:t>Comincia sempre dal nodo radice, il nodo genitore situato più in alto nella struttura, e procede verso il basso.</a:t>
            </a:r>
          </a:p>
          <a:p>
            <a:pPr marL="457200" indent="-457200">
              <a:buFont typeface="Arial" panose="020B0604020202020204" pitchFamily="34" charset="0"/>
              <a:buChar char="•"/>
            </a:pPr>
            <a:r>
              <a:rPr lang="it-IT" b="0" i="0" dirty="0">
                <a:solidFill>
                  <a:srgbClr val="000000"/>
                </a:solidFill>
                <a:effectLst/>
                <a:latin typeface="Verdana" panose="020B0604030504040204" pitchFamily="34" charset="0"/>
              </a:rPr>
              <a:t>La decisione finale si trova nei nodi foglia terminali, quelli più in basso.</a:t>
            </a: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Esempio</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026" name="Picture 2" descr="un esempio di albero decisionale">
            <a:extLst>
              <a:ext uri="{FF2B5EF4-FFF2-40B4-BE49-F238E27FC236}">
                <a16:creationId xmlns:a16="http://schemas.microsoft.com/office/drawing/2014/main" id="{B3E041DD-8B99-4F22-9A1D-46DE646226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68" b="8265"/>
          <a:stretch/>
        </p:blipFill>
        <p:spPr bwMode="auto">
          <a:xfrm>
            <a:off x="7650481" y="2987040"/>
            <a:ext cx="4444526" cy="338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38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097281" y="2987040"/>
            <a:ext cx="10266044" cy="4973156"/>
          </a:xfrm>
        </p:spPr>
        <p:txBody>
          <a:bodyPr/>
          <a:lstStyle/>
          <a:p>
            <a:pPr marL="457200" indent="-457200">
              <a:buFont typeface="Arial" panose="020B0604020202020204" pitchFamily="34" charset="0"/>
              <a:buChar char="•"/>
            </a:pPr>
            <a:r>
              <a:rPr lang="it-IT" b="0" i="0" dirty="0">
                <a:solidFill>
                  <a:srgbClr val="000000"/>
                </a:solidFill>
                <a:effectLst/>
                <a:latin typeface="Verdana" panose="020B0604030504040204" pitchFamily="34" charset="0"/>
              </a:rPr>
              <a:t>Vantaggi</a:t>
            </a:r>
          </a:p>
          <a:p>
            <a:pPr marL="1143000" lvl="1" indent="-457200"/>
            <a:r>
              <a:rPr lang="it-IT" b="0" i="0" dirty="0">
                <a:solidFill>
                  <a:srgbClr val="000000"/>
                </a:solidFill>
                <a:effectLst/>
                <a:latin typeface="Verdana" panose="020B0604030504040204" pitchFamily="34" charset="0"/>
              </a:rPr>
              <a:t>Gli alberi logici hanno l'indiscusso vantaggio della semplicità. Sono facili da capire e da eseguire. </a:t>
            </a:r>
          </a:p>
          <a:p>
            <a:pPr marL="1143000" lvl="1" indent="-457200"/>
            <a:r>
              <a:rPr lang="it-IT" b="0" i="0" dirty="0">
                <a:solidFill>
                  <a:srgbClr val="000000"/>
                </a:solidFill>
                <a:effectLst/>
                <a:latin typeface="Verdana" panose="020B0604030504040204" pitchFamily="34" charset="0"/>
              </a:rPr>
              <a:t>Rispetto alle reti neurali l'albero decisionale è facilmente comprensibile dagli esseri umani. </a:t>
            </a:r>
          </a:p>
          <a:p>
            <a:pPr marL="1143000" lvl="1" indent="-457200"/>
            <a:r>
              <a:rPr lang="it-IT" b="0" i="0" dirty="0">
                <a:solidFill>
                  <a:srgbClr val="000000"/>
                </a:solidFill>
                <a:effectLst/>
                <a:latin typeface="Verdana" panose="020B0604030504040204" pitchFamily="34" charset="0"/>
              </a:rPr>
              <a:t>L'uomo può verificare come la macchina giunge alla decisione. Eventualmente dissentire.</a:t>
            </a:r>
          </a:p>
          <a:p>
            <a:pPr marL="457200" indent="-457200">
              <a:buFont typeface="Arial" panose="020B0604020202020204" pitchFamily="34" charset="0"/>
              <a:buChar char="•"/>
            </a:pPr>
            <a:r>
              <a:rPr lang="it-IT" dirty="0">
                <a:solidFill>
                  <a:srgbClr val="000000"/>
                </a:solidFill>
                <a:latin typeface="Verdana" panose="020B0604030504040204" pitchFamily="34" charset="0"/>
              </a:rPr>
              <a:t>Svantaggi</a:t>
            </a:r>
          </a:p>
          <a:p>
            <a:pPr marL="1143000" lvl="1" indent="-457200"/>
            <a:r>
              <a:rPr lang="it-IT" b="0" i="0" dirty="0">
                <a:solidFill>
                  <a:srgbClr val="000000"/>
                </a:solidFill>
                <a:effectLst/>
                <a:latin typeface="Verdana" panose="020B0604030504040204" pitchFamily="34" charset="0"/>
              </a:rPr>
              <a:t>La rappresentazione ad albero decisionale è poco adatta per i problemi complessi, perché lo spazio delle ipotesi diventa troppo grande.</a:t>
            </a:r>
          </a:p>
          <a:p>
            <a:pPr marL="1143000" lvl="1" indent="-457200"/>
            <a:r>
              <a:rPr lang="it-IT" b="0" i="0" dirty="0">
                <a:solidFill>
                  <a:srgbClr val="000000"/>
                </a:solidFill>
                <a:effectLst/>
                <a:latin typeface="Verdana" panose="020B0604030504040204" pitchFamily="34" charset="0"/>
              </a:rPr>
              <a:t>La complessità spaziale dell'algoritmo potrebbe diventare proibitiva.</a:t>
            </a: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Considerazioni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286963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097281" y="5854380"/>
            <a:ext cx="10266044" cy="1643527"/>
          </a:xfrm>
        </p:spPr>
        <p:txBody>
          <a:bodyPr/>
          <a:lstStyle/>
          <a:p>
            <a:pPr marL="457200" indent="-457200">
              <a:buFont typeface="Arial" panose="020B0604020202020204" pitchFamily="34" charset="0"/>
              <a:buChar char="•"/>
            </a:pPr>
            <a:r>
              <a:rPr lang="it-IT" b="0" i="0" dirty="0">
                <a:solidFill>
                  <a:srgbClr val="000000"/>
                </a:solidFill>
                <a:effectLst/>
                <a:latin typeface="Verdana" panose="020B0604030504040204" pitchFamily="34" charset="0"/>
              </a:rPr>
              <a:t>Posizionare le decisioni in alto (verso la radice) o in basso (verso le foglie) può dare risultati diversi.</a:t>
            </a:r>
            <a:br>
              <a:rPr lang="it-IT" b="0" i="0" dirty="0">
                <a:solidFill>
                  <a:srgbClr val="000000"/>
                </a:solidFill>
                <a:effectLst/>
                <a:latin typeface="Verdana" panose="020B0604030504040204" pitchFamily="34" charset="0"/>
              </a:rPr>
            </a:br>
            <a:r>
              <a:rPr lang="it-IT" b="0" i="0" dirty="0">
                <a:solidFill>
                  <a:srgbClr val="000000"/>
                </a:solidFill>
                <a:effectLst/>
                <a:latin typeface="Verdana" panose="020B0604030504040204" pitchFamily="34" charset="0"/>
              </a:rPr>
              <a:t>=&gt; Come decidere a che livello prendere determinate decisioni?</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1255728"/>
          </a:xfrm>
        </p:spPr>
        <p:txBody>
          <a:bodyPr/>
          <a:lstStyle/>
          <a:p>
            <a:r>
              <a:rPr lang="it-IT" dirty="0"/>
              <a:t>Problemi da risolvere sull’imprevedibilità</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2" name="CasellaDiTesto 1">
            <a:extLst>
              <a:ext uri="{FF2B5EF4-FFF2-40B4-BE49-F238E27FC236}">
                <a16:creationId xmlns:a16="http://schemas.microsoft.com/office/drawing/2014/main" id="{5F21FDEB-3A51-44BB-BF53-458B95001611}"/>
              </a:ext>
            </a:extLst>
          </p:cNvPr>
          <p:cNvSpPr txBox="1"/>
          <p:nvPr/>
        </p:nvSpPr>
        <p:spPr>
          <a:xfrm>
            <a:off x="1097282" y="2557082"/>
            <a:ext cx="10266044" cy="2419124"/>
          </a:xfrm>
          <a:prstGeom prst="rect">
            <a:avLst/>
          </a:prstGeom>
        </p:spPr>
        <p:txBody>
          <a:bodyPr vert="horz" wrap="square" lIns="91440" tIns="45720" rIns="91440" bIns="45720" rtlCol="0" anchor="t">
            <a:spAutoFit/>
          </a:bodyPr>
          <a:lstStyle>
            <a:lvl1pPr marL="457200" indent="-457200" algn="l" defTabSz="914400" eaLnBrk="1" hangingPunct="1">
              <a:lnSpc>
                <a:spcPct val="90000"/>
              </a:lnSpc>
              <a:spcBef>
                <a:spcPts val="1000"/>
              </a:spcBef>
              <a:buFont typeface="Arial" panose="020B0604020202020204" pitchFamily="34" charset="0"/>
              <a:buChar char="•"/>
              <a:defRPr sz="2800" b="0" kern="1200">
                <a:latin typeface="Verdana" panose="020B0604030504040204" pitchFamily="34" charset="0"/>
                <a:ea typeface="+mn-ea"/>
                <a:cs typeface="+mn-cs"/>
              </a:defRPr>
            </a:lvl1pPr>
            <a:lvl2pPr marL="685800" indent="-228600" algn="l" defTabSz="914400" ea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ea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4pPr>
            <a:lvl5pPr marL="20574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5pPr>
            <a:lvl6pPr marL="25146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6pPr>
            <a:lvl7pPr marL="29718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7pPr>
            <a:lvl8pPr marL="34290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8pPr>
            <a:lvl9pPr marL="38862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9pPr>
          </a:lstStyle>
          <a:p>
            <a:r>
              <a:rPr lang="it-IT" dirty="0"/>
              <a:t>Quali sono gli attributi che hanno il maggiore contenuto informativo per poter prendere delle decisioni? Quelli che ci fanno decidere «meglio» e «prima»?</a:t>
            </a:r>
            <a:br>
              <a:rPr lang="it-IT" dirty="0"/>
            </a:br>
            <a:r>
              <a:rPr lang="it-IT" dirty="0"/>
              <a:t>=&gt; Quali attributi utilizzare per prendere delle decisioni?</a:t>
            </a:r>
          </a:p>
        </p:txBody>
      </p:sp>
      <p:sp>
        <p:nvSpPr>
          <p:cNvPr id="3" name="CasellaDiTesto 2">
            <a:extLst>
              <a:ext uri="{FF2B5EF4-FFF2-40B4-BE49-F238E27FC236}">
                <a16:creationId xmlns:a16="http://schemas.microsoft.com/office/drawing/2014/main" id="{5A3EAB60-286F-42B9-88E5-BD4669C56AD9}"/>
              </a:ext>
            </a:extLst>
          </p:cNvPr>
          <p:cNvSpPr txBox="1"/>
          <p:nvPr/>
        </p:nvSpPr>
        <p:spPr>
          <a:xfrm>
            <a:off x="3482391" y="7764007"/>
            <a:ext cx="4950394" cy="46166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it-IT" sz="2400" dirty="0"/>
              <a:t>Splitting </a:t>
            </a:r>
            <a:r>
              <a:rPr lang="it-IT" sz="2400" dirty="0" err="1"/>
              <a:t>measures</a:t>
            </a:r>
            <a:r>
              <a:rPr lang="it-IT" sz="2400" dirty="0"/>
              <a:t> =&gt; Gini Index</a:t>
            </a:r>
          </a:p>
        </p:txBody>
      </p:sp>
      <p:sp>
        <p:nvSpPr>
          <p:cNvPr id="11" name="CasellaDiTesto 10">
            <a:extLst>
              <a:ext uri="{FF2B5EF4-FFF2-40B4-BE49-F238E27FC236}">
                <a16:creationId xmlns:a16="http://schemas.microsoft.com/office/drawing/2014/main" id="{8074DB53-C079-4C4D-8DDC-6262314AE788}"/>
              </a:ext>
            </a:extLst>
          </p:cNvPr>
          <p:cNvSpPr txBox="1"/>
          <p:nvPr/>
        </p:nvSpPr>
        <p:spPr>
          <a:xfrm>
            <a:off x="3482391" y="5091898"/>
            <a:ext cx="5022530" cy="46166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it-IT" sz="2400" dirty="0"/>
              <a:t>Information Gain =&gt; Shannon </a:t>
            </a:r>
            <a:r>
              <a:rPr lang="it-IT" sz="2400" dirty="0" err="1"/>
              <a:t>Entropy</a:t>
            </a:r>
            <a:endParaRPr lang="it-IT" sz="2400" dirty="0"/>
          </a:p>
        </p:txBody>
      </p:sp>
    </p:spTree>
    <p:extLst>
      <p:ext uri="{BB962C8B-B14F-4D97-AF65-F5344CB8AC3E}">
        <p14:creationId xmlns:p14="http://schemas.microsoft.com/office/powerpoint/2010/main" val="305270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2238318"/>
            <a:ext cx="8182934" cy="6294031"/>
          </a:xfrm>
        </p:spPr>
        <p:txBody>
          <a:bodyPr/>
          <a:lstStyle/>
          <a:p>
            <a:pPr algn="l"/>
            <a:r>
              <a:rPr lang="it-IT" dirty="0"/>
              <a:t>Consideriamo la variabile casuale Y da cui sono estratti i valori di uscita del dataset D. Alcune osservazioni di base sulla «prevedibilità» di Y sono le seguenti:</a:t>
            </a:r>
          </a:p>
          <a:p>
            <a:pPr marL="457200" indent="-457200" algn="l">
              <a:buFont typeface="Arial" panose="020B0604020202020204" pitchFamily="34" charset="0"/>
              <a:buChar char="•"/>
            </a:pPr>
            <a:r>
              <a:rPr lang="it-IT" dirty="0"/>
              <a:t>se Y ha un solo valore, ovvero se ha più valori, ma uno solo di essi ha probabilità pari a 1, allora la variabile e prevedibile senza bisogno di ulteriori informazioni;</a:t>
            </a:r>
          </a:p>
          <a:p>
            <a:pPr marL="457200" indent="-457200" algn="l">
              <a:buFont typeface="Arial" panose="020B0604020202020204" pitchFamily="34" charset="0"/>
              <a:buChar char="•"/>
            </a:pPr>
            <a:r>
              <a:rPr lang="it-IT" dirty="0"/>
              <a:t>più in generale, se un valore e molto più probabile degli altri (sole, pioggia o neve nel mezzo del Sahara oggi?), allora e possibile «azzardare» una previsione anche in assenza di informazioni aggiuntive (gli attributi x);</a:t>
            </a:r>
          </a:p>
          <a:p>
            <a:pPr marL="457200" indent="-457200" algn="l">
              <a:buFont typeface="Arial" panose="020B0604020202020204" pitchFamily="34" charset="0"/>
              <a:buChar char="•"/>
            </a:pPr>
            <a:r>
              <a:rPr lang="it-IT" dirty="0"/>
              <a:t>più Y e vicina all'uniformità (tutti i suoi valori sono equiprobabili), più difficile e azzardare una previsione.</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Addestramento e imprevedibilità</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4990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173480" y="2238318"/>
            <a:ext cx="10189845" cy="6439712"/>
          </a:xfrm>
        </p:spPr>
        <p:txBody>
          <a:bodyPr/>
          <a:lstStyle/>
          <a:p>
            <a:pPr marL="457200" indent="-457200" algn="l">
              <a:buFont typeface="Arial" panose="020B0604020202020204" pitchFamily="34" charset="0"/>
              <a:buChar char="•"/>
            </a:pPr>
            <a:r>
              <a:rPr lang="it-IT" dirty="0"/>
              <a:t>Nella teoria dell'informazione, per codifica di </a:t>
            </a:r>
            <a:r>
              <a:rPr lang="it-IT" dirty="0" err="1"/>
              <a:t>Huffman</a:t>
            </a:r>
            <a:r>
              <a:rPr lang="it-IT" dirty="0"/>
              <a:t> si intende un algoritmo di codifica dei simboli usato per la compressione di dati, basato sul principio di trovare il sistema ottimale per codificare stringhe basato sulla frequenza relativa di ciascun carattere.</a:t>
            </a:r>
          </a:p>
          <a:p>
            <a:pPr marL="457200" indent="-457200" algn="l">
              <a:buFont typeface="Arial" panose="020B0604020202020204" pitchFamily="34" charset="0"/>
              <a:buChar char="•"/>
            </a:pPr>
            <a:r>
              <a:rPr lang="it-IT" dirty="0"/>
              <a:t>Questa tecnica funziona creando un albero binario di simboli:</a:t>
            </a:r>
          </a:p>
          <a:p>
            <a:pPr marL="1200150" lvl="1" indent="-514350">
              <a:buFont typeface="+mj-lt"/>
              <a:buAutoNum type="arabicPeriod"/>
            </a:pPr>
            <a:r>
              <a:rPr lang="it-IT" dirty="0"/>
              <a:t>Ordina i simboli, in una lista, in base al conteggio delle loro occorrenze.</a:t>
            </a:r>
          </a:p>
          <a:p>
            <a:pPr marL="1200150" lvl="1" indent="-514350">
              <a:buFont typeface="+mj-lt"/>
              <a:buAutoNum type="arabicPeriod"/>
            </a:pPr>
            <a:r>
              <a:rPr lang="it-IT" dirty="0"/>
              <a:t>Ripeti i seguenti passi finché la lista non contiene un unico simbolo:</a:t>
            </a:r>
          </a:p>
          <a:p>
            <a:pPr marL="1657350" lvl="2" indent="-514350">
              <a:buFont typeface="+mj-lt"/>
              <a:buAutoNum type="arabicPeriod"/>
            </a:pPr>
            <a:r>
              <a:rPr lang="it-IT" dirty="0"/>
              <a:t>Prendi dalla lista i due simboli con la frequenza di conteggio minore. Crea un albero di </a:t>
            </a:r>
            <a:r>
              <a:rPr lang="it-IT" dirty="0" err="1"/>
              <a:t>Huffman</a:t>
            </a:r>
            <a:r>
              <a:rPr lang="it-IT" dirty="0"/>
              <a:t> che ha come "figli" questi due elementi, e crea un nodo «genitore»</a:t>
            </a:r>
          </a:p>
          <a:p>
            <a:pPr marL="1657350" lvl="2" indent="-514350">
              <a:buFont typeface="+mj-lt"/>
              <a:buAutoNum type="arabicPeriod"/>
            </a:pPr>
            <a:r>
              <a:rPr lang="it-IT" dirty="0"/>
              <a:t>Assegna la somma del conteggio delle frequenze dei figli al genitore e ponilo nella lista in modo da mantenere l'ordine.</a:t>
            </a:r>
          </a:p>
          <a:p>
            <a:pPr marL="1657350" lvl="2" indent="-514350">
              <a:buFont typeface="+mj-lt"/>
              <a:buAutoNum type="arabicPeriod"/>
            </a:pPr>
            <a:r>
              <a:rPr lang="it-IT" dirty="0"/>
              <a:t>Cancella i figli dalla lista.</a:t>
            </a:r>
          </a:p>
          <a:p>
            <a:pPr marL="1200150" lvl="1" indent="-514350">
              <a:buFont typeface="+mj-lt"/>
              <a:buAutoNum type="arabicPeriod"/>
            </a:pPr>
            <a:r>
              <a:rPr lang="it-IT" dirty="0"/>
              <a:t>Assegna una parola codice a ogni elemento basandosi sul </a:t>
            </a:r>
            <a:r>
              <a:rPr lang="it-IT" dirty="0" err="1"/>
              <a:t>path</a:t>
            </a:r>
            <a:r>
              <a:rPr lang="it-IT" dirty="0"/>
              <a:t> a partire dalla radice.</a:t>
            </a:r>
          </a:p>
          <a:p>
            <a:pPr marL="457200" indent="-457200" algn="l">
              <a:buFont typeface="Arial" panose="020B0604020202020204" pitchFamily="34" charset="0"/>
              <a:buChar char="•"/>
            </a:pPr>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Codifica di </a:t>
            </a:r>
            <a:r>
              <a:rPr lang="it-IT" dirty="0" err="1"/>
              <a:t>Huffman</a:t>
            </a:r>
            <a:r>
              <a:rPr lang="it-IT" dirty="0"/>
              <a:t> (1)</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71267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Codifica di </a:t>
            </a:r>
            <a:r>
              <a:rPr lang="it-IT" dirty="0" err="1"/>
              <a:t>Huffman</a:t>
            </a:r>
            <a:r>
              <a:rPr lang="it-IT" dirty="0"/>
              <a:t> (2)</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028" name="Picture 4">
            <a:extLst>
              <a:ext uri="{FF2B5EF4-FFF2-40B4-BE49-F238E27FC236}">
                <a16:creationId xmlns:a16="http://schemas.microsoft.com/office/drawing/2014/main" id="{28E07AB5-E334-442D-BA55-1338EECD4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420" y="1744336"/>
            <a:ext cx="9585960" cy="5187324"/>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a:extLst>
              <a:ext uri="{FF2B5EF4-FFF2-40B4-BE49-F238E27FC236}">
                <a16:creationId xmlns:a16="http://schemas.microsoft.com/office/drawing/2014/main" id="{D8B687C7-8F15-45BC-BA09-A0863A6472DA}"/>
              </a:ext>
            </a:extLst>
          </p:cNvPr>
          <p:cNvSpPr txBox="1"/>
          <p:nvPr/>
        </p:nvSpPr>
        <p:spPr>
          <a:xfrm>
            <a:off x="2105660" y="6975089"/>
            <a:ext cx="8793480" cy="646331"/>
          </a:xfrm>
          <a:prstGeom prst="rect">
            <a:avLst/>
          </a:prstGeom>
          <a:noFill/>
        </p:spPr>
        <p:txBody>
          <a:bodyPr wrap="square">
            <a:spAutoFit/>
          </a:bodyPr>
          <a:lstStyle/>
          <a:p>
            <a:r>
              <a:rPr lang="it-IT" b="0" i="0" dirty="0">
                <a:solidFill>
                  <a:srgbClr val="202122"/>
                </a:solidFill>
                <a:effectLst/>
                <a:latin typeface="Arial" panose="020B0604020202020204" pitchFamily="34" charset="0"/>
              </a:rPr>
              <a:t>Codifica di </a:t>
            </a:r>
            <a:r>
              <a:rPr lang="it-IT" b="0" i="0" dirty="0" err="1">
                <a:solidFill>
                  <a:srgbClr val="202122"/>
                </a:solidFill>
                <a:effectLst/>
                <a:latin typeface="Arial" panose="020B0604020202020204" pitchFamily="34" charset="0"/>
              </a:rPr>
              <a:t>Huffman</a:t>
            </a:r>
            <a:r>
              <a:rPr lang="it-IT" b="0" i="0" dirty="0">
                <a:solidFill>
                  <a:srgbClr val="202122"/>
                </a:solidFill>
                <a:effectLst/>
                <a:latin typeface="Arial" panose="020B0604020202020204" pitchFamily="34" charset="0"/>
              </a:rPr>
              <a:t> della frase "this </a:t>
            </a:r>
            <a:r>
              <a:rPr lang="it-IT" b="0" i="0" dirty="0" err="1">
                <a:solidFill>
                  <a:srgbClr val="202122"/>
                </a:solidFill>
                <a:effectLst/>
                <a:latin typeface="Arial" panose="020B0604020202020204" pitchFamily="34" charset="0"/>
              </a:rPr>
              <a:t>is</a:t>
            </a:r>
            <a:r>
              <a:rPr lang="it-IT" b="0" i="0" dirty="0">
                <a:solidFill>
                  <a:srgbClr val="202122"/>
                </a:solidFill>
                <a:effectLst/>
                <a:latin typeface="Arial" panose="020B0604020202020204" pitchFamily="34" charset="0"/>
              </a:rPr>
              <a:t> an </a:t>
            </a:r>
            <a:r>
              <a:rPr lang="it-IT" b="0" i="0" dirty="0" err="1">
                <a:solidFill>
                  <a:srgbClr val="202122"/>
                </a:solidFill>
                <a:effectLst/>
                <a:latin typeface="Arial" panose="020B0604020202020204" pitchFamily="34" charset="0"/>
              </a:rPr>
              <a:t>example</a:t>
            </a:r>
            <a:r>
              <a:rPr lang="it-IT" b="0" i="0" dirty="0">
                <a:solidFill>
                  <a:srgbClr val="202122"/>
                </a:solidFill>
                <a:effectLst/>
                <a:latin typeface="Arial" panose="020B0604020202020204" pitchFamily="34" charset="0"/>
              </a:rPr>
              <a:t> of a </a:t>
            </a:r>
            <a:r>
              <a:rPr lang="it-IT" b="0" i="0" dirty="0" err="1">
                <a:solidFill>
                  <a:srgbClr val="202122"/>
                </a:solidFill>
                <a:effectLst/>
                <a:latin typeface="Arial" panose="020B0604020202020204" pitchFamily="34" charset="0"/>
              </a:rPr>
              <a:t>huffman</a:t>
            </a:r>
            <a:r>
              <a:rPr lang="it-IT" b="0" i="0" dirty="0">
                <a:solidFill>
                  <a:srgbClr val="202122"/>
                </a:solidFill>
                <a:effectLst/>
                <a:latin typeface="Arial" panose="020B0604020202020204" pitchFamily="34" charset="0"/>
              </a:rPr>
              <a:t> </a:t>
            </a:r>
            <a:r>
              <a:rPr lang="it-IT" b="0" i="0" dirty="0" err="1">
                <a:solidFill>
                  <a:srgbClr val="202122"/>
                </a:solidFill>
                <a:effectLst/>
                <a:latin typeface="Arial" panose="020B0604020202020204" pitchFamily="34" charset="0"/>
              </a:rPr>
              <a:t>tree</a:t>
            </a:r>
            <a:r>
              <a:rPr lang="it-IT" b="0" i="0" dirty="0">
                <a:solidFill>
                  <a:srgbClr val="202122"/>
                </a:solidFill>
                <a:effectLst/>
                <a:latin typeface="Arial" panose="020B0604020202020204" pitchFamily="34" charset="0"/>
              </a:rPr>
              <a:t>" con rappresentazione binaria e indice di frequenza delle lettere.</a:t>
            </a:r>
            <a:endParaRPr lang="it-IT" dirty="0"/>
          </a:p>
        </p:txBody>
      </p:sp>
    </p:spTree>
    <p:extLst>
      <p:ext uri="{BB962C8B-B14F-4D97-AF65-F5344CB8AC3E}">
        <p14:creationId xmlns:p14="http://schemas.microsoft.com/office/powerpoint/2010/main" val="256806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1417320" y="1695606"/>
            <a:ext cx="10637520" cy="4928519"/>
          </a:xfrm>
        </p:spPr>
        <p:txBody>
          <a:bodyPr/>
          <a:lstStyle/>
          <a:p>
            <a:pPr algn="l"/>
            <a:r>
              <a:rPr lang="it-IT" dirty="0"/>
              <a:t>Supponiamo che Y abbia </a:t>
            </a:r>
            <a:r>
              <a:rPr lang="it-IT" i="1" dirty="0"/>
              <a:t>l</a:t>
            </a:r>
            <a:r>
              <a:rPr lang="it-IT" dirty="0"/>
              <a:t> valori diversi, di probabilità p1,...,</a:t>
            </a:r>
            <a:r>
              <a:rPr lang="it-IT" dirty="0" err="1"/>
              <a:t>p</a:t>
            </a:r>
            <a:r>
              <a:rPr lang="it-IT" i="1" dirty="0" err="1"/>
              <a:t>l</a:t>
            </a:r>
            <a:r>
              <a:rPr lang="it-IT" dirty="0"/>
              <a:t>; Alice e Bob conoscono la distribuzione di probabilità; Alice osserva una sequenza di eventi estratti da Y e vuole comunicare questa sequenza a Bob. Quanti bit deve usare Alice, come minimo? Consideriamo alcuni casi semplici:</a:t>
            </a:r>
          </a:p>
          <a:p>
            <a:pPr marL="457200" indent="-457200" algn="l">
              <a:buFont typeface="Arial" panose="020B0604020202020204" pitchFamily="34" charset="0"/>
              <a:buChar char="•"/>
            </a:pPr>
            <a:r>
              <a:rPr lang="it-IT" dirty="0"/>
              <a:t>Se p1= 1 e p2=···=</a:t>
            </a:r>
            <a:r>
              <a:rPr lang="it-IT" dirty="0" err="1"/>
              <a:t>p</a:t>
            </a:r>
            <a:r>
              <a:rPr lang="it-IT" i="1" dirty="0" err="1"/>
              <a:t>l</a:t>
            </a:r>
            <a:r>
              <a:rPr lang="it-IT" dirty="0"/>
              <a:t>= 0, allora non c’è bisogno di inviare informazioni: Bob sa già che ogni evento risulterà nell’unico valore certo.</a:t>
            </a:r>
          </a:p>
          <a:p>
            <a:pPr marL="457200" indent="-457200">
              <a:buFont typeface="Arial" panose="020B0604020202020204" pitchFamily="34" charset="0"/>
              <a:buChar char="•"/>
            </a:pPr>
            <a:r>
              <a:rPr lang="it-IT" dirty="0"/>
              <a:t>Se </a:t>
            </a:r>
            <a:r>
              <a:rPr lang="it-IT" i="1" dirty="0"/>
              <a:t>l</a:t>
            </a:r>
            <a:r>
              <a:rPr lang="it-IT" dirty="0"/>
              <a:t> è una potenza di 2 (</a:t>
            </a:r>
            <a:r>
              <a:rPr lang="it-IT" i="1" dirty="0"/>
              <a:t>l</a:t>
            </a:r>
            <a:r>
              <a:rPr lang="it-IT" dirty="0"/>
              <a:t>= 2</a:t>
            </a:r>
            <a:r>
              <a:rPr lang="it-IT" baseline="30000" dirty="0"/>
              <a:t>r</a:t>
            </a:r>
            <a:r>
              <a:rPr lang="it-IT" dirty="0"/>
              <a:t>) e p1=···=</a:t>
            </a:r>
            <a:r>
              <a:rPr lang="it-IT" dirty="0" err="1"/>
              <a:t>p</a:t>
            </a:r>
            <a:r>
              <a:rPr lang="it-IT" i="1" dirty="0" err="1"/>
              <a:t>l</a:t>
            </a:r>
            <a:r>
              <a:rPr lang="it-IT" dirty="0"/>
              <a:t>=1/</a:t>
            </a:r>
            <a:r>
              <a:rPr lang="it-IT" i="1" dirty="0"/>
              <a:t>l</a:t>
            </a:r>
            <a:r>
              <a:rPr lang="it-IT" dirty="0"/>
              <a:t>, allora il meglio che Alice possa fare è codificare ogni valore di Y con una diversa combinazione di r bit.</a:t>
            </a:r>
          </a:p>
          <a:p>
            <a:pPr marL="457200" indent="-457200">
              <a:buFont typeface="Arial" panose="020B0604020202020204" pitchFamily="34" charset="0"/>
              <a:buChar char="•"/>
            </a:pPr>
            <a:r>
              <a:rPr lang="it-IT" dirty="0"/>
              <a:t>Supponiamo che </a:t>
            </a:r>
            <a:r>
              <a:rPr lang="it-IT" i="1" dirty="0"/>
              <a:t>l</a:t>
            </a:r>
            <a:r>
              <a:rPr lang="it-IT" dirty="0"/>
              <a:t>= 4 e che Y abbia la seguente distribuzione:</a:t>
            </a:r>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dirty="0"/>
              <a:t>Andrea Colleoni</a:t>
            </a:r>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Entropia di Shannon (1)</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3" name="Immagine 2">
            <a:extLst>
              <a:ext uri="{FF2B5EF4-FFF2-40B4-BE49-F238E27FC236}">
                <a16:creationId xmlns:a16="http://schemas.microsoft.com/office/drawing/2014/main" id="{249B44E6-81B5-492F-8FDE-92988D48B5A7}"/>
              </a:ext>
            </a:extLst>
          </p:cNvPr>
          <p:cNvPicPr>
            <a:picLocks noChangeAspect="1"/>
          </p:cNvPicPr>
          <p:nvPr/>
        </p:nvPicPr>
        <p:blipFill>
          <a:blip r:embed="rId4"/>
          <a:stretch>
            <a:fillRect/>
          </a:stretch>
        </p:blipFill>
        <p:spPr>
          <a:xfrm>
            <a:off x="3821785" y="6290426"/>
            <a:ext cx="5361230" cy="911145"/>
          </a:xfrm>
          <a:prstGeom prst="rect">
            <a:avLst/>
          </a:prstGeom>
        </p:spPr>
      </p:pic>
      <p:sp>
        <p:nvSpPr>
          <p:cNvPr id="4" name="CasellaDiTesto 3">
            <a:extLst>
              <a:ext uri="{FF2B5EF4-FFF2-40B4-BE49-F238E27FC236}">
                <a16:creationId xmlns:a16="http://schemas.microsoft.com/office/drawing/2014/main" id="{436E4864-6E4A-4FDB-A661-655E01A67058}"/>
              </a:ext>
            </a:extLst>
          </p:cNvPr>
          <p:cNvSpPr txBox="1"/>
          <p:nvPr/>
        </p:nvSpPr>
        <p:spPr>
          <a:xfrm>
            <a:off x="1417320" y="7230282"/>
            <a:ext cx="10637520" cy="867930"/>
          </a:xfrm>
          <a:prstGeom prst="rect">
            <a:avLst/>
          </a:prstGeom>
        </p:spPr>
        <p:txBody>
          <a:bodyPr vert="horz" wrap="square" lIns="91440" tIns="45720" rIns="91440" bIns="45720" rtlCol="0" anchor="t">
            <a:spAutoFit/>
          </a:bodyPr>
          <a:lstStyle>
            <a:lvl1pPr algn="l" defTabSz="914400" eaLnBrk="1" hangingPunct="1">
              <a:lnSpc>
                <a:spcPct val="90000"/>
              </a:lnSpc>
              <a:spcBef>
                <a:spcPts val="1000"/>
              </a:spcBef>
              <a:buFont typeface="Arial" panose="020B0604020202020204" pitchFamily="34" charset="0"/>
              <a:defRPr sz="2800" kern="1200">
                <a:solidFill>
                  <a:schemeClr val="tx1"/>
                </a:solidFill>
                <a:latin typeface="+mn-lt"/>
                <a:ea typeface="+mn-ea"/>
                <a:cs typeface="+mn-cs"/>
              </a:defRPr>
            </a:lvl1pPr>
            <a:lvl2pPr marL="685800" indent="-228600" algn="l" defTabSz="914400" ea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ea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4pPr>
            <a:lvl5pPr marL="20574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5pPr>
            <a:lvl6pPr marL="25146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6pPr>
            <a:lvl7pPr marL="29718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7pPr>
            <a:lvl8pPr marL="34290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8pPr>
            <a:lvl9pPr marL="3886200" indent="-228600" algn="l" defTabSz="914400" eaLnBrk="1" hangingPunct="1">
              <a:lnSpc>
                <a:spcPct val="90000"/>
              </a:lnSpc>
              <a:spcBef>
                <a:spcPts val="500"/>
              </a:spcBef>
              <a:buFont typeface="Arial" panose="020B0604020202020204" pitchFamily="34" charset="0"/>
              <a:buChar char="•"/>
              <a:defRPr kern="1200">
                <a:solidFill>
                  <a:schemeClr val="tx1"/>
                </a:solidFill>
                <a:latin typeface="+mn-lt"/>
                <a:ea typeface="+mn-ea"/>
                <a:cs typeface="+mn-cs"/>
              </a:defRPr>
            </a:lvl9pPr>
          </a:lstStyle>
          <a:p>
            <a:r>
              <a:rPr lang="it-IT" b="0" dirty="0"/>
              <a:t>Allora è possibile adottare una codifica di </a:t>
            </a:r>
            <a:r>
              <a:rPr lang="it-IT" b="0" dirty="0" err="1"/>
              <a:t>Huffman</a:t>
            </a:r>
            <a:r>
              <a:rPr lang="it-IT" b="0" dirty="0"/>
              <a:t>, in cui la lunghezza del codice dipende dalla probabilità del valore:</a:t>
            </a:r>
          </a:p>
        </p:txBody>
      </p:sp>
      <p:pic>
        <p:nvPicPr>
          <p:cNvPr id="11" name="Immagine 10">
            <a:extLst>
              <a:ext uri="{FF2B5EF4-FFF2-40B4-BE49-F238E27FC236}">
                <a16:creationId xmlns:a16="http://schemas.microsoft.com/office/drawing/2014/main" id="{50E90AA5-5476-4EA8-8C05-F5066A79D48E}"/>
              </a:ext>
            </a:extLst>
          </p:cNvPr>
          <p:cNvPicPr>
            <a:picLocks noChangeAspect="1"/>
          </p:cNvPicPr>
          <p:nvPr/>
        </p:nvPicPr>
        <p:blipFill rotWithShape="1">
          <a:blip r:embed="rId5"/>
          <a:srcRect b="22206"/>
          <a:stretch/>
        </p:blipFill>
        <p:spPr>
          <a:xfrm>
            <a:off x="3026233" y="8144825"/>
            <a:ext cx="6952334" cy="435295"/>
          </a:xfrm>
          <a:prstGeom prst="rect">
            <a:avLst/>
          </a:prstGeom>
        </p:spPr>
      </p:pic>
    </p:spTree>
    <p:extLst>
      <p:ext uri="{BB962C8B-B14F-4D97-AF65-F5344CB8AC3E}">
        <p14:creationId xmlns:p14="http://schemas.microsoft.com/office/powerpoint/2010/main" val="265544374"/>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CE1386C0-30ED-9C41-8D4D-0F92EA0D9544}"/>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4A2F80E8-9A9C-5342-BF06-AF8A519C27AC}"/>
    </a:ext>
  </a:extLst>
</a:theme>
</file>

<file path=ppt/theme/theme3.xml><?xml version="1.0" encoding="utf-8"?>
<a:theme xmlns:a="http://schemas.openxmlformats.org/drawingml/2006/main" name="Slide_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310EC1B2-BFB5-084E-B11D-270C466A9BEE}"/>
    </a:ext>
  </a:extLst>
</a:theme>
</file>

<file path=ppt/theme/theme4.xml><?xml version="1.0" encoding="utf-8"?>
<a:theme xmlns:a="http://schemas.openxmlformats.org/drawingml/2006/main" name="Slide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797A65D6-BA50-464D-8444-A9FC32820C29}"/>
    </a:ext>
  </a:extLst>
</a:theme>
</file>

<file path=ppt/theme/theme5.xml><?xml version="1.0" encoding="utf-8"?>
<a:theme xmlns:a="http://schemas.openxmlformats.org/drawingml/2006/main" name="Slide_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93A9936C-0EBE-E247-BC60-B20269C59CB7}"/>
    </a:ext>
  </a:extLst>
</a:theme>
</file>

<file path=ppt/theme/theme6.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ITS_Template_2020</Template>
  <TotalTime>5643</TotalTime>
  <Words>1515</Words>
  <Application>Microsoft Office PowerPoint</Application>
  <PresentationFormat>Personalizzato</PresentationFormat>
  <Paragraphs>103</Paragraphs>
  <Slides>14</Slides>
  <Notes>14</Notes>
  <HiddenSlides>0</HiddenSlides>
  <MMClips>0</MMClips>
  <ScaleCrop>false</ScaleCrop>
  <HeadingPairs>
    <vt:vector size="6" baseType="variant">
      <vt:variant>
        <vt:lpstr>Caratteri utilizzati</vt:lpstr>
      </vt:variant>
      <vt:variant>
        <vt:i4>9</vt:i4>
      </vt:variant>
      <vt:variant>
        <vt:lpstr>Tema</vt:lpstr>
      </vt:variant>
      <vt:variant>
        <vt:i4>5</vt:i4>
      </vt:variant>
      <vt:variant>
        <vt:lpstr>Titoli diapositive</vt:lpstr>
      </vt:variant>
      <vt:variant>
        <vt:i4>14</vt:i4>
      </vt:variant>
    </vt:vector>
  </HeadingPairs>
  <TitlesOfParts>
    <vt:vector size="28" baseType="lpstr">
      <vt:lpstr>Arial</vt:lpstr>
      <vt:lpstr>Avenir</vt:lpstr>
      <vt:lpstr>Avenir Black</vt:lpstr>
      <vt:lpstr>Avenir Book</vt:lpstr>
      <vt:lpstr>Calibri</vt:lpstr>
      <vt:lpstr>Calibri Light</vt:lpstr>
      <vt:lpstr>Helvetica Neue</vt:lpstr>
      <vt:lpstr>Nunito</vt:lpstr>
      <vt:lpstr>Verdana</vt:lpstr>
      <vt:lpstr>Slide_1</vt:lpstr>
      <vt:lpstr>Slide_2</vt:lpstr>
      <vt:lpstr>Slide_3</vt:lpstr>
      <vt:lpstr>Slide_4</vt:lpstr>
      <vt:lpstr>Slide_5</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Colleoni</dc:creator>
  <cp:lastModifiedBy>Andrea Colleoni</cp:lastModifiedBy>
  <cp:revision>49</cp:revision>
  <dcterms:created xsi:type="dcterms:W3CDTF">2021-06-10T10:00:01Z</dcterms:created>
  <dcterms:modified xsi:type="dcterms:W3CDTF">2021-06-23T12:46:17Z</dcterms:modified>
</cp:coreProperties>
</file>