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 id="2147483663" r:id="rId3"/>
    <p:sldMasterId id="2147483676" r:id="rId4"/>
    <p:sldMasterId id="2147483689" r:id="rId5"/>
  </p:sldMasterIdLst>
  <p:notesMasterIdLst>
    <p:notesMasterId r:id="rId18"/>
  </p:notesMasterIdLst>
  <p:sldIdLst>
    <p:sldId id="257" r:id="rId6"/>
    <p:sldId id="278" r:id="rId7"/>
    <p:sldId id="279" r:id="rId8"/>
    <p:sldId id="280" r:id="rId9"/>
    <p:sldId id="282" r:id="rId10"/>
    <p:sldId id="281" r:id="rId11"/>
    <p:sldId id="283" r:id="rId12"/>
    <p:sldId id="284" r:id="rId13"/>
    <p:sldId id="285" r:id="rId14"/>
    <p:sldId id="286" r:id="rId15"/>
    <p:sldId id="287" r:id="rId16"/>
    <p:sldId id="288"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6418"/>
  </p:normalViewPr>
  <p:slideViewPr>
    <p:cSldViewPr snapToGrid="0" snapToObjects="1">
      <p:cViewPr varScale="1">
        <p:scale>
          <a:sx n="50" d="100"/>
          <a:sy n="50" d="100"/>
        </p:scale>
        <p:origin x="1598"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8" d="100"/>
          <a:sy n="118" d="100"/>
        </p:scale>
        <p:origin x="4200"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75476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52718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55667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85416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17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https://careerfoundry.com/en/blog/data-analytics/what-is-random-forest/</a:t>
            </a:r>
          </a:p>
        </p:txBody>
      </p:sp>
    </p:spTree>
    <p:extLst>
      <p:ext uri="{BB962C8B-B14F-4D97-AF65-F5344CB8AC3E}">
        <p14:creationId xmlns:p14="http://schemas.microsoft.com/office/powerpoint/2010/main" val="389587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https://careerfoundry.com/en/blog/data-analytics/what-is-random-forest/</a:t>
            </a:r>
          </a:p>
        </p:txBody>
      </p:sp>
    </p:spTree>
    <p:extLst>
      <p:ext uri="{BB962C8B-B14F-4D97-AF65-F5344CB8AC3E}">
        <p14:creationId xmlns:p14="http://schemas.microsoft.com/office/powerpoint/2010/main" val="88394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https://careerfoundry.com/en/blog/data-analytics/what-is-random-forest/</a:t>
            </a:r>
          </a:p>
        </p:txBody>
      </p:sp>
    </p:spTree>
    <p:extLst>
      <p:ext uri="{BB962C8B-B14F-4D97-AF65-F5344CB8AC3E}">
        <p14:creationId xmlns:p14="http://schemas.microsoft.com/office/powerpoint/2010/main" val="270508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https://github.com/SebastianMantey/Decision-Tree-from-Scratch</a:t>
            </a:r>
            <a:br>
              <a:rPr lang="it-IT" dirty="0"/>
            </a:br>
            <a:r>
              <a:rPr lang="it-IT" dirty="0"/>
              <a:t>https://github.com/SebastianMantey/Random-Forest-from-Scratch</a:t>
            </a:r>
          </a:p>
        </p:txBody>
      </p:sp>
    </p:spTree>
    <p:extLst>
      <p:ext uri="{BB962C8B-B14F-4D97-AF65-F5344CB8AC3E}">
        <p14:creationId xmlns:p14="http://schemas.microsoft.com/office/powerpoint/2010/main" val="420431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040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3593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8" name="Immagine">
            <a:extLst>
              <a:ext uri="{FF2B5EF4-FFF2-40B4-BE49-F238E27FC236}">
                <a16:creationId xmlns:a16="http://schemas.microsoft.com/office/drawing/2014/main" id="{523EEB75-0417-9F4C-9AE5-83B4AD15D40F}"/>
              </a:ext>
            </a:extLst>
          </p:cNvPr>
          <p:cNvSpPr>
            <a:spLocks noGrp="1"/>
          </p:cNvSpPr>
          <p:nvPr>
            <p:ph type="pic" sz="quarter" idx="14" hasCustomPrompt="1"/>
          </p:nvPr>
        </p:nvSpPr>
        <p:spPr>
          <a:xfrm>
            <a:off x="5805884" y="7063833"/>
            <a:ext cx="1393015" cy="1393032"/>
          </a:xfrm>
          <a:prstGeom prst="rect">
            <a:avLst/>
          </a:prstGeom>
        </p:spPr>
        <p:txBody>
          <a:bodyPr lIns="91439" tIns="45719" rIns="91439" bIns="45719">
            <a:noAutofit/>
          </a:bodyPr>
          <a:lstStyle>
            <a:lvl1pPr marL="0" indent="0">
              <a:buNone/>
              <a:defRPr/>
            </a:lvl1pPr>
          </a:lstStyle>
          <a:p>
            <a:r>
              <a:rPr lang="it-IT" dirty="0"/>
              <a:t>icona</a:t>
            </a:r>
            <a:endParaRPr dirty="0"/>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spTree>
    <p:extLst>
      <p:ext uri="{BB962C8B-B14F-4D97-AF65-F5344CB8AC3E}">
        <p14:creationId xmlns:p14="http://schemas.microsoft.com/office/powerpoint/2010/main" val="20856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3500418-FCF3-7845-BF87-A1074346BE3F}"/>
              </a:ext>
            </a:extLst>
          </p:cNvPr>
          <p:cNvSpPr txBox="1">
            <a:spLocks noGrp="1"/>
          </p:cNvSpPr>
          <p:nvPr>
            <p:ph type="body" sz="quarter" idx="17" hasCustomPrompt="1"/>
          </p:nvPr>
        </p:nvSpPr>
        <p:spPr>
          <a:xfrm>
            <a:off x="2557276" y="4646512"/>
            <a:ext cx="7890248" cy="488852"/>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solidFill>
                  <a:schemeClr val="bg1"/>
                </a:solidFill>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FFFFFF"/>
                </a:solidFill>
                <a:effectLst/>
                <a:latin typeface="Avenir" panose="02000503020000020003" pitchFamily="2" charset="0"/>
              </a:rPr>
              <a:t>“</a:t>
            </a:r>
            <a:r>
              <a:rPr lang="it-IT" dirty="0"/>
              <a:t>CITAZIONE</a:t>
            </a:r>
            <a:r>
              <a:rPr kumimoji="0" lang="it-IT" sz="2800" b="0" i="0" u="none" strike="noStrike" kern="1200" cap="none" spc="0" normalizeH="0" baseline="0" noProof="0" dirty="0">
                <a:ln>
                  <a:noFill/>
                </a:ln>
                <a:solidFill>
                  <a:srgbClr val="FFFFFF"/>
                </a:solidFill>
                <a:effectLst/>
                <a:uLnTx/>
                <a:uFillTx/>
                <a:latin typeface="Avenir" panose="02000503020000020003" pitchFamily="2" charset="0"/>
                <a:ea typeface="+mn-ea"/>
                <a:cs typeface="+mn-cs"/>
              </a:rPr>
              <a:t> “</a:t>
            </a:r>
            <a:endParaRPr lang="it-IT" dirty="0"/>
          </a:p>
        </p:txBody>
      </p:sp>
    </p:spTree>
    <p:extLst>
      <p:ext uri="{BB962C8B-B14F-4D97-AF65-F5344CB8AC3E}">
        <p14:creationId xmlns:p14="http://schemas.microsoft.com/office/powerpoint/2010/main" val="339331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OpenDay">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E5296B67-A270-664C-B5A2-4F88CFBF819A}"/>
              </a:ext>
            </a:extLst>
          </p:cNvPr>
          <p:cNvSpPr txBox="1">
            <a:spLocks noGrp="1"/>
          </p:cNvSpPr>
          <p:nvPr>
            <p:ph type="body" sz="quarter" idx="13" hasCustomPrompt="1"/>
          </p:nvPr>
        </p:nvSpPr>
        <p:spPr>
          <a:xfrm>
            <a:off x="2506543" y="1267805"/>
            <a:ext cx="7991714"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A4CC2A99-71A3-CF40-A213-FFE1D08FE6E4}"/>
              </a:ext>
            </a:extLst>
          </p:cNvPr>
          <p:cNvSpPr txBox="1">
            <a:spLocks noGrp="1"/>
          </p:cNvSpPr>
          <p:nvPr>
            <p:ph type="body" sz="quarter" idx="14" hasCustomPrompt="1"/>
          </p:nvPr>
        </p:nvSpPr>
        <p:spPr>
          <a:xfrm>
            <a:off x="2981625" y="2397909"/>
            <a:ext cx="7041550"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pic>
        <p:nvPicPr>
          <p:cNvPr id="9" name="Immagine" descr="Immagine">
            <a:extLst>
              <a:ext uri="{FF2B5EF4-FFF2-40B4-BE49-F238E27FC236}">
                <a16:creationId xmlns:a16="http://schemas.microsoft.com/office/drawing/2014/main" id="{92632C73-A4AD-814E-A6C0-498236B5E94B}"/>
              </a:ext>
            </a:extLst>
          </p:cNvPr>
          <p:cNvPicPr>
            <a:picLocks noChangeAspect="1"/>
          </p:cNvPicPr>
          <p:nvPr userDrawn="1"/>
        </p:nvPicPr>
        <p:blipFill>
          <a:blip r:embed="rId2"/>
          <a:stretch>
            <a:fillRect/>
          </a:stretch>
        </p:blipFill>
        <p:spPr>
          <a:xfrm>
            <a:off x="516589" y="3886125"/>
            <a:ext cx="1811622" cy="1811601"/>
          </a:xfrm>
          <a:prstGeom prst="rect">
            <a:avLst/>
          </a:prstGeom>
          <a:ln w="3175">
            <a:miter lim="400000"/>
          </a:ln>
        </p:spPr>
      </p:pic>
      <p:pic>
        <p:nvPicPr>
          <p:cNvPr id="10" name="Immagine" descr="Immagine">
            <a:extLst>
              <a:ext uri="{FF2B5EF4-FFF2-40B4-BE49-F238E27FC236}">
                <a16:creationId xmlns:a16="http://schemas.microsoft.com/office/drawing/2014/main" id="{E78CB888-6D8E-9A47-9813-BBA114E6514F}"/>
              </a:ext>
            </a:extLst>
          </p:cNvPr>
          <p:cNvPicPr>
            <a:picLocks noChangeAspect="1"/>
          </p:cNvPicPr>
          <p:nvPr userDrawn="1"/>
        </p:nvPicPr>
        <p:blipFill>
          <a:blip r:embed="rId3"/>
          <a:stretch>
            <a:fillRect/>
          </a:stretch>
        </p:blipFill>
        <p:spPr>
          <a:xfrm>
            <a:off x="3073810" y="3886125"/>
            <a:ext cx="1811580" cy="1811601"/>
          </a:xfrm>
          <a:prstGeom prst="rect">
            <a:avLst/>
          </a:prstGeom>
          <a:ln w="3175">
            <a:miter lim="400000"/>
          </a:ln>
        </p:spPr>
      </p:pic>
      <p:pic>
        <p:nvPicPr>
          <p:cNvPr id="11" name="Immagine" descr="Immagine">
            <a:extLst>
              <a:ext uri="{FF2B5EF4-FFF2-40B4-BE49-F238E27FC236}">
                <a16:creationId xmlns:a16="http://schemas.microsoft.com/office/drawing/2014/main" id="{6F93E20A-631E-7F45-852C-527036C0B2E4}"/>
              </a:ext>
            </a:extLst>
          </p:cNvPr>
          <p:cNvPicPr>
            <a:picLocks noChangeAspect="1"/>
          </p:cNvPicPr>
          <p:nvPr userDrawn="1"/>
        </p:nvPicPr>
        <p:blipFill>
          <a:blip r:embed="rId4"/>
          <a:stretch>
            <a:fillRect/>
          </a:stretch>
        </p:blipFill>
        <p:spPr>
          <a:xfrm>
            <a:off x="5623277" y="3899448"/>
            <a:ext cx="1784934" cy="1784955"/>
          </a:xfrm>
          <a:prstGeom prst="rect">
            <a:avLst/>
          </a:prstGeom>
          <a:ln w="3175">
            <a:miter lim="400000"/>
          </a:ln>
        </p:spPr>
      </p:pic>
      <p:pic>
        <p:nvPicPr>
          <p:cNvPr id="12" name="Immagine" descr="Immagine">
            <a:extLst>
              <a:ext uri="{FF2B5EF4-FFF2-40B4-BE49-F238E27FC236}">
                <a16:creationId xmlns:a16="http://schemas.microsoft.com/office/drawing/2014/main" id="{F4DB6838-EEA3-9A4C-87BD-16F20C21DAE9}"/>
              </a:ext>
            </a:extLst>
          </p:cNvPr>
          <p:cNvPicPr>
            <a:picLocks noChangeAspect="1"/>
          </p:cNvPicPr>
          <p:nvPr userDrawn="1"/>
        </p:nvPicPr>
        <p:blipFill>
          <a:blip r:embed="rId5"/>
          <a:stretch>
            <a:fillRect/>
          </a:stretch>
        </p:blipFill>
        <p:spPr>
          <a:xfrm>
            <a:off x="8149933" y="3899469"/>
            <a:ext cx="1784934" cy="1784913"/>
          </a:xfrm>
          <a:prstGeom prst="rect">
            <a:avLst/>
          </a:prstGeom>
          <a:ln w="3175">
            <a:miter lim="400000"/>
          </a:ln>
        </p:spPr>
      </p:pic>
      <p:pic>
        <p:nvPicPr>
          <p:cNvPr id="13" name="Immagine" descr="Immagine">
            <a:extLst>
              <a:ext uri="{FF2B5EF4-FFF2-40B4-BE49-F238E27FC236}">
                <a16:creationId xmlns:a16="http://schemas.microsoft.com/office/drawing/2014/main" id="{F2427546-5AB0-F743-9B7F-776B6BEF0A14}"/>
              </a:ext>
            </a:extLst>
          </p:cNvPr>
          <p:cNvPicPr>
            <a:picLocks noChangeAspect="1"/>
          </p:cNvPicPr>
          <p:nvPr userDrawn="1"/>
        </p:nvPicPr>
        <p:blipFill>
          <a:blip r:embed="rId6"/>
          <a:stretch>
            <a:fillRect/>
          </a:stretch>
        </p:blipFill>
        <p:spPr>
          <a:xfrm>
            <a:off x="10676589" y="3886107"/>
            <a:ext cx="1811622" cy="1811637"/>
          </a:xfrm>
          <a:prstGeom prst="rect">
            <a:avLst/>
          </a:prstGeom>
          <a:ln w="3175">
            <a:miter lim="400000"/>
          </a:ln>
        </p:spPr>
      </p:pic>
      <p:sp>
        <p:nvSpPr>
          <p:cNvPr id="18" name="TITOLO">
            <a:extLst>
              <a:ext uri="{FF2B5EF4-FFF2-40B4-BE49-F238E27FC236}">
                <a16:creationId xmlns:a16="http://schemas.microsoft.com/office/drawing/2014/main" id="{8CAA8FF7-B21B-7343-9017-62B751E49974}"/>
              </a:ext>
            </a:extLst>
          </p:cNvPr>
          <p:cNvSpPr txBox="1">
            <a:spLocks noGrp="1"/>
          </p:cNvSpPr>
          <p:nvPr>
            <p:ph type="body" sz="quarter" idx="18" hasCustomPrompt="1"/>
          </p:nvPr>
        </p:nvSpPr>
        <p:spPr>
          <a:xfrm>
            <a:off x="428132" y="6179010"/>
            <a:ext cx="1988535" cy="597856"/>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IFTS</a:t>
            </a:r>
            <a:br>
              <a:rPr lang="it-IT" dirty="0"/>
            </a:br>
            <a:r>
              <a:rPr lang="it-IT" dirty="0"/>
              <a:t>DEVELOPER</a:t>
            </a:r>
          </a:p>
        </p:txBody>
      </p:sp>
      <p:sp>
        <p:nvSpPr>
          <p:cNvPr id="19" name="TITOLO">
            <a:extLst>
              <a:ext uri="{FF2B5EF4-FFF2-40B4-BE49-F238E27FC236}">
                <a16:creationId xmlns:a16="http://schemas.microsoft.com/office/drawing/2014/main" id="{A9F813F7-D471-B64C-B033-A4FA61C940FB}"/>
              </a:ext>
            </a:extLst>
          </p:cNvPr>
          <p:cNvSpPr txBox="1">
            <a:spLocks noGrp="1"/>
          </p:cNvSpPr>
          <p:nvPr>
            <p:ph type="body" sz="quarter" idx="19" hasCustomPrompt="1"/>
          </p:nvPr>
        </p:nvSpPr>
        <p:spPr>
          <a:xfrm>
            <a:off x="2957988" y="6184207"/>
            <a:ext cx="1988535" cy="1096454"/>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NETWORK</a:t>
            </a:r>
            <a:br>
              <a:rPr lang="it-IT" dirty="0"/>
            </a:br>
            <a:r>
              <a:rPr lang="it-IT" dirty="0"/>
              <a:t>VISUALIZATION</a:t>
            </a:r>
            <a:br>
              <a:rPr lang="it-IT" dirty="0"/>
            </a:br>
            <a:r>
              <a:rPr lang="it-IT" dirty="0"/>
              <a:t>AND CLOUD</a:t>
            </a:r>
            <a:br>
              <a:rPr lang="it-IT" dirty="0"/>
            </a:br>
            <a:r>
              <a:rPr lang="it-IT" dirty="0"/>
              <a:t>SPECIALIST</a:t>
            </a:r>
          </a:p>
        </p:txBody>
      </p:sp>
      <p:sp>
        <p:nvSpPr>
          <p:cNvPr id="20" name="TITOLO">
            <a:extLst>
              <a:ext uri="{FF2B5EF4-FFF2-40B4-BE49-F238E27FC236}">
                <a16:creationId xmlns:a16="http://schemas.microsoft.com/office/drawing/2014/main" id="{39415C28-E1D9-1F42-AC97-4432A5B0C1FF}"/>
              </a:ext>
            </a:extLst>
          </p:cNvPr>
          <p:cNvSpPr txBox="1">
            <a:spLocks noGrp="1"/>
          </p:cNvSpPr>
          <p:nvPr>
            <p:ph type="body" sz="quarter" idx="20" hasCustomPrompt="1"/>
          </p:nvPr>
        </p:nvSpPr>
        <p:spPr>
          <a:xfrm>
            <a:off x="5422658"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OMNICHANNEL</a:t>
            </a:r>
            <a:br>
              <a:rPr lang="it-IT" dirty="0"/>
            </a:br>
            <a:r>
              <a:rPr lang="it-IT" dirty="0"/>
              <a:t>COMMUNICTION</a:t>
            </a:r>
            <a:br>
              <a:rPr lang="it-IT" dirty="0"/>
            </a:br>
            <a:r>
              <a:rPr lang="it-IT" dirty="0"/>
              <a:t>SPECIALIST</a:t>
            </a:r>
          </a:p>
        </p:txBody>
      </p:sp>
      <p:sp>
        <p:nvSpPr>
          <p:cNvPr id="21" name="TITOLO">
            <a:extLst>
              <a:ext uri="{FF2B5EF4-FFF2-40B4-BE49-F238E27FC236}">
                <a16:creationId xmlns:a16="http://schemas.microsoft.com/office/drawing/2014/main" id="{830E104E-8E47-724C-ADB6-398FF7F100C2}"/>
              </a:ext>
            </a:extLst>
          </p:cNvPr>
          <p:cNvSpPr txBox="1">
            <a:spLocks noGrp="1"/>
          </p:cNvSpPr>
          <p:nvPr>
            <p:ph type="body" sz="quarter" idx="21" hasCustomPrompt="1"/>
          </p:nvPr>
        </p:nvSpPr>
        <p:spPr>
          <a:xfrm>
            <a:off x="7952514"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CYBER</a:t>
            </a:r>
            <a:br>
              <a:rPr lang="it-IT" dirty="0"/>
            </a:br>
            <a:r>
              <a:rPr lang="it-IT" dirty="0"/>
              <a:t>DEFENSE</a:t>
            </a:r>
            <a:br>
              <a:rPr lang="it-IT" dirty="0"/>
            </a:br>
            <a:r>
              <a:rPr lang="it-IT" dirty="0"/>
              <a:t>SPECIALIST</a:t>
            </a:r>
          </a:p>
        </p:txBody>
      </p:sp>
      <p:sp>
        <p:nvSpPr>
          <p:cNvPr id="22" name="TITOLO">
            <a:extLst>
              <a:ext uri="{FF2B5EF4-FFF2-40B4-BE49-F238E27FC236}">
                <a16:creationId xmlns:a16="http://schemas.microsoft.com/office/drawing/2014/main" id="{A7123FA2-0BC9-694E-B167-BFF8B00E0416}"/>
              </a:ext>
            </a:extLst>
          </p:cNvPr>
          <p:cNvSpPr txBox="1">
            <a:spLocks noGrp="1"/>
          </p:cNvSpPr>
          <p:nvPr>
            <p:ph type="body" sz="quarter" idx="22" hasCustomPrompt="1"/>
          </p:nvPr>
        </p:nvSpPr>
        <p:spPr>
          <a:xfrm>
            <a:off x="10362866" y="6187965"/>
            <a:ext cx="2439067"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SMART</a:t>
            </a:r>
            <a:br>
              <a:rPr lang="it-IT" dirty="0"/>
            </a:br>
            <a:r>
              <a:rPr lang="it-IT" dirty="0"/>
              <a:t>MANUFACTURING</a:t>
            </a:r>
            <a:br>
              <a:rPr lang="it-IT" dirty="0"/>
            </a:br>
            <a:r>
              <a:rPr lang="it-IT" dirty="0"/>
              <a:t>SPECIALIST</a:t>
            </a:r>
          </a:p>
        </p:txBody>
      </p:sp>
    </p:spTree>
    <p:extLst>
      <p:ext uri="{BB962C8B-B14F-4D97-AF65-F5344CB8AC3E}">
        <p14:creationId xmlns:p14="http://schemas.microsoft.com/office/powerpoint/2010/main" val="1939294193"/>
      </p:ext>
    </p:extLst>
  </p:cSld>
  <p:clrMapOvr>
    <a:masterClrMapping/>
  </p:clrMapOvr>
  <p:extLst>
    <p:ext uri="{DCECCB84-F9BA-43D5-87BE-67443E8EF086}">
      <p15:sldGuideLst xmlns:p15="http://schemas.microsoft.com/office/powerpoint/2012/main">
        <p15:guide id="1" orient="horz" pos="3049">
          <p15:clr>
            <a:srgbClr val="FBAE40"/>
          </p15:clr>
        </p15:guide>
        <p15:guide id="2" pos="4096">
          <p15:clr>
            <a:srgbClr val="FBAE40"/>
          </p15:clr>
        </p15:guide>
        <p15:guide id="3"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B2D7D8F9-FD36-F742-851E-3695E1C8E43B}"/>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2A460354-3DFD-A04F-8209-F94E80CC0680}"/>
              </a:ext>
            </a:extLst>
          </p:cNvPr>
          <p:cNvSpPr txBox="1">
            <a:spLocks noGrp="1"/>
          </p:cNvSpPr>
          <p:nvPr>
            <p:ph type="body" sz="half" idx="14" hasCustomPrompt="1"/>
          </p:nvPr>
        </p:nvSpPr>
        <p:spPr>
          <a:xfrm>
            <a:off x="2410933" y="2737319"/>
            <a:ext cx="81829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testo</a:t>
            </a:r>
          </a:p>
        </p:txBody>
      </p:sp>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2" name="TITOLO">
            <a:extLst>
              <a:ext uri="{FF2B5EF4-FFF2-40B4-BE49-F238E27FC236}">
                <a16:creationId xmlns:a16="http://schemas.microsoft.com/office/drawing/2014/main" id="{36AC14E3-0524-AC44-BBCB-12C0627EE6DE}"/>
              </a:ext>
            </a:extLst>
          </p:cNvPr>
          <p:cNvSpPr txBox="1">
            <a:spLocks noGrp="1"/>
          </p:cNvSpPr>
          <p:nvPr>
            <p:ph type="body" sz="quarter" idx="18" hasCustomPrompt="1"/>
          </p:nvPr>
        </p:nvSpPr>
        <p:spPr>
          <a:xfrm>
            <a:off x="2690757" y="889577"/>
            <a:ext cx="7623286" cy="690189"/>
          </a:xfrm>
          <a:prstGeom prst="rect">
            <a:avLst/>
          </a:prstGeom>
        </p:spPr>
        <p:txBody>
          <a:bodyPr anchor="t">
            <a:spAutoFit/>
          </a:bodyPr>
          <a:lstStyle>
            <a:lvl1pPr marL="0" indent="0" algn="ctr">
              <a:buNone/>
              <a:defRPr sz="4200">
                <a:latin typeface="Avenir Black"/>
                <a:ea typeface="Avenir Black"/>
                <a:cs typeface="Avenir Black"/>
                <a:sym typeface="Avenir Black"/>
              </a:defRPr>
            </a:lvl1pPr>
          </a:lstStyle>
          <a:p>
            <a:pPr lvl="0"/>
            <a:r>
              <a:rPr lang="it-IT" dirty="0"/>
              <a:t>TITOLO SLIDE</a:t>
            </a:r>
          </a:p>
        </p:txBody>
      </p:sp>
      <p:sp>
        <p:nvSpPr>
          <p:cNvPr id="13" name="SOTTOTITOLO">
            <a:extLst>
              <a:ext uri="{FF2B5EF4-FFF2-40B4-BE49-F238E27FC236}">
                <a16:creationId xmlns:a16="http://schemas.microsoft.com/office/drawing/2014/main" id="{1E8C48DF-84AD-5047-BAF7-D4C42B7F122B}"/>
              </a:ext>
            </a:extLst>
          </p:cNvPr>
          <p:cNvSpPr txBox="1">
            <a:spLocks noGrp="1"/>
          </p:cNvSpPr>
          <p:nvPr>
            <p:ph type="body" sz="quarter" idx="19" hasCustomPrompt="1"/>
          </p:nvPr>
        </p:nvSpPr>
        <p:spPr>
          <a:xfrm>
            <a:off x="2527998" y="1869384"/>
            <a:ext cx="7948804" cy="474682"/>
          </a:xfrm>
          <a:prstGeom prst="rect">
            <a:avLst/>
          </a:prstGeom>
        </p:spPr>
        <p:txBody>
          <a:bodyPr anchor="t">
            <a:spAutoFit/>
          </a:bodyPr>
          <a:lstStyle>
            <a:lvl1pPr marL="0" indent="0" algn="ctr">
              <a:buFontTx/>
              <a:buNone/>
              <a:defRPr sz="2700">
                <a:latin typeface="Avenir Book"/>
                <a:ea typeface="Avenir Book"/>
                <a:cs typeface="Avenir Book"/>
                <a:sym typeface="Avenir Book"/>
              </a:defRPr>
            </a:lvl1pPr>
          </a:lstStyle>
          <a:p>
            <a:pPr lvl="0"/>
            <a:r>
              <a:rPr lang="it-IT" dirty="0"/>
              <a:t>SOTTOTITOLO</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24964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Sol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9BA50511-EC66-2847-8A43-2DA57763E5BB}"/>
              </a:ext>
            </a:extLst>
          </p:cNvPr>
          <p:cNvSpPr>
            <a:spLocks noGrp="1"/>
          </p:cNvSpPr>
          <p:nvPr>
            <p:ph type="pic" idx="16"/>
          </p:nvPr>
        </p:nvSpPr>
        <p:spPr>
          <a:xfrm>
            <a:off x="1218791" y="1910961"/>
            <a:ext cx="10567218" cy="5931678"/>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p>
        </p:txBody>
      </p:sp>
      <p:sp>
        <p:nvSpPr>
          <p:cNvPr id="8" name="Immagine">
            <a:extLst>
              <a:ext uri="{FF2B5EF4-FFF2-40B4-BE49-F238E27FC236}">
                <a16:creationId xmlns:a16="http://schemas.microsoft.com/office/drawing/2014/main" id="{D76C0195-EF8C-2149-85B1-5237FC6C9CE8}"/>
              </a:ext>
            </a:extLst>
          </p:cNvPr>
          <p:cNvSpPr>
            <a:spLocks noGrp="1"/>
          </p:cNvSpPr>
          <p:nvPr>
            <p:ph type="pic" sz="quarter" idx="17" hasCustomPrompt="1"/>
          </p:nvPr>
        </p:nvSpPr>
        <p:spPr>
          <a:xfrm>
            <a:off x="11312983" y="260883"/>
            <a:ext cx="1078435" cy="1078434"/>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9" name="00/00/0000">
            <a:extLst>
              <a:ext uri="{FF2B5EF4-FFF2-40B4-BE49-F238E27FC236}">
                <a16:creationId xmlns:a16="http://schemas.microsoft.com/office/drawing/2014/main" id="{998F434A-7244-474D-9C6E-CD277537C036}"/>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0" name="UF_00">
            <a:extLst>
              <a:ext uri="{FF2B5EF4-FFF2-40B4-BE49-F238E27FC236}">
                <a16:creationId xmlns:a16="http://schemas.microsoft.com/office/drawing/2014/main" id="{B4D45E3C-239C-2D4D-8A6A-FEEFB2028C0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11" name="Nome Professore">
            <a:extLst>
              <a:ext uri="{FF2B5EF4-FFF2-40B4-BE49-F238E27FC236}">
                <a16:creationId xmlns:a16="http://schemas.microsoft.com/office/drawing/2014/main" id="{37234224-F45D-6A48-B06F-F2B587781AA0}"/>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Tree>
    <p:extLst>
      <p:ext uri="{BB962C8B-B14F-4D97-AF65-F5344CB8AC3E}">
        <p14:creationId xmlns:p14="http://schemas.microsoft.com/office/powerpoint/2010/main" val="25423410"/>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guide id="3" pos="7815">
          <p15:clr>
            <a:srgbClr val="FBAE40"/>
          </p15:clr>
        </p15:guide>
        <p15:guide id="4" pos="3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Test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
        <p:nvSpPr>
          <p:cNvPr id="14" name="Immagine">
            <a:extLst>
              <a:ext uri="{FF2B5EF4-FFF2-40B4-BE49-F238E27FC236}">
                <a16:creationId xmlns:a16="http://schemas.microsoft.com/office/drawing/2014/main" id="{3027D0C3-232E-A843-81A1-225021B3F609}"/>
              </a:ext>
            </a:extLst>
          </p:cNvPr>
          <p:cNvSpPr>
            <a:spLocks noGrp="1"/>
          </p:cNvSpPr>
          <p:nvPr>
            <p:ph type="pic" sz="half" idx="21"/>
          </p:nvPr>
        </p:nvSpPr>
        <p:spPr>
          <a:xfrm>
            <a:off x="7599251" y="2029950"/>
            <a:ext cx="4713465" cy="6206675"/>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endParaRPr dirty="0"/>
          </a:p>
        </p:txBody>
      </p:sp>
    </p:spTree>
    <p:extLst>
      <p:ext uri="{BB962C8B-B14F-4D97-AF65-F5344CB8AC3E}">
        <p14:creationId xmlns:p14="http://schemas.microsoft.com/office/powerpoint/2010/main" val="23043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sto/immagine (sfond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Tree>
    <p:extLst>
      <p:ext uri="{BB962C8B-B14F-4D97-AF65-F5344CB8AC3E}">
        <p14:creationId xmlns:p14="http://schemas.microsoft.com/office/powerpoint/2010/main" val="799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oloTestoBreve (sfondo negativo)">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E2ED79D7-1450-204A-8DBE-0161A7AEC059}"/>
              </a:ext>
            </a:extLst>
          </p:cNvPr>
          <p:cNvSpPr txBox="1">
            <a:spLocks noGrp="1"/>
          </p:cNvSpPr>
          <p:nvPr>
            <p:ph type="body" sz="half" idx="14" hasCustomPrompt="1"/>
          </p:nvPr>
        </p:nvSpPr>
        <p:spPr>
          <a:xfrm>
            <a:off x="3419533" y="3267743"/>
            <a:ext cx="61657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TITOLO">
            <a:extLst>
              <a:ext uri="{FF2B5EF4-FFF2-40B4-BE49-F238E27FC236}">
                <a16:creationId xmlns:a16="http://schemas.microsoft.com/office/drawing/2014/main" id="{EBFE2668-3FB5-C24D-9DA4-005033624847}"/>
              </a:ext>
            </a:extLst>
          </p:cNvPr>
          <p:cNvSpPr txBox="1">
            <a:spLocks noGrp="1"/>
          </p:cNvSpPr>
          <p:nvPr>
            <p:ph type="body" sz="quarter" idx="17" hasCustomPrompt="1"/>
          </p:nvPr>
        </p:nvSpPr>
        <p:spPr>
          <a:xfrm>
            <a:off x="4248967" y="1267805"/>
            <a:ext cx="4506866"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6372CD99-A88F-2D4C-82FA-8F299BEEDD1E}"/>
              </a:ext>
            </a:extLst>
          </p:cNvPr>
          <p:cNvSpPr txBox="1">
            <a:spLocks noGrp="1"/>
          </p:cNvSpPr>
          <p:nvPr>
            <p:ph type="body" sz="quarter" idx="18" hasCustomPrompt="1"/>
          </p:nvPr>
        </p:nvSpPr>
        <p:spPr>
          <a:xfrm>
            <a:off x="3107039" y="2188359"/>
            <a:ext cx="6790722"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118704053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itazione (sfondo negativo)">
    <p:spTree>
      <p:nvGrpSpPr>
        <p:cNvPr id="1" name=""/>
        <p:cNvGrpSpPr/>
        <p:nvPr/>
      </p:nvGrpSpPr>
      <p:grpSpPr>
        <a:xfrm>
          <a:off x="0" y="0"/>
          <a:ext cx="0" cy="0"/>
          <a:chOff x="0" y="0"/>
          <a:chExt cx="0" cy="0"/>
        </a:xfrm>
      </p:grpSpPr>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FDCD4F2-49C1-B548-BB3B-78B17C84098F}"/>
              </a:ext>
            </a:extLst>
          </p:cNvPr>
          <p:cNvSpPr txBox="1">
            <a:spLocks noGrp="1"/>
          </p:cNvSpPr>
          <p:nvPr>
            <p:ph type="body" sz="quarter" idx="17" hasCustomPrompt="1"/>
          </p:nvPr>
        </p:nvSpPr>
        <p:spPr>
          <a:xfrm>
            <a:off x="2557276" y="4646512"/>
            <a:ext cx="7890248" cy="460575"/>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B0000D"/>
                </a:solidFill>
                <a:effectLst/>
                <a:latin typeface="Avenir" panose="02000503020000020003" pitchFamily="2" charset="0"/>
              </a:rPr>
              <a:t>“</a:t>
            </a:r>
            <a:r>
              <a:rPr lang="it-IT" dirty="0"/>
              <a:t>CITAZIONE</a:t>
            </a:r>
            <a:r>
              <a:rPr lang="it-IT" dirty="0">
                <a:solidFill>
                  <a:srgbClr val="B0000D"/>
                </a:solidFill>
                <a:effectLst/>
                <a:latin typeface="Avenir" panose="02000503020000020003" pitchFamily="2" charset="0"/>
              </a:rPr>
              <a:t> “</a:t>
            </a:r>
            <a:endParaRPr lang="it-IT" dirty="0"/>
          </a:p>
        </p:txBody>
      </p:sp>
    </p:spTree>
    <p:extLst>
      <p:ext uri="{BB962C8B-B14F-4D97-AF65-F5344CB8AC3E}">
        <p14:creationId xmlns:p14="http://schemas.microsoft.com/office/powerpoint/2010/main" val="392649128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SoloTestoBreve (sfondo positivo)">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79D8DC8D-03F4-E740-ADEC-977F2E5DD743}"/>
              </a:ext>
            </a:extLst>
          </p:cNvPr>
          <p:cNvSpPr txBox="1">
            <a:spLocks noGrp="1"/>
          </p:cNvSpPr>
          <p:nvPr>
            <p:ph type="body" sz="quarter" idx="16" hasCustomPrompt="1"/>
          </p:nvPr>
        </p:nvSpPr>
        <p:spPr>
          <a:xfrm>
            <a:off x="4248967" y="1267805"/>
            <a:ext cx="4506866" cy="690189"/>
          </a:xfrm>
          <a:prstGeom prst="rect">
            <a:avLst/>
          </a:prstGeom>
        </p:spPr>
        <p:txBody>
          <a:bodyPr anchor="t">
            <a:spAutoFit/>
          </a:bodyPr>
          <a:lstStyle>
            <a:lvl1pPr marL="0" indent="0" algn="ctr">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613D6E78-BFBA-A241-ABE8-2BEB6C36220C}"/>
              </a:ext>
            </a:extLst>
          </p:cNvPr>
          <p:cNvSpPr txBox="1">
            <a:spLocks noGrp="1"/>
          </p:cNvSpPr>
          <p:nvPr>
            <p:ph type="body" sz="quarter" idx="17" hasCustomPrompt="1"/>
          </p:nvPr>
        </p:nvSpPr>
        <p:spPr>
          <a:xfrm>
            <a:off x="3107039" y="2188359"/>
            <a:ext cx="6790722" cy="474682"/>
          </a:xfrm>
          <a:prstGeom prst="rect">
            <a:avLst/>
          </a:prstGeom>
        </p:spPr>
        <p:txBody>
          <a:bodyPr anchor="t">
            <a:spAutoFit/>
          </a:bodyPr>
          <a:lstStyle>
            <a:lvl1pPr marL="0" indent="0" algn="ctr">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0"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2B47F7F-58EB-B549-B149-D3AB9A9166A5}"/>
              </a:ext>
            </a:extLst>
          </p:cNvPr>
          <p:cNvSpPr txBox="1">
            <a:spLocks noGrp="1"/>
          </p:cNvSpPr>
          <p:nvPr>
            <p:ph type="body" sz="half" idx="14" hasCustomPrompt="1"/>
          </p:nvPr>
        </p:nvSpPr>
        <p:spPr>
          <a:xfrm>
            <a:off x="3419533" y="3070519"/>
            <a:ext cx="6165734" cy="290592"/>
          </a:xfrm>
          <a:prstGeom prst="rect">
            <a:avLst/>
          </a:prstGeom>
        </p:spPr>
        <p:txBody>
          <a:bodyPr anchor="t">
            <a:spAutoFit/>
          </a:bodyPr>
          <a:lstStyle>
            <a:lvl1pPr marL="0" indent="0">
              <a:buNone/>
              <a:defRPr>
                <a:solidFill>
                  <a:schemeClr val="bg1"/>
                </a:solidFill>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337521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05/07/2021</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‹N›</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a:blip r:embed="rId5"/>
          <a:stretch>
            <a:fillRect/>
          </a:stretch>
        </p:blipFill>
        <p:spPr>
          <a:xfrm>
            <a:off x="-2112200" y="-2406920"/>
            <a:ext cx="4713465" cy="466144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6"/>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a:blip r:embed="rId5"/>
          <a:stretch>
            <a:fillRect/>
          </a:stretch>
        </p:blipFill>
        <p:spPr>
          <a:xfrm>
            <a:off x="10749668" y="7499080"/>
            <a:ext cx="4713465" cy="466144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05/07/2021</a:t>
            </a:fld>
            <a:endParaRPr lang="it-IT"/>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7FB47E57-BD03-5C4A-B876-C2A14B73535E}" type="slidenum">
              <a:rPr lang="it-IT" smtClean="0"/>
              <a:t>‹N›</a:t>
            </a:fld>
            <a:endParaRPr lang="it-IT"/>
          </a:p>
        </p:txBody>
      </p:sp>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DBB20780-3930-4F48-BECD-DDA24B78095C}"/>
              </a:ext>
            </a:extLst>
          </p:cNvPr>
          <p:cNvPicPr>
            <a:picLocks noChangeAspect="1"/>
          </p:cNvPicPr>
          <p:nvPr userDrawn="1"/>
        </p:nvPicPr>
        <p:blipFill>
          <a:blip r:embed="rId4"/>
          <a:stretch>
            <a:fillRect/>
          </a:stretch>
        </p:blipFill>
        <p:spPr>
          <a:xfrm>
            <a:off x="-6423659" y="-1753147"/>
            <a:ext cx="13345251" cy="13259894"/>
          </a:xfrm>
          <a:prstGeom prst="rect">
            <a:avLst/>
          </a:prstGeom>
          <a:ln w="3175">
            <a:miter lim="400000"/>
          </a:ln>
        </p:spPr>
      </p:pic>
      <p:pic>
        <p:nvPicPr>
          <p:cNvPr id="8" name="Immagine" descr="Immagine">
            <a:extLst>
              <a:ext uri="{FF2B5EF4-FFF2-40B4-BE49-F238E27FC236}">
                <a16:creationId xmlns:a16="http://schemas.microsoft.com/office/drawing/2014/main" id="{770D60DB-8A72-A343-AB91-1454AB1E935B}"/>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
        <p:nvSpPr>
          <p:cNvPr id="2" name="Segnaposto titolo 1">
            <a:extLst>
              <a:ext uri="{FF2B5EF4-FFF2-40B4-BE49-F238E27FC236}">
                <a16:creationId xmlns:a16="http://schemas.microsoft.com/office/drawing/2014/main" id="{351F1E4D-67B8-C146-B163-AEDED36DF29A}"/>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AAE85F-BDF8-5C42-BCBB-F5160467F43F}"/>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B9C63226-ABB4-F54C-B3F7-27E4A4044EF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BDB426DD-F855-5841-A0DE-CE15C61F4F3E}" type="datetimeFigureOut">
              <a:rPr lang="it-IT" smtClean="0"/>
              <a:t>05/07/2021</a:t>
            </a:fld>
            <a:endParaRPr lang="it-IT"/>
          </a:p>
        </p:txBody>
      </p:sp>
      <p:sp>
        <p:nvSpPr>
          <p:cNvPr id="5" name="Segnaposto piè di pagina 4">
            <a:extLst>
              <a:ext uri="{FF2B5EF4-FFF2-40B4-BE49-F238E27FC236}">
                <a16:creationId xmlns:a16="http://schemas.microsoft.com/office/drawing/2014/main" id="{8167CFDE-2C35-9F4E-8B97-43950A48B5C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8BC4FF6-39D8-354A-85B1-6025D0A22AC7}"/>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9508666D-AC87-394D-8FAD-55DA3CD2D775}" type="slidenum">
              <a:rPr lang="it-IT" smtClean="0"/>
              <a:t>‹N›</a:t>
            </a:fld>
            <a:endParaRPr lang="it-IT"/>
          </a:p>
        </p:txBody>
      </p:sp>
    </p:spTree>
    <p:extLst>
      <p:ext uri="{BB962C8B-B14F-4D97-AF65-F5344CB8AC3E}">
        <p14:creationId xmlns:p14="http://schemas.microsoft.com/office/powerpoint/2010/main" val="20267555"/>
      </p:ext>
    </p:extLst>
  </p:cSld>
  <p:clrMap bg1="lt1" tx1="dk1" bg2="lt2" tx2="dk2" accent1="accent1" accent2="accent2" accent3="accent3" accent4="accent4" accent5="accent5" accent6="accent6" hlink="hlink" folHlink="folHlink"/>
  <p:sldLayoutIdLst>
    <p:sldLayoutId id="2147483664" r:id="rId1"/>
    <p:sldLayoutId id="2147483675"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4BD3CC-8B28-234B-BD0F-B35D90760E0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2770F0-0970-2F48-B618-641894EA7B1A}"/>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355074-C828-D942-9D30-6C133DCEF942}"/>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D7A86DA-4BAE-FE45-A02F-92B8595BD11E}" type="datetimeFigureOut">
              <a:rPr lang="it-IT" smtClean="0"/>
              <a:t>05/07/2021</a:t>
            </a:fld>
            <a:endParaRPr lang="it-IT"/>
          </a:p>
        </p:txBody>
      </p:sp>
      <p:sp>
        <p:nvSpPr>
          <p:cNvPr id="5" name="Segnaposto piè di pagina 4">
            <a:extLst>
              <a:ext uri="{FF2B5EF4-FFF2-40B4-BE49-F238E27FC236}">
                <a16:creationId xmlns:a16="http://schemas.microsoft.com/office/drawing/2014/main" id="{B71E504B-533F-324F-BFF7-0B2F32CD0389}"/>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1B9414-BD97-4B4C-9490-0C6880113EDF}"/>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BBF-D03A-794F-B176-0BEA9B56AE90}" type="slidenum">
              <a:rPr lang="it-IT" smtClean="0"/>
              <a:t>‹N›</a:t>
            </a:fld>
            <a:endParaRPr lang="it-IT"/>
          </a:p>
        </p:txBody>
      </p:sp>
      <p:pic>
        <p:nvPicPr>
          <p:cNvPr id="7" name="Immagine" descr="Immagine">
            <a:extLst>
              <a:ext uri="{FF2B5EF4-FFF2-40B4-BE49-F238E27FC236}">
                <a16:creationId xmlns:a16="http://schemas.microsoft.com/office/drawing/2014/main" id="{19106F8B-A58E-974E-9750-51962EDAAE81}"/>
              </a:ext>
            </a:extLst>
          </p:cNvPr>
          <p:cNvPicPr>
            <a:picLocks noChangeAspect="1"/>
          </p:cNvPicPr>
          <p:nvPr userDrawn="1"/>
        </p:nvPicPr>
        <p:blipFill rotWithShape="1">
          <a:blip r:embed="rId4"/>
          <a:srcRect l="7298" r="7298"/>
          <a:stretch/>
        </p:blipFill>
        <p:spPr>
          <a:xfrm>
            <a:off x="0" y="-584290"/>
            <a:ext cx="13004800" cy="10922180"/>
          </a:xfrm>
          <a:prstGeom prst="rect">
            <a:avLst/>
          </a:prstGeom>
          <a:ln w="3175">
            <a:miter lim="400000"/>
          </a:ln>
        </p:spPr>
      </p:pic>
      <p:pic>
        <p:nvPicPr>
          <p:cNvPr id="8" name="Immagine" descr="Immagine">
            <a:extLst>
              <a:ext uri="{FF2B5EF4-FFF2-40B4-BE49-F238E27FC236}">
                <a16:creationId xmlns:a16="http://schemas.microsoft.com/office/drawing/2014/main" id="{A0B92609-5064-7C4C-B171-A02B0BC19F5F}"/>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Tree>
    <p:extLst>
      <p:ext uri="{BB962C8B-B14F-4D97-AF65-F5344CB8AC3E}">
        <p14:creationId xmlns:p14="http://schemas.microsoft.com/office/powerpoint/2010/main" val="1993270598"/>
      </p:ext>
    </p:extLst>
  </p:cSld>
  <p:clrMap bg1="lt1" tx1="dk1" bg2="lt2" tx2="dk2" accent1="accent1" accent2="accent2" accent3="accent3" accent4="accent4" accent5="accent5" accent6="accent6" hlink="hlink" folHlink="folHlink"/>
  <p:sldLayoutIdLst>
    <p:sldLayoutId id="2147483714"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4E123510-925C-6B40-982A-AE749815AC38}"/>
              </a:ext>
            </a:extLst>
          </p:cNvPr>
          <p:cNvPicPr>
            <a:picLocks noChangeAspect="1"/>
          </p:cNvPicPr>
          <p:nvPr userDrawn="1"/>
        </p:nvPicPr>
        <p:blipFill>
          <a:blip r:embed="rId4"/>
          <a:stretch>
            <a:fillRect/>
          </a:stretch>
        </p:blipFill>
        <p:spPr>
          <a:xfrm>
            <a:off x="984822" y="-615087"/>
            <a:ext cx="11060556" cy="10983774"/>
          </a:xfrm>
          <a:prstGeom prst="rect">
            <a:avLst/>
          </a:prstGeom>
          <a:ln w="3175">
            <a:miter lim="400000"/>
          </a:ln>
        </p:spPr>
      </p:pic>
      <p:pic>
        <p:nvPicPr>
          <p:cNvPr id="8" name="Immagine" descr="Immagine">
            <a:extLst>
              <a:ext uri="{FF2B5EF4-FFF2-40B4-BE49-F238E27FC236}">
                <a16:creationId xmlns:a16="http://schemas.microsoft.com/office/drawing/2014/main" id="{BAA935BB-D8BC-EA4D-A31F-E0D6706EABC3}"/>
              </a:ext>
            </a:extLst>
          </p:cNvPr>
          <p:cNvPicPr>
            <a:picLocks noChangeAspect="1"/>
          </p:cNvPicPr>
          <p:nvPr userDrawn="1"/>
        </p:nvPicPr>
        <p:blipFill>
          <a:blip r:embed="rId5"/>
          <a:stretch>
            <a:fillRect/>
          </a:stretch>
        </p:blipFill>
        <p:spPr>
          <a:xfrm>
            <a:off x="496952" y="408441"/>
            <a:ext cx="1108654" cy="766763"/>
          </a:xfrm>
          <a:prstGeom prst="rect">
            <a:avLst/>
          </a:prstGeom>
          <a:ln w="3175">
            <a:miter lim="400000"/>
          </a:ln>
        </p:spPr>
      </p:pic>
      <p:sp>
        <p:nvSpPr>
          <p:cNvPr id="2" name="Segnaposto titolo 1">
            <a:extLst>
              <a:ext uri="{FF2B5EF4-FFF2-40B4-BE49-F238E27FC236}">
                <a16:creationId xmlns:a16="http://schemas.microsoft.com/office/drawing/2014/main" id="{9640E219-11F2-F44A-8964-EFD40595576B}"/>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133442-914A-534C-AEFA-3FC4DF62AADE}"/>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0E1BB3-FFFD-CB4C-8F71-BABC954BBD08}"/>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98AE955D-DE8C-A948-A4D4-C78C27E532FB}" type="datetimeFigureOut">
              <a:rPr lang="it-IT" smtClean="0"/>
              <a:t>05/07/2021</a:t>
            </a:fld>
            <a:endParaRPr lang="it-IT"/>
          </a:p>
        </p:txBody>
      </p:sp>
      <p:sp>
        <p:nvSpPr>
          <p:cNvPr id="5" name="Segnaposto piè di pagina 4">
            <a:extLst>
              <a:ext uri="{FF2B5EF4-FFF2-40B4-BE49-F238E27FC236}">
                <a16:creationId xmlns:a16="http://schemas.microsoft.com/office/drawing/2014/main" id="{35D8A927-CEB7-A346-BBB8-AAF4E4E26E2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A72305A-4768-8749-B33D-41F93698D6B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F75E72C-9FC4-274D-9FFB-2FFA991DE025}" type="slidenum">
              <a:rPr lang="it-IT" smtClean="0"/>
              <a:t>‹N›</a:t>
            </a:fld>
            <a:endParaRPr lang="it-IT"/>
          </a:p>
        </p:txBody>
      </p:sp>
    </p:spTree>
    <p:extLst>
      <p:ext uri="{BB962C8B-B14F-4D97-AF65-F5344CB8AC3E}">
        <p14:creationId xmlns:p14="http://schemas.microsoft.com/office/powerpoint/2010/main" val="4047747507"/>
      </p:ext>
    </p:extLst>
  </p:cSld>
  <p:clrMap bg1="lt1" tx1="dk1" bg2="lt2" tx2="dk2" accent1="accent1" accent2="accent2" accent3="accent3" accent4="accent4" accent5="accent5" accent6="accent6" hlink="hlink" folHlink="folHlink"/>
  <p:sldLayoutIdLst>
    <p:sldLayoutId id="2147483690"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err="1"/>
              <a:t>Ing</a:t>
            </a:r>
            <a:r>
              <a:rPr lang="it-IT" dirty="0"/>
              <a:t> Andrea Colleoni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pPr rtl="0"/>
            <a:r>
              <a:rPr lang="it-IT" dirty="0">
                <a:effectLst/>
                <a:latin typeface="Arial" panose="020B0604020202020204" pitchFamily="34" charset="0"/>
              </a:rPr>
              <a:t>Algoritmi per il Machine Learning</a:t>
            </a:r>
            <a:endParaRPr lang="it-IT" dirty="0">
              <a:effectLst/>
            </a:endParaRPr>
          </a:p>
        </p:txBody>
      </p:sp>
      <p:pic>
        <p:nvPicPr>
          <p:cNvPr id="5" name="Segnaposto immagine 4">
            <a:extLst>
              <a:ext uri="{FF2B5EF4-FFF2-40B4-BE49-F238E27FC236}">
                <a16:creationId xmlns:a16="http://schemas.microsoft.com/office/drawing/2014/main" id="{EEEDCD38-D493-4024-B283-98A92AB33049}"/>
              </a:ext>
            </a:extLst>
          </p:cNvPr>
          <p:cNvPicPr>
            <a:picLocks noGrp="1" noChangeAspect="1"/>
          </p:cNvPicPr>
          <p:nvPr>
            <p:ph type="pic" sz="quarter" idx="14"/>
          </p:nvPr>
        </p:nvPicPr>
        <p:blipFill>
          <a:blip r:embed="rId3"/>
          <a:srcRect t="466" b="466"/>
          <a:stretch>
            <a:fillRect/>
          </a:stretch>
        </p:blipFill>
        <p:spPr>
          <a:xfrm>
            <a:off x="5805488" y="7064375"/>
            <a:ext cx="1393825" cy="1392238"/>
          </a:xfrm>
          <a:prstGeom prst="rect">
            <a:avLst/>
          </a:prstGeom>
        </p:spPr>
      </p:pic>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503326"/>
            <a:ext cx="10637520" cy="424732"/>
          </a:xfrm>
        </p:spPr>
        <p:txBody>
          <a:bodyPr/>
          <a:lstStyle/>
          <a:p>
            <a:pPr algn="l"/>
            <a:r>
              <a:rPr lang="it-IT" sz="2400" b="0" i="0" dirty="0">
                <a:effectLst/>
                <a:latin typeface="Arial" panose="020B0604020202020204" pitchFamily="34" charset="0"/>
              </a:rPr>
              <a:t>Se X e Y sono continue, la loro covarianza può essere stimata come:</a:t>
            </a:r>
            <a:endParaRPr lang="it-IT" sz="2400"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1255728"/>
          </a:xfrm>
        </p:spPr>
        <p:txBody>
          <a:bodyPr/>
          <a:lstStyle/>
          <a:p>
            <a:r>
              <a:rPr lang="it-IT" dirty="0"/>
              <a:t>Dati continui: il coefficiente di correlazione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62AC7326-2481-46BD-A5A6-C9674F59D5FB}"/>
              </a:ext>
            </a:extLst>
          </p:cNvPr>
          <p:cNvPicPr>
            <a:picLocks noChangeAspect="1"/>
          </p:cNvPicPr>
          <p:nvPr/>
        </p:nvPicPr>
        <p:blipFill>
          <a:blip r:embed="rId4"/>
          <a:stretch>
            <a:fillRect/>
          </a:stretch>
        </p:blipFill>
        <p:spPr>
          <a:xfrm>
            <a:off x="4145666" y="2897641"/>
            <a:ext cx="4602093" cy="930210"/>
          </a:xfrm>
          <a:prstGeom prst="rect">
            <a:avLst/>
          </a:prstGeom>
        </p:spPr>
      </p:pic>
      <p:sp>
        <p:nvSpPr>
          <p:cNvPr id="11" name="Segnaposto testo 5">
            <a:extLst>
              <a:ext uri="{FF2B5EF4-FFF2-40B4-BE49-F238E27FC236}">
                <a16:creationId xmlns:a16="http://schemas.microsoft.com/office/drawing/2014/main" id="{F0AAD0CF-0EDC-430F-830D-9C488DA500C2}"/>
              </a:ext>
            </a:extLst>
          </p:cNvPr>
          <p:cNvSpPr txBox="1">
            <a:spLocks/>
          </p:cNvSpPr>
          <p:nvPr/>
        </p:nvSpPr>
        <p:spPr>
          <a:xfrm>
            <a:off x="1417320" y="3782109"/>
            <a:ext cx="10637520" cy="3416320"/>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b="0" i="0" dirty="0">
                <a:effectLst/>
                <a:latin typeface="Arial" panose="020B0604020202020204" pitchFamily="34" charset="0"/>
              </a:rPr>
              <a:t>dove ̄x e ̄y sono i valori medi delle osservazioni di X e Y rispettivamente. La covarianza tende ad essere positiva quando gli scarti delle x</a:t>
            </a:r>
            <a:r>
              <a:rPr lang="it-IT" sz="2400" b="0" i="0" baseline="-25000" dirty="0">
                <a:effectLst/>
                <a:latin typeface="Arial" panose="020B0604020202020204" pitchFamily="34" charset="0"/>
              </a:rPr>
              <a:t>i</a:t>
            </a:r>
            <a:r>
              <a:rPr lang="it-IT" sz="2400" b="0" i="0" dirty="0">
                <a:effectLst/>
                <a:latin typeface="Arial" panose="020B0604020202020204" pitchFamily="34" charset="0"/>
              </a:rPr>
              <a:t> e delle </a:t>
            </a:r>
            <a:r>
              <a:rPr lang="it-IT" sz="2400" b="0" i="0" dirty="0" err="1">
                <a:effectLst/>
                <a:latin typeface="Arial" panose="020B0604020202020204" pitchFamily="34" charset="0"/>
              </a:rPr>
              <a:t>y</a:t>
            </a:r>
            <a:r>
              <a:rPr lang="it-IT" sz="2400" b="0" i="0" baseline="-25000" dirty="0" err="1">
                <a:effectLst/>
                <a:latin typeface="Arial" panose="020B0604020202020204" pitchFamily="34" charset="0"/>
              </a:rPr>
              <a:t>i</a:t>
            </a:r>
            <a:r>
              <a:rPr lang="it-IT" sz="2400" b="0" i="0" dirty="0">
                <a:effectLst/>
                <a:latin typeface="Arial" panose="020B0604020202020204" pitchFamily="34" charset="0"/>
              </a:rPr>
              <a:t> rispetto alla media tendono ad avere segno concorde, negativa se tendono ad essere discordi: cattura quindi possibili dipendenze lineari (affini) fra X e Y.</a:t>
            </a:r>
            <a:br>
              <a:rPr lang="it-IT" sz="2400" b="0" i="0" dirty="0">
                <a:effectLst/>
                <a:latin typeface="Arial" panose="020B0604020202020204" pitchFamily="34" charset="0"/>
              </a:rPr>
            </a:br>
            <a:r>
              <a:rPr lang="it-IT" sz="2400" b="0" i="0" dirty="0">
                <a:effectLst/>
                <a:latin typeface="Arial" panose="020B0604020202020204" pitchFamily="34" charset="0"/>
              </a:rPr>
              <a:t>La covarianza per</a:t>
            </a:r>
            <a:r>
              <a:rPr lang="it-IT" sz="2400" b="0" dirty="0">
                <a:latin typeface="Arial" panose="020B0604020202020204" pitchFamily="34" charset="0"/>
              </a:rPr>
              <a:t>ò</a:t>
            </a:r>
            <a:r>
              <a:rPr lang="it-IT" sz="2400" b="0" i="0" dirty="0">
                <a:effectLst/>
                <a:latin typeface="Arial" panose="020B0604020202020204" pitchFamily="34" charset="0"/>
              </a:rPr>
              <a:t> dipende molto dalla magnitudine di X e Y, e quindi le covarianze fra variabili diverse non sono sempre confrontabili.</a:t>
            </a:r>
            <a:br>
              <a:rPr lang="it-IT" sz="2400" b="0" i="0" dirty="0">
                <a:effectLst/>
                <a:latin typeface="Arial" panose="020B0604020202020204" pitchFamily="34" charset="0"/>
              </a:rPr>
            </a:br>
            <a:r>
              <a:rPr lang="it-IT" sz="2400" b="0" i="0" dirty="0">
                <a:effectLst/>
                <a:latin typeface="Arial" panose="020B0604020202020204" pitchFamily="34" charset="0"/>
              </a:rPr>
              <a:t>Per migliorare la confrontabilit</a:t>
            </a:r>
            <a:r>
              <a:rPr lang="it-IT" sz="2400" b="0" dirty="0">
                <a:latin typeface="Arial" panose="020B0604020202020204" pitchFamily="34" charset="0"/>
              </a:rPr>
              <a:t>à</a:t>
            </a:r>
            <a:r>
              <a:rPr lang="it-IT" sz="2400" b="0" i="0" dirty="0">
                <a:effectLst/>
                <a:latin typeface="Arial" panose="020B0604020202020204" pitchFamily="34" charset="0"/>
              </a:rPr>
              <a:t>, possiamo normalizzare la covarianza rispetto alla variabilit</a:t>
            </a:r>
            <a:r>
              <a:rPr lang="it-IT" sz="2400" b="0" dirty="0">
                <a:latin typeface="Arial" panose="020B0604020202020204" pitchFamily="34" charset="0"/>
              </a:rPr>
              <a:t>à </a:t>
            </a:r>
            <a:r>
              <a:rPr lang="it-IT" sz="2400" b="0" i="0" dirty="0">
                <a:effectLst/>
                <a:latin typeface="Arial" panose="020B0604020202020204" pitchFamily="34" charset="0"/>
              </a:rPr>
              <a:t>delle due variabili casuali, misurata in base allo scarto quadratico medio, ottenendo il coefficiente di correlazione di Pearson.</a:t>
            </a:r>
            <a:endParaRPr lang="it-IT" sz="2400" b="0" dirty="0"/>
          </a:p>
        </p:txBody>
      </p:sp>
      <p:pic>
        <p:nvPicPr>
          <p:cNvPr id="5" name="Immagine 4">
            <a:extLst>
              <a:ext uri="{FF2B5EF4-FFF2-40B4-BE49-F238E27FC236}">
                <a16:creationId xmlns:a16="http://schemas.microsoft.com/office/drawing/2014/main" id="{A9BE47B5-9CB9-4A7F-895B-B54348602A60}"/>
              </a:ext>
            </a:extLst>
          </p:cNvPr>
          <p:cNvPicPr>
            <a:picLocks noChangeAspect="1"/>
          </p:cNvPicPr>
          <p:nvPr/>
        </p:nvPicPr>
        <p:blipFill>
          <a:blip r:embed="rId5"/>
          <a:stretch>
            <a:fillRect/>
          </a:stretch>
        </p:blipFill>
        <p:spPr>
          <a:xfrm>
            <a:off x="1417320" y="7319055"/>
            <a:ext cx="3039227" cy="1200105"/>
          </a:xfrm>
          <a:prstGeom prst="rect">
            <a:avLst/>
          </a:prstGeom>
        </p:spPr>
      </p:pic>
      <p:sp>
        <p:nvSpPr>
          <p:cNvPr id="13" name="Segnaposto testo 5">
            <a:extLst>
              <a:ext uri="{FF2B5EF4-FFF2-40B4-BE49-F238E27FC236}">
                <a16:creationId xmlns:a16="http://schemas.microsoft.com/office/drawing/2014/main" id="{26501D39-1A93-412A-BE1C-86F199D2C603}"/>
              </a:ext>
            </a:extLst>
          </p:cNvPr>
          <p:cNvSpPr txBox="1">
            <a:spLocks/>
          </p:cNvSpPr>
          <p:nvPr/>
        </p:nvSpPr>
        <p:spPr>
          <a:xfrm>
            <a:off x="4939840" y="7213668"/>
            <a:ext cx="6972125" cy="1754326"/>
          </a:xfrm>
          <a:prstGeom prst="rect">
            <a:avLst/>
          </a:prstGeom>
        </p:spPr>
        <p:txBody>
          <a:bodyPr vert="horz" wrap="square"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b="0" i="0" dirty="0">
                <a:effectLst/>
                <a:latin typeface="Arial" panose="020B0604020202020204" pitchFamily="34" charset="0"/>
              </a:rPr>
              <a:t>Il coefficiente varia tra −1 e 1. I valori estremi significano che i punti (xi, </a:t>
            </a:r>
            <a:r>
              <a:rPr lang="it-IT" sz="2400" b="0" i="0" dirty="0" err="1">
                <a:effectLst/>
                <a:latin typeface="Arial" panose="020B0604020202020204" pitchFamily="34" charset="0"/>
              </a:rPr>
              <a:t>yi</a:t>
            </a:r>
            <a:r>
              <a:rPr lang="it-IT" sz="2400" b="0" i="0" dirty="0">
                <a:effectLst/>
                <a:latin typeface="Arial" panose="020B0604020202020204" pitchFamily="34" charset="0"/>
              </a:rPr>
              <a:t>) sono perfettamente allineati. Un valore pari a 0 non significa che non vi siano dipendenze, ma solo che queste non sono lineari.</a:t>
            </a:r>
            <a:endParaRPr lang="it-IT" sz="3600" b="0" dirty="0"/>
          </a:p>
        </p:txBody>
      </p:sp>
    </p:spTree>
    <p:extLst>
      <p:ext uri="{BB962C8B-B14F-4D97-AF65-F5344CB8AC3E}">
        <p14:creationId xmlns:p14="http://schemas.microsoft.com/office/powerpoint/2010/main" val="175338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503326"/>
            <a:ext cx="10637520" cy="2086725"/>
          </a:xfrm>
        </p:spPr>
        <p:txBody>
          <a:bodyPr/>
          <a:lstStyle/>
          <a:p>
            <a:pPr algn="l"/>
            <a:r>
              <a:rPr lang="it-IT" sz="2400" b="0" i="0" dirty="0">
                <a:effectLst/>
                <a:latin typeface="Arial" panose="020B0604020202020204" pitchFamily="34" charset="0"/>
              </a:rPr>
              <a:t>Abbiamo gi</a:t>
            </a:r>
            <a:r>
              <a:rPr lang="it-IT" sz="2400" dirty="0">
                <a:latin typeface="Arial" panose="020B0604020202020204" pitchFamily="34" charset="0"/>
              </a:rPr>
              <a:t>à</a:t>
            </a:r>
            <a:r>
              <a:rPr lang="it-IT" sz="2400" b="0" i="0" dirty="0">
                <a:effectLst/>
                <a:latin typeface="Arial" panose="020B0604020202020204" pitchFamily="34" charset="0"/>
              </a:rPr>
              <a:t> visto il concetto di entropia H(Y) di una variabile casuale Y. Data una seconda variabile casuale X, l’entropia </a:t>
            </a:r>
            <a:r>
              <a:rPr lang="it-IT" sz="2400" b="0" i="1" dirty="0">
                <a:effectLst/>
                <a:latin typeface="Arial" panose="020B0604020202020204" pitchFamily="34" charset="0"/>
              </a:rPr>
              <a:t>condizionata</a:t>
            </a:r>
            <a:r>
              <a:rPr lang="it-IT" sz="2400" b="0" i="0" dirty="0">
                <a:effectLst/>
                <a:latin typeface="Arial" panose="020B0604020202020204" pitchFamily="34" charset="0"/>
              </a:rPr>
              <a:t> H(Y|X) risponde alla domanda “Quanti bit servono mediamente per comunicare l’esito di Y se si è già a conoscenza dell’esito di X?” Ovviamente, se X e Y non sono del tutto indipendenti, allora l’osservazione di X conterrà qualche informazione sull’esito di Y, quindi in generale:</a:t>
            </a:r>
            <a:endParaRPr lang="it-IT" sz="3600"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1255728"/>
          </a:xfrm>
        </p:spPr>
        <p:txBody>
          <a:bodyPr/>
          <a:lstStyle/>
          <a:p>
            <a:r>
              <a:rPr lang="it-IT" dirty="0"/>
              <a:t>Variabili categoriche: l’informazione mutua</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4" name="Immagine 3">
            <a:extLst>
              <a:ext uri="{FF2B5EF4-FFF2-40B4-BE49-F238E27FC236}">
                <a16:creationId xmlns:a16="http://schemas.microsoft.com/office/drawing/2014/main" id="{B366706E-F61F-477F-B92B-E896CCA3C253}"/>
              </a:ext>
            </a:extLst>
          </p:cNvPr>
          <p:cNvPicPr>
            <a:picLocks noChangeAspect="1"/>
          </p:cNvPicPr>
          <p:nvPr/>
        </p:nvPicPr>
        <p:blipFill>
          <a:blip r:embed="rId4"/>
          <a:stretch>
            <a:fillRect/>
          </a:stretch>
        </p:blipFill>
        <p:spPr>
          <a:xfrm>
            <a:off x="5156699" y="4590051"/>
            <a:ext cx="2691402" cy="620078"/>
          </a:xfrm>
          <a:prstGeom prst="rect">
            <a:avLst/>
          </a:prstGeom>
        </p:spPr>
      </p:pic>
      <p:sp>
        <p:nvSpPr>
          <p:cNvPr id="14" name="Segnaposto testo 5">
            <a:extLst>
              <a:ext uri="{FF2B5EF4-FFF2-40B4-BE49-F238E27FC236}">
                <a16:creationId xmlns:a16="http://schemas.microsoft.com/office/drawing/2014/main" id="{36E3C000-C166-482E-8C7D-B49B8FA63467}"/>
              </a:ext>
            </a:extLst>
          </p:cNvPr>
          <p:cNvSpPr txBox="1">
            <a:spLocks/>
          </p:cNvSpPr>
          <p:nvPr/>
        </p:nvSpPr>
        <p:spPr>
          <a:xfrm>
            <a:off x="1417320" y="5210129"/>
            <a:ext cx="10637520" cy="1089529"/>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b="0" i="0" dirty="0">
                <a:effectLst/>
                <a:latin typeface="Arial" panose="020B0604020202020204" pitchFamily="34" charset="0"/>
              </a:rPr>
              <a:t>con l’uguaglianza verificata quando X e Y sono indipendenti.</a:t>
            </a:r>
            <a:br>
              <a:rPr lang="it-IT" sz="2400" b="0" i="0" dirty="0">
                <a:effectLst/>
                <a:latin typeface="Arial" panose="020B0604020202020204" pitchFamily="34" charset="0"/>
              </a:rPr>
            </a:br>
            <a:r>
              <a:rPr lang="it-IT" sz="2400" b="0" dirty="0">
                <a:latin typeface="Arial" panose="020B0604020202020204" pitchFamily="34" charset="0"/>
              </a:rPr>
              <a:t>L’entropia condizionata è il valore atteso dell’entropia di Y al variare di X fra i suoi possibili valori:</a:t>
            </a:r>
          </a:p>
        </p:txBody>
      </p:sp>
      <p:pic>
        <p:nvPicPr>
          <p:cNvPr id="16" name="Immagine 15">
            <a:extLst>
              <a:ext uri="{FF2B5EF4-FFF2-40B4-BE49-F238E27FC236}">
                <a16:creationId xmlns:a16="http://schemas.microsoft.com/office/drawing/2014/main" id="{B06CD52F-8D17-46FC-8CFD-16110FEB4763}"/>
              </a:ext>
            </a:extLst>
          </p:cNvPr>
          <p:cNvPicPr>
            <a:picLocks noChangeAspect="1"/>
          </p:cNvPicPr>
          <p:nvPr/>
        </p:nvPicPr>
        <p:blipFill>
          <a:blip r:embed="rId5"/>
          <a:stretch>
            <a:fillRect/>
          </a:stretch>
        </p:blipFill>
        <p:spPr>
          <a:xfrm>
            <a:off x="3391508" y="6222433"/>
            <a:ext cx="5920132" cy="1036705"/>
          </a:xfrm>
          <a:prstGeom prst="rect">
            <a:avLst/>
          </a:prstGeom>
        </p:spPr>
      </p:pic>
      <p:sp>
        <p:nvSpPr>
          <p:cNvPr id="18" name="CasellaDiTesto 17">
            <a:extLst>
              <a:ext uri="{FF2B5EF4-FFF2-40B4-BE49-F238E27FC236}">
                <a16:creationId xmlns:a16="http://schemas.microsoft.com/office/drawing/2014/main" id="{CAB73C70-B876-43A7-93CF-FFDAC4A6E561}"/>
              </a:ext>
            </a:extLst>
          </p:cNvPr>
          <p:cNvSpPr txBox="1"/>
          <p:nvPr/>
        </p:nvSpPr>
        <p:spPr>
          <a:xfrm>
            <a:off x="1417320" y="7195784"/>
            <a:ext cx="10637520" cy="757130"/>
          </a:xfrm>
          <a:prstGeom prst="rect">
            <a:avLst/>
          </a:prstGeom>
        </p:spPr>
        <p:txBody>
          <a:bodyPr vert="horz" wrap="square" lIns="91440" tIns="45720" rIns="91440" bIns="4572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914400" eaLnBrk="1" hangingPunct="1">
              <a:lnSpc>
                <a:spcPct val="90000"/>
              </a:lnSpc>
              <a:spcBef>
                <a:spcPts val="1000"/>
              </a:spcBef>
              <a:buFont typeface="Arial" panose="020B0604020202020204" pitchFamily="34" charset="0"/>
              <a:defRPr sz="2400" b="0" kern="1200">
                <a:solidFill>
                  <a:schemeClr val="tx1"/>
                </a:solidFill>
                <a:latin typeface="Arial" panose="020B0604020202020204" pitchFamily="34" charset="0"/>
                <a:ea typeface="+mn-ea"/>
                <a:cs typeface="+mn-cs"/>
              </a:defRPr>
            </a:lvl1pPr>
            <a:lvl2pPr marL="685800" indent="-228600" algn="l" defTabSz="914400" ea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ea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4pPr>
            <a:lvl5pPr marL="20574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5pPr>
            <a:lvl6pPr marL="25146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6pPr>
            <a:lvl7pPr marL="29718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7pPr>
            <a:lvl8pPr marL="34290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8pPr>
            <a:lvl9pPr marL="38862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9pPr>
          </a:lstStyle>
          <a:p>
            <a:r>
              <a:rPr lang="it-IT" dirty="0"/>
              <a:t>Infine, l’informazione mutua I(X;Y) di X e Y è la diminuzione dell’entropia di Y data dalla conoscenza di X:</a:t>
            </a:r>
          </a:p>
        </p:txBody>
      </p:sp>
      <p:pic>
        <p:nvPicPr>
          <p:cNvPr id="20" name="Immagine 19">
            <a:extLst>
              <a:ext uri="{FF2B5EF4-FFF2-40B4-BE49-F238E27FC236}">
                <a16:creationId xmlns:a16="http://schemas.microsoft.com/office/drawing/2014/main" id="{0DF69C4A-F93E-428F-95E1-7C9F6F079D2A}"/>
              </a:ext>
            </a:extLst>
          </p:cNvPr>
          <p:cNvPicPr>
            <a:picLocks noChangeAspect="1"/>
          </p:cNvPicPr>
          <p:nvPr/>
        </p:nvPicPr>
        <p:blipFill>
          <a:blip r:embed="rId6"/>
          <a:stretch>
            <a:fillRect/>
          </a:stretch>
        </p:blipFill>
        <p:spPr>
          <a:xfrm>
            <a:off x="4436514" y="8071416"/>
            <a:ext cx="4131771" cy="554423"/>
          </a:xfrm>
          <a:prstGeom prst="rect">
            <a:avLst/>
          </a:prstGeom>
        </p:spPr>
      </p:pic>
    </p:spTree>
    <p:extLst>
      <p:ext uri="{BB962C8B-B14F-4D97-AF65-F5344CB8AC3E}">
        <p14:creationId xmlns:p14="http://schemas.microsoft.com/office/powerpoint/2010/main" val="183385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3240486"/>
            <a:ext cx="10637520" cy="5774914"/>
          </a:xfrm>
        </p:spPr>
        <p:txBody>
          <a:bodyPr/>
          <a:lstStyle/>
          <a:p>
            <a:pPr algn="l"/>
            <a:r>
              <a:rPr lang="it-IT" dirty="0"/>
              <a:t>Dove x e y variano rispettivamente nel dominio delle variabili casuali X e Y, p(</a:t>
            </a:r>
            <a:r>
              <a:rPr lang="it-IT" dirty="0" err="1"/>
              <a:t>x,y</a:t>
            </a:r>
            <a:r>
              <a:rPr lang="it-IT" dirty="0"/>
              <a:t>) = Pr(X=x ∧ Y=y) è la probabilità congiunta, mentre p(x) e p(y) sono le probabilità marginali.</a:t>
            </a:r>
          </a:p>
          <a:p>
            <a:pPr algn="l"/>
            <a:r>
              <a:rPr lang="it-IT" dirty="0"/>
              <a:t>Dalla definizione stessa, è chiaro che l’informazione mutua varia fra 0 e l’entropia di Y. </a:t>
            </a:r>
          </a:p>
          <a:p>
            <a:pPr algn="l"/>
            <a:r>
              <a:rPr lang="it-IT" dirty="0"/>
              <a:t>Alcuni casi particolari:</a:t>
            </a:r>
          </a:p>
          <a:p>
            <a:pPr marL="457200" indent="-457200" algn="l">
              <a:buFont typeface="Arial" panose="020B0604020202020204" pitchFamily="34" charset="0"/>
              <a:buChar char="•"/>
            </a:pPr>
            <a:r>
              <a:rPr lang="it-IT" dirty="0"/>
              <a:t>I(X;Y) = 0 significa che H(Y) =H(Y|X), ossia che la conoscenza della sola X è ininfluente sulla determinazione di Y;</a:t>
            </a:r>
          </a:p>
          <a:p>
            <a:pPr marL="457200" indent="-457200" algn="l">
              <a:buFont typeface="Arial" panose="020B0604020202020204" pitchFamily="34" charset="0"/>
              <a:buChar char="•"/>
            </a:pPr>
            <a:r>
              <a:rPr lang="it-IT" dirty="0"/>
              <a:t>I(X;Y) =H(Y) significa che H(Y|X) = 0, quindi l’osservazione di X determina esattamente il valore di Y, e non c’è bisogno di informazioni aggiuntive per comunicarne il valore.</a:t>
            </a:r>
          </a:p>
          <a:p>
            <a:pPr algn="l"/>
            <a:r>
              <a:rPr lang="it-IT" dirty="0"/>
              <a:t>In generale, più alto è il valore di I(X;Y) più possiamo concludere che la conoscenza di X è importante per determinare il valore di Y.</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Calcolo dell’informazione mutua</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482CA7AF-20C6-4301-BE7A-52A2C448B7E3}"/>
              </a:ext>
            </a:extLst>
          </p:cNvPr>
          <p:cNvPicPr>
            <a:picLocks noChangeAspect="1"/>
          </p:cNvPicPr>
          <p:nvPr/>
        </p:nvPicPr>
        <p:blipFill>
          <a:blip r:embed="rId4"/>
          <a:stretch>
            <a:fillRect/>
          </a:stretch>
        </p:blipFill>
        <p:spPr>
          <a:xfrm>
            <a:off x="3512511" y="1994298"/>
            <a:ext cx="5979778" cy="1099421"/>
          </a:xfrm>
          <a:prstGeom prst="rect">
            <a:avLst/>
          </a:prstGeom>
        </p:spPr>
      </p:pic>
    </p:spTree>
    <p:extLst>
      <p:ext uri="{BB962C8B-B14F-4D97-AF65-F5344CB8AC3E}">
        <p14:creationId xmlns:p14="http://schemas.microsoft.com/office/powerpoint/2010/main" val="68260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6270435"/>
          </a:xfrm>
        </p:spPr>
        <p:txBody>
          <a:bodyPr/>
          <a:lstStyle/>
          <a:p>
            <a:pPr algn="l"/>
            <a:r>
              <a:rPr lang="it-IT" dirty="0"/>
              <a:t>Dette:</a:t>
            </a:r>
          </a:p>
          <a:p>
            <a:pPr marL="457200" indent="-457200" algn="l">
              <a:buFont typeface="Arial" panose="020B0604020202020204" pitchFamily="34" charset="0"/>
              <a:buChar char="•"/>
            </a:pPr>
            <a:r>
              <a:rPr lang="it-IT" dirty="0"/>
              <a:t>x = {x1, …, </a:t>
            </a:r>
            <a:r>
              <a:rPr lang="it-IT" dirty="0" err="1"/>
              <a:t>xj</a:t>
            </a:r>
            <a:r>
              <a:rPr lang="it-IT" dirty="0"/>
              <a:t>}: il vettore di attributi</a:t>
            </a:r>
          </a:p>
          <a:p>
            <a:pPr marL="457200" indent="-457200" algn="l">
              <a:buFont typeface="Arial" panose="020B0604020202020204" pitchFamily="34" charset="0"/>
              <a:buChar char="•"/>
            </a:pPr>
            <a:r>
              <a:rPr lang="it-IT" dirty="0"/>
              <a:t>Ɵ : valore soglia di un attributo </a:t>
            </a:r>
            <a:r>
              <a:rPr lang="it-IT" dirty="0" err="1"/>
              <a:t>xj</a:t>
            </a:r>
            <a:r>
              <a:rPr lang="it-IT" dirty="0"/>
              <a:t> in cui partizionare il set di dati</a:t>
            </a:r>
          </a:p>
          <a:p>
            <a:pPr marL="457200" indent="-457200" algn="l">
              <a:buFont typeface="Arial" panose="020B0604020202020204" pitchFamily="34" charset="0"/>
              <a:buChar char="•"/>
            </a:pPr>
            <a:r>
              <a:rPr lang="it-IT" dirty="0"/>
              <a:t>y il vettore obiettivo</a:t>
            </a:r>
          </a:p>
          <a:p>
            <a:pPr marL="457200" indent="-457200" algn="l">
              <a:buFont typeface="Arial" panose="020B0604020202020204" pitchFamily="34" charset="0"/>
              <a:buChar char="•"/>
            </a:pPr>
            <a:endParaRPr lang="it-IT" dirty="0"/>
          </a:p>
          <a:p>
            <a:pPr marL="457200" indent="-457200" algn="l">
              <a:buFont typeface="+mj-lt"/>
              <a:buAutoNum type="arabicPeriod"/>
            </a:pPr>
            <a:r>
              <a:rPr lang="it-IT" dirty="0"/>
              <a:t>Se il dataset D soddisfa un criterio di terminazione, non fare nulla. Altrimenti:</a:t>
            </a:r>
          </a:p>
          <a:p>
            <a:pPr marL="1143000" lvl="1" indent="-457200">
              <a:buFont typeface="+mj-lt"/>
              <a:buAutoNum type="alphaLcParenR"/>
            </a:pPr>
            <a:r>
              <a:rPr lang="it-IT" dirty="0"/>
              <a:t>per ogni combinazione j; Ɵ :</a:t>
            </a:r>
          </a:p>
          <a:p>
            <a:pPr marL="1600200" lvl="2" indent="-457200">
              <a:buFont typeface="+mj-lt"/>
              <a:buAutoNum type="romanUcPeriod"/>
            </a:pPr>
            <a:r>
              <a:rPr lang="it-IT" dirty="0"/>
              <a:t>Calcola i due sotto-dataset </a:t>
            </a:r>
            <a:r>
              <a:rPr lang="it-IT" dirty="0" err="1"/>
              <a:t>Dxj</a:t>
            </a:r>
            <a:r>
              <a:rPr lang="it-IT" dirty="0"/>
              <a:t>&lt; Ɵ e </a:t>
            </a:r>
            <a:r>
              <a:rPr lang="it-IT" dirty="0" err="1"/>
              <a:t>Dxj</a:t>
            </a:r>
            <a:r>
              <a:rPr lang="it-IT" dirty="0"/>
              <a:t> &gt;= Ɵ;</a:t>
            </a:r>
          </a:p>
          <a:p>
            <a:pPr marL="1600200" lvl="2" indent="-457200">
              <a:buFont typeface="+mj-lt"/>
              <a:buAutoNum type="romanUcPeriod"/>
            </a:pPr>
            <a:r>
              <a:rPr lang="it-IT" dirty="0"/>
              <a:t>Calcola l'impurità attesa;</a:t>
            </a:r>
          </a:p>
          <a:p>
            <a:pPr marL="1600200" lvl="2" indent="-457200">
              <a:buFont typeface="+mj-lt"/>
              <a:buAutoNum type="romanUcPeriod"/>
            </a:pPr>
            <a:r>
              <a:rPr lang="it-IT" dirty="0"/>
              <a:t>Se l'impurità è la minore trovata finora (IG più elevato), ricorda i valori ottimali j* e Ɵ*;</a:t>
            </a:r>
          </a:p>
          <a:p>
            <a:pPr marL="1143000" lvl="1" indent="-457200">
              <a:buFont typeface="+mj-lt"/>
              <a:buAutoNum type="alphaLcParenR"/>
            </a:pPr>
            <a:r>
              <a:rPr lang="it-IT" dirty="0"/>
              <a:t>Associa i parametri migliori (j* e Ɵ*) alla radice e genera due figli, sinistro e destro, associati rispettivamente a </a:t>
            </a:r>
            <a:r>
              <a:rPr lang="it-IT" dirty="0" err="1"/>
              <a:t>Dxj</a:t>
            </a:r>
            <a:r>
              <a:rPr lang="it-IT" dirty="0"/>
              <a:t>&lt; Ɵ e </a:t>
            </a:r>
            <a:r>
              <a:rPr lang="it-IT" dirty="0" err="1"/>
              <a:t>Dxj</a:t>
            </a:r>
            <a:r>
              <a:rPr lang="it-IT" dirty="0"/>
              <a:t>&gt;= Ɵ.</a:t>
            </a:r>
          </a:p>
          <a:p>
            <a:pPr marL="1143000" lvl="1" indent="-457200">
              <a:buFont typeface="+mj-lt"/>
              <a:buAutoNum type="alphaLcParenR"/>
            </a:pPr>
            <a:r>
              <a:rPr lang="it-IT" dirty="0"/>
              <a:t>Applica ricorsivamente la procedura ai figli sinistro e destro.</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Algoritmo</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420392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7066550"/>
          </a:xfrm>
        </p:spPr>
        <p:txBody>
          <a:bodyPr/>
          <a:lstStyle/>
          <a:p>
            <a:pPr algn="l"/>
            <a:r>
              <a:rPr lang="it-IT" dirty="0"/>
              <a:t>Se la variabile </a:t>
            </a:r>
            <a:r>
              <a:rPr lang="it-IT" dirty="0" err="1"/>
              <a:t>xj</a:t>
            </a:r>
            <a:r>
              <a:rPr lang="it-IT" dirty="0"/>
              <a:t> in ingresso è categorica a due valori {v1,v2}, l’algoritmo già descritto richiede la sola sostituzione della domanda “</a:t>
            </a:r>
            <a:r>
              <a:rPr lang="it-IT" dirty="0" err="1"/>
              <a:t>xj</a:t>
            </a:r>
            <a:r>
              <a:rPr lang="it-IT" dirty="0"/>
              <a:t>&lt; θ” con la domanda “</a:t>
            </a:r>
            <a:r>
              <a:rPr lang="it-IT" dirty="0" err="1"/>
              <a:t>xj</a:t>
            </a:r>
            <a:r>
              <a:rPr lang="it-IT" dirty="0"/>
              <a:t>=v1”. </a:t>
            </a:r>
          </a:p>
          <a:p>
            <a:pPr algn="l"/>
            <a:r>
              <a:rPr lang="it-IT" dirty="0"/>
              <a:t>Se la variabile ha più di due valori, sono possibili due varianti:</a:t>
            </a:r>
          </a:p>
          <a:p>
            <a:pPr marL="514350" indent="-514350" algn="l">
              <a:buFont typeface="+mj-lt"/>
              <a:buAutoNum type="arabicPeriod"/>
            </a:pPr>
            <a:r>
              <a:rPr lang="it-IT" dirty="0"/>
              <a:t>la domanda assume la forma “</a:t>
            </a:r>
            <a:r>
              <a:rPr lang="it-IT" dirty="0" err="1"/>
              <a:t>xj</a:t>
            </a:r>
            <a:r>
              <a:rPr lang="it-IT" dirty="0"/>
              <a:t>=</a:t>
            </a:r>
            <a:r>
              <a:rPr lang="it-IT" dirty="0" err="1"/>
              <a:t>vk</a:t>
            </a:r>
            <a:r>
              <a:rPr lang="it-IT" dirty="0"/>
              <a:t>”, quindi pone un valore specifico della classe contro tutti gli altri, oppure</a:t>
            </a:r>
          </a:p>
          <a:p>
            <a:pPr marL="514350" indent="-514350" algn="l">
              <a:buFont typeface="+mj-lt"/>
              <a:buAutoNum type="arabicPeriod"/>
            </a:pPr>
            <a:r>
              <a:rPr lang="it-IT" dirty="0"/>
              <a:t>l’albero non è più binario, ma il nodo ha tanti sottoalberi quanti sono i valori che </a:t>
            </a:r>
            <a:r>
              <a:rPr lang="it-IT" dirty="0" err="1"/>
              <a:t>xj</a:t>
            </a:r>
            <a:r>
              <a:rPr lang="it-IT" dirty="0"/>
              <a:t> può assumere.</a:t>
            </a:r>
          </a:p>
          <a:p>
            <a:pPr algn="l"/>
            <a:r>
              <a:rPr lang="it-IT" dirty="0"/>
              <a:t>Quest’ultima variante, quand’è applicata a variabili di ingresso puramente categoriche, è solitamente nota come “algoritmo ID3”. </a:t>
            </a:r>
          </a:p>
          <a:p>
            <a:pPr algn="l"/>
            <a:r>
              <a:rPr lang="it-IT" dirty="0"/>
              <a:t>Si osservi come, discendendo l’albero risultante, ogni colonna di input </a:t>
            </a:r>
            <a:r>
              <a:rPr lang="it-IT" dirty="0" err="1"/>
              <a:t>xj</a:t>
            </a:r>
            <a:r>
              <a:rPr lang="it-IT" dirty="0"/>
              <a:t> venga usata una sola volta, perché a monte di una domanda il valore di </a:t>
            </a:r>
            <a:r>
              <a:rPr lang="it-IT" dirty="0" err="1"/>
              <a:t>xj</a:t>
            </a:r>
            <a:r>
              <a:rPr lang="it-IT" dirty="0"/>
              <a:t> è determinato, quindi l’albero non può avere profondità maggiore del numero di colonne n del dataset.</a:t>
            </a:r>
          </a:p>
          <a:p>
            <a:br>
              <a:rPr lang="it-IT" dirty="0"/>
            </a:b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Algoritmo ID3</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331571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5518434"/>
          </a:xfrm>
        </p:spPr>
        <p:txBody>
          <a:bodyPr/>
          <a:lstStyle/>
          <a:p>
            <a:pPr algn="l"/>
            <a:r>
              <a:rPr lang="en-US" b="0" i="0" dirty="0">
                <a:solidFill>
                  <a:srgbClr val="223C50"/>
                </a:solidFill>
                <a:effectLst/>
                <a:latin typeface="TradeGothic"/>
              </a:rPr>
              <a:t>Random Forest is a powerful and versatile </a:t>
            </a:r>
            <a:r>
              <a:rPr lang="en-US" b="1" i="0" dirty="0">
                <a:solidFill>
                  <a:srgbClr val="223C50"/>
                </a:solidFill>
                <a:effectLst/>
                <a:latin typeface="TradeGothic"/>
              </a:rPr>
              <a:t>supervised machine learning algorithm</a:t>
            </a:r>
            <a:r>
              <a:rPr lang="en-US" b="0" i="0" dirty="0">
                <a:solidFill>
                  <a:srgbClr val="223C50"/>
                </a:solidFill>
                <a:effectLst/>
                <a:latin typeface="TradeGothic"/>
              </a:rPr>
              <a:t> that grows and combines multiple decision trees to create a “forest.” It can be used for both classification and regression problems in R and Python.</a:t>
            </a:r>
          </a:p>
          <a:p>
            <a:pPr algn="l"/>
            <a:r>
              <a:rPr lang="en-US" b="0" i="0" dirty="0">
                <a:solidFill>
                  <a:srgbClr val="223C50"/>
                </a:solidFill>
                <a:effectLst/>
                <a:latin typeface="TradeGothic"/>
              </a:rPr>
              <a:t>Random Forest grows multiple decision trees which are merged together for a more accurate prediction.</a:t>
            </a:r>
          </a:p>
          <a:p>
            <a:pPr algn="l"/>
            <a:r>
              <a:rPr lang="en-US" b="0" i="0" dirty="0">
                <a:solidFill>
                  <a:srgbClr val="223C50"/>
                </a:solidFill>
                <a:effectLst/>
                <a:latin typeface="TradeGothic"/>
              </a:rPr>
              <a:t>The logic behind the Random Forest model is that multiple uncorrelated models (the individual decision trees) perform much better as a group than they do alone.</a:t>
            </a:r>
            <a:endParaRPr lang="en-US" dirty="0">
              <a:solidFill>
                <a:srgbClr val="223C50"/>
              </a:solidFill>
              <a:latin typeface="TradeGothic"/>
            </a:endParaRPr>
          </a:p>
          <a:p>
            <a:pPr algn="l"/>
            <a:r>
              <a:rPr lang="en-US" b="0" i="0" dirty="0">
                <a:solidFill>
                  <a:srgbClr val="223C50"/>
                </a:solidFill>
                <a:effectLst/>
                <a:latin typeface="TradeGothic"/>
              </a:rPr>
              <a:t>When using Random Forest for </a:t>
            </a:r>
            <a:r>
              <a:rPr lang="en-US" b="1" i="0" dirty="0">
                <a:solidFill>
                  <a:srgbClr val="223C50"/>
                </a:solidFill>
                <a:effectLst/>
                <a:latin typeface="TradeGothic"/>
              </a:rPr>
              <a:t>classification</a:t>
            </a:r>
            <a:r>
              <a:rPr lang="en-US" b="0" i="0" dirty="0">
                <a:solidFill>
                  <a:srgbClr val="223C50"/>
                </a:solidFill>
                <a:effectLst/>
                <a:latin typeface="TradeGothic"/>
              </a:rPr>
              <a:t>, each tree gives a classification or a “vote.” The forest chooses the classification with the majority of the “votes.” When using Random Forest for </a:t>
            </a:r>
            <a:r>
              <a:rPr lang="en-US" b="1" i="0" dirty="0">
                <a:solidFill>
                  <a:srgbClr val="223C50"/>
                </a:solidFill>
                <a:effectLst/>
                <a:latin typeface="TradeGothic"/>
              </a:rPr>
              <a:t>regression</a:t>
            </a:r>
            <a:r>
              <a:rPr lang="en-US" b="0" i="0" dirty="0">
                <a:solidFill>
                  <a:srgbClr val="223C50"/>
                </a:solidFill>
                <a:effectLst/>
                <a:latin typeface="TradeGothic"/>
              </a:rPr>
              <a:t>, the forest picks the average of the outputs of all trees.</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Random </a:t>
            </a:r>
            <a:r>
              <a:rPr lang="it-IT" dirty="0" err="1"/>
              <a:t>Forest</a:t>
            </a:r>
            <a:endParaRPr lang="it-IT" dirty="0"/>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42696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Random </a:t>
            </a:r>
            <a:r>
              <a:rPr lang="it-IT" dirty="0" err="1"/>
              <a:t>Forest</a:t>
            </a:r>
            <a:endParaRPr lang="it-IT" dirty="0"/>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026" name="Picture 2" descr="Voting">
            <a:extLst>
              <a:ext uri="{FF2B5EF4-FFF2-40B4-BE49-F238E27FC236}">
                <a16:creationId xmlns:a16="http://schemas.microsoft.com/office/drawing/2014/main" id="{556E301A-4C86-4572-B5E2-FF4F8FC08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347" y="1801868"/>
            <a:ext cx="8968105" cy="6657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93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3579441"/>
          </a:xfrm>
        </p:spPr>
        <p:txBody>
          <a:bodyPr/>
          <a:lstStyle/>
          <a:p>
            <a:pPr algn="ctr"/>
            <a:r>
              <a:rPr lang="en-US" b="1" i="0" dirty="0">
                <a:solidFill>
                  <a:srgbClr val="223C50"/>
                </a:solidFill>
                <a:effectLst/>
                <a:latin typeface="TradeGothic"/>
              </a:rPr>
              <a:t>Bagging = Bootstrap + Aggregation</a:t>
            </a:r>
          </a:p>
          <a:p>
            <a:pPr algn="ctr"/>
            <a:endParaRPr lang="en-US" b="1" i="0" dirty="0">
              <a:solidFill>
                <a:srgbClr val="223C50"/>
              </a:solidFill>
              <a:effectLst/>
              <a:latin typeface="TradeGothic"/>
            </a:endParaRPr>
          </a:p>
          <a:p>
            <a:pPr marL="457200" indent="-457200" algn="l">
              <a:buFont typeface="Arial" panose="020B0604020202020204" pitchFamily="34" charset="0"/>
              <a:buChar char="•"/>
            </a:pPr>
            <a:r>
              <a:rPr lang="en-US" b="1" i="0" dirty="0">
                <a:solidFill>
                  <a:srgbClr val="223C50"/>
                </a:solidFill>
                <a:effectLst/>
                <a:latin typeface="TradeGothic"/>
              </a:rPr>
              <a:t>Bootstrap</a:t>
            </a:r>
            <a:r>
              <a:rPr lang="en-US" b="0" i="0" dirty="0">
                <a:solidFill>
                  <a:srgbClr val="223C50"/>
                </a:solidFill>
                <a:effectLst/>
                <a:latin typeface="TradeGothic"/>
              </a:rPr>
              <a:t> randomly performs row sampling and feature sampling from the dataset to form sample datasets for every model. </a:t>
            </a:r>
          </a:p>
          <a:p>
            <a:pPr marL="457200" indent="-457200" algn="l">
              <a:buFont typeface="Arial" panose="020B0604020202020204" pitchFamily="34" charset="0"/>
              <a:buChar char="•"/>
            </a:pPr>
            <a:r>
              <a:rPr lang="en-US" b="1" i="0" dirty="0">
                <a:solidFill>
                  <a:srgbClr val="223C50"/>
                </a:solidFill>
                <a:effectLst/>
                <a:latin typeface="TradeGothic"/>
              </a:rPr>
              <a:t>Aggregation</a:t>
            </a:r>
            <a:r>
              <a:rPr lang="en-US" b="0" i="0" dirty="0">
                <a:solidFill>
                  <a:srgbClr val="223C50"/>
                </a:solidFill>
                <a:effectLst/>
                <a:latin typeface="TradeGothic"/>
              </a:rPr>
              <a:t> reduces these sample datasets into summary statistics based on the observation and combines them. Bootstrap Aggregation can be used to reduce the variance of high variance algorithms such as decision trees.</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1255728"/>
          </a:xfrm>
        </p:spPr>
        <p:txBody>
          <a:bodyPr/>
          <a:lstStyle/>
          <a:p>
            <a:r>
              <a:rPr lang="it-IT" dirty="0"/>
              <a:t>Training a Random </a:t>
            </a:r>
            <a:r>
              <a:rPr lang="it-IT" dirty="0" err="1"/>
              <a:t>Forest</a:t>
            </a:r>
            <a:r>
              <a:rPr lang="it-IT" dirty="0"/>
              <a:t>: </a:t>
            </a:r>
            <a:r>
              <a:rPr lang="it-IT" dirty="0" err="1"/>
              <a:t>bagging</a:t>
            </a:r>
            <a:endParaRPr lang="it-IT" dirty="0"/>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93658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480131"/>
          </a:xfrm>
        </p:spPr>
        <p:txBody>
          <a:bodyPr/>
          <a:lstStyle/>
          <a:p>
            <a:pPr algn="ctr"/>
            <a:r>
              <a:rPr lang="en-US" b="1" i="0" dirty="0">
                <a:solidFill>
                  <a:srgbClr val="223C50"/>
                </a:solidFill>
                <a:effectLst/>
                <a:latin typeface="TradeGothic"/>
              </a:rPr>
              <a:t>https://github.com/SebastianMantey/Random-Forest-from-Scratch</a:t>
            </a:r>
            <a:endParaRPr lang="en-US" b="0" i="0" dirty="0">
              <a:solidFill>
                <a:srgbClr val="223C50"/>
              </a:solidFill>
              <a:effectLst/>
              <a:latin typeface="TradeGothic"/>
            </a:endParaRP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Random </a:t>
            </a:r>
            <a:r>
              <a:rPr lang="it-IT" dirty="0" err="1"/>
              <a:t>Forest</a:t>
            </a:r>
            <a:r>
              <a:rPr lang="it-IT" dirty="0"/>
              <a:t> from scratch</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381179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4871077"/>
          </a:xfrm>
        </p:spPr>
        <p:txBody>
          <a:bodyPr/>
          <a:lstStyle/>
          <a:p>
            <a:pPr algn="l"/>
            <a:r>
              <a:rPr lang="it-IT" b="0" i="0" dirty="0">
                <a:effectLst/>
                <a:latin typeface="Arial" panose="020B0604020202020204" pitchFamily="34" charset="0"/>
              </a:rPr>
              <a:t>Spesso, l’insieme degli attributi presentati da un dataset è sovrabbondante: molti attributi possono essere irrilevanti per la predizione dell’output, altri possono essere inutilmente ripetitivi.</a:t>
            </a:r>
          </a:p>
          <a:p>
            <a:pPr algn="l"/>
            <a:r>
              <a:rPr lang="it-IT" b="0" i="0" dirty="0">
                <a:effectLst/>
                <a:latin typeface="Arial" panose="020B0604020202020204" pitchFamily="34" charset="0"/>
              </a:rPr>
              <a:t>La necessità di trattare un numero eccessivo di attributi comporta un certo numero di problemi:</a:t>
            </a:r>
          </a:p>
          <a:p>
            <a:pPr marL="457200" indent="-457200" algn="l">
              <a:buFont typeface="Arial" panose="020B0604020202020204" pitchFamily="34" charset="0"/>
              <a:buChar char="•"/>
            </a:pPr>
            <a:r>
              <a:rPr lang="it-IT" b="0" i="0" dirty="0">
                <a:effectLst/>
                <a:latin typeface="Arial" panose="020B0604020202020204" pitchFamily="34" charset="0"/>
              </a:rPr>
              <a:t>i tempi di apprendimento (ovvero di costruzione del modello) si allungano;</a:t>
            </a:r>
          </a:p>
          <a:p>
            <a:pPr marL="457200" indent="-457200" algn="l">
              <a:buFont typeface="Arial" panose="020B0604020202020204" pitchFamily="34" charset="0"/>
              <a:buChar char="•"/>
            </a:pPr>
            <a:r>
              <a:rPr lang="it-IT" b="0" i="0" dirty="0">
                <a:effectLst/>
                <a:latin typeface="Arial" panose="020B0604020202020204" pitchFamily="34" charset="0"/>
              </a:rPr>
              <a:t>il rischio di </a:t>
            </a:r>
            <a:r>
              <a:rPr lang="it-IT" b="0" i="0" dirty="0" err="1">
                <a:effectLst/>
                <a:latin typeface="Arial" panose="020B0604020202020204" pitchFamily="34" charset="0"/>
              </a:rPr>
              <a:t>overfit</a:t>
            </a:r>
            <a:r>
              <a:rPr lang="it-IT" b="0" i="0" dirty="0">
                <a:effectLst/>
                <a:latin typeface="Arial" panose="020B0604020202020204" pitchFamily="34" charset="0"/>
              </a:rPr>
              <a:t> è maggiore, in quanto il modello ha più informazioni sulle quali “specializzarsi”;</a:t>
            </a:r>
          </a:p>
          <a:p>
            <a:pPr marL="457200" indent="-457200" algn="l">
              <a:buFont typeface="Arial" panose="020B0604020202020204" pitchFamily="34" charset="0"/>
              <a:buChar char="•"/>
            </a:pPr>
            <a:r>
              <a:rPr lang="it-IT" b="0" i="0" dirty="0">
                <a:effectLst/>
                <a:latin typeface="Arial" panose="020B0604020202020204" pitchFamily="34" charset="0"/>
              </a:rPr>
              <a:t>più dati possono comportare più rumore, quindi predizioni meno precise.</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Selezione degli attributi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345894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6165790"/>
          </a:xfrm>
        </p:spPr>
        <p:txBody>
          <a:bodyPr/>
          <a:lstStyle/>
          <a:p>
            <a:pPr marL="457200" indent="-457200" algn="l">
              <a:buFont typeface="Arial" panose="020B0604020202020204" pitchFamily="34" charset="0"/>
              <a:buChar char="•"/>
            </a:pPr>
            <a:r>
              <a:rPr lang="it-IT" dirty="0"/>
              <a:t>Metodi “</a:t>
            </a:r>
            <a:r>
              <a:rPr lang="it-IT" dirty="0" err="1"/>
              <a:t>wrapper</a:t>
            </a:r>
            <a:r>
              <a:rPr lang="it-IT" dirty="0"/>
              <a:t>”: dato un modello, lo utilizzano per capire in che modo ogni attributo o combinazione di attributi influiscono sul risultato; sono </a:t>
            </a:r>
            <a:r>
              <a:rPr lang="it-IT" dirty="0" err="1"/>
              <a:t>computazionalmente</a:t>
            </a:r>
            <a:r>
              <a:rPr lang="it-IT" dirty="0"/>
              <a:t> costosi, ma visto che possono prendere decisioni basate sulle prestazioni del modello sono molto efficaci. Ad esempio, un sistema che riaddestra una rete neurale con sottoinsiemi di attributi diversi cercando di minimizzare l’errore.</a:t>
            </a:r>
          </a:p>
          <a:p>
            <a:pPr marL="457200" indent="-457200" algn="l">
              <a:buFont typeface="Arial" panose="020B0604020202020204" pitchFamily="34" charset="0"/>
              <a:buChar char="•"/>
            </a:pPr>
            <a:r>
              <a:rPr lang="it-IT" dirty="0"/>
              <a:t>Metodi “filter”: applicati prima di addestrare un modello, utilizzano misure statistiche (correlazione, informazione mutua) per cercare di prevedere l’influenza dei vari attributi sulla variabile di uscita.</a:t>
            </a:r>
          </a:p>
          <a:p>
            <a:pPr marL="457200" indent="-457200" algn="l">
              <a:buFont typeface="Arial" panose="020B0604020202020204" pitchFamily="34" charset="0"/>
              <a:buChar char="•"/>
            </a:pPr>
            <a:r>
              <a:rPr lang="it-IT" dirty="0"/>
              <a:t>Metodi “embedded”: sono parte integrante dell’algoritmo di addestramento del modello; ad esempio, la selezione dell’attributo da utilizzare a un certo nodo di un albero di decisione può rientrare in questa categoria, e una volta che l’albero è stato addestrato gli attributi “selezionati” sono quelli che vengono effettivamente utilizzati in qualche nodo.</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Algoritmi per la selezione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3278029893"/>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CE1386C0-30ED-9C41-8D4D-0F92EA0D9544}"/>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4A2F80E8-9A9C-5342-BF06-AF8A519C27AC}"/>
    </a:ext>
  </a:extLst>
</a:theme>
</file>

<file path=ppt/theme/theme3.xml><?xml version="1.0" encoding="utf-8"?>
<a:theme xmlns:a="http://schemas.openxmlformats.org/drawingml/2006/main" name="Slide_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310EC1B2-BFB5-084E-B11D-270C466A9BEE}"/>
    </a:ext>
  </a:extLst>
</a:theme>
</file>

<file path=ppt/theme/theme4.xml><?xml version="1.0" encoding="utf-8"?>
<a:theme xmlns:a="http://schemas.openxmlformats.org/drawingml/2006/main" name="Slide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797A65D6-BA50-464D-8444-A9FC32820C29}"/>
    </a:ext>
  </a:extLst>
</a:theme>
</file>

<file path=ppt/theme/theme5.xml><?xml version="1.0" encoding="utf-8"?>
<a:theme xmlns:a="http://schemas.openxmlformats.org/drawingml/2006/main" name="Slide_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93A9936C-0EBE-E247-BC60-B20269C59CB7}"/>
    </a:ext>
  </a:extLst>
</a:theme>
</file>

<file path=ppt/theme/theme6.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ITS_Template_2020</Template>
  <TotalTime>10009</TotalTime>
  <Words>1389</Words>
  <Application>Microsoft Office PowerPoint</Application>
  <PresentationFormat>Personalizzato</PresentationFormat>
  <Paragraphs>87</Paragraphs>
  <Slides>12</Slides>
  <Notes>12</Notes>
  <HiddenSlides>0</HiddenSlides>
  <MMClips>0</MMClips>
  <ScaleCrop>false</ScaleCrop>
  <HeadingPairs>
    <vt:vector size="6" baseType="variant">
      <vt:variant>
        <vt:lpstr>Caratteri utilizzati</vt:lpstr>
      </vt:variant>
      <vt:variant>
        <vt:i4>8</vt:i4>
      </vt:variant>
      <vt:variant>
        <vt:lpstr>Tema</vt:lpstr>
      </vt:variant>
      <vt:variant>
        <vt:i4>5</vt:i4>
      </vt:variant>
      <vt:variant>
        <vt:lpstr>Titoli diapositive</vt:lpstr>
      </vt:variant>
      <vt:variant>
        <vt:i4>12</vt:i4>
      </vt:variant>
    </vt:vector>
  </HeadingPairs>
  <TitlesOfParts>
    <vt:vector size="25" baseType="lpstr">
      <vt:lpstr>Arial</vt:lpstr>
      <vt:lpstr>Avenir</vt:lpstr>
      <vt:lpstr>Avenir Black</vt:lpstr>
      <vt:lpstr>Avenir Book</vt:lpstr>
      <vt:lpstr>Calibri</vt:lpstr>
      <vt:lpstr>Calibri Light</vt:lpstr>
      <vt:lpstr>Helvetica Neue</vt:lpstr>
      <vt:lpstr>TradeGothic</vt:lpstr>
      <vt:lpstr>Slide_1</vt:lpstr>
      <vt:lpstr>Slide_2</vt:lpstr>
      <vt:lpstr>Slide_3</vt:lpstr>
      <vt:lpstr>Slide_4</vt:lpstr>
      <vt:lpstr>Slide_5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Colleoni</dc:creator>
  <cp:lastModifiedBy>Andrea Colleoni</cp:lastModifiedBy>
  <cp:revision>68</cp:revision>
  <dcterms:created xsi:type="dcterms:W3CDTF">2021-06-10T10:00:01Z</dcterms:created>
  <dcterms:modified xsi:type="dcterms:W3CDTF">2021-07-07T11:44:53Z</dcterms:modified>
</cp:coreProperties>
</file>