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11"/>
  </p:notesMasterIdLst>
  <p:sldIdLst>
    <p:sldId id="257" r:id="rId6"/>
    <p:sldId id="261" r:id="rId7"/>
    <p:sldId id="264" r:id="rId8"/>
    <p:sldId id="265" r:id="rId9"/>
    <p:sldId id="25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86418"/>
  </p:normalViewPr>
  <p:slideViewPr>
    <p:cSldViewPr snapToGrid="0" snapToObjects="1">
      <p:cViewPr varScale="1">
        <p:scale>
          <a:sx n="50" d="100"/>
          <a:sy n="50" d="100"/>
        </p:scale>
        <p:origin x="1598" y="-3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https://www.youtube.com/watch?v=efR1C6CvhmE</a:t>
            </a:r>
          </a:p>
        </p:txBody>
      </p:sp>
    </p:spTree>
    <p:extLst>
      <p:ext uri="{BB962C8B-B14F-4D97-AF65-F5344CB8AC3E}">
        <p14:creationId xmlns:p14="http://schemas.microsoft.com/office/powerpoint/2010/main" val="327894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39717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442965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https://towardsdatascience.com/support-vector-machine-introduction-to-machine-learning-algorithms-934a444fca47</a:t>
            </a:r>
          </a:p>
        </p:txBody>
      </p:sp>
    </p:spTree>
    <p:extLst>
      <p:ext uri="{BB962C8B-B14F-4D97-AF65-F5344CB8AC3E}">
        <p14:creationId xmlns:p14="http://schemas.microsoft.com/office/powerpoint/2010/main" val="1716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a:t>Fare clic sull'icona per inserire un'immagine</a:t>
            </a:r>
            <a:endParaRPr lang="it-IT" dirty="0"/>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06/09/2021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06/09/2021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06/09/2021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06/09/2021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06/09/2021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a:t>Ing Andrea Colleoni</a:t>
            </a:r>
            <a:endParaRPr lang="it-IT" dirty="0"/>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pPr rtl="0"/>
            <a:r>
              <a:rPr lang="it-IT">
                <a:effectLst/>
                <a:latin typeface="Arial" panose="020B0604020202020204" pitchFamily="34" charset="0"/>
              </a:rPr>
              <a:t>Algoritmi per il Machine Learning</a:t>
            </a:r>
            <a:endParaRPr lang="it-IT" dirty="0">
              <a:effectLst/>
            </a:endParaRPr>
          </a:p>
        </p:txBody>
      </p:sp>
      <p:pic>
        <p:nvPicPr>
          <p:cNvPr id="5" name="Segnaposto immagine 4">
            <a:extLst>
              <a:ext uri="{FF2B5EF4-FFF2-40B4-BE49-F238E27FC236}">
                <a16:creationId xmlns:a16="http://schemas.microsoft.com/office/drawing/2014/main" id="{EEEDCD38-D493-4024-B283-98A92AB33049}"/>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testo 5">
            <a:extLst>
              <a:ext uri="{FF2B5EF4-FFF2-40B4-BE49-F238E27FC236}">
                <a16:creationId xmlns:a16="http://schemas.microsoft.com/office/drawing/2014/main" id="{BCC294DA-C2D2-4BAB-AD70-CE465E283976}"/>
              </a:ext>
            </a:extLst>
          </p:cNvPr>
          <p:cNvSpPr>
            <a:spLocks noGrp="1"/>
          </p:cNvSpPr>
          <p:nvPr>
            <p:ph type="body" sz="half" idx="14"/>
          </p:nvPr>
        </p:nvSpPr>
        <p:spPr>
          <a:xfrm>
            <a:off x="2410933" y="3046614"/>
            <a:ext cx="8182934" cy="4389920"/>
          </a:xfrm>
        </p:spPr>
        <p:txBody>
          <a:bodyPr/>
          <a:lstStyle/>
          <a:p>
            <a:pPr marL="457200" indent="-457200">
              <a:buFont typeface="Arial" panose="020B0604020202020204" pitchFamily="34" charset="0"/>
              <a:buChar char="•"/>
            </a:pPr>
            <a:r>
              <a:rPr lang="en-US" dirty="0" err="1"/>
              <a:t>Algoritmo</a:t>
            </a:r>
            <a:r>
              <a:rPr lang="en-US" dirty="0"/>
              <a:t> </a:t>
            </a:r>
            <a:r>
              <a:rPr lang="en-US" dirty="0" err="1"/>
              <a:t>supervisionato</a:t>
            </a:r>
            <a:endParaRPr lang="en-US" dirty="0"/>
          </a:p>
          <a:p>
            <a:pPr marL="457200" indent="-457200">
              <a:buFont typeface="Arial" panose="020B0604020202020204" pitchFamily="34" charset="0"/>
              <a:buChar char="•"/>
            </a:pPr>
            <a:r>
              <a:rPr lang="en-US" dirty="0" err="1"/>
              <a:t>Usato</a:t>
            </a:r>
            <a:r>
              <a:rPr lang="en-US" dirty="0"/>
              <a:t> per </a:t>
            </a:r>
            <a:r>
              <a:rPr lang="en-US" dirty="0" err="1"/>
              <a:t>classificazione</a:t>
            </a:r>
            <a:r>
              <a:rPr lang="en-US" dirty="0"/>
              <a:t> e </a:t>
            </a:r>
            <a:r>
              <a:rPr lang="en-US" dirty="0" err="1"/>
              <a:t>regressione</a:t>
            </a:r>
            <a:endParaRPr lang="en-US" dirty="0"/>
          </a:p>
          <a:p>
            <a:pPr marL="1143000" lvl="1" indent="-457200"/>
            <a:r>
              <a:rPr lang="en-US" dirty="0" err="1"/>
              <a:t>Elaborazione</a:t>
            </a:r>
            <a:r>
              <a:rPr lang="en-US" dirty="0"/>
              <a:t> </a:t>
            </a:r>
            <a:r>
              <a:rPr lang="en-US" dirty="0" err="1"/>
              <a:t>linguaggio</a:t>
            </a:r>
            <a:r>
              <a:rPr lang="en-US" dirty="0"/>
              <a:t> </a:t>
            </a:r>
            <a:r>
              <a:rPr lang="en-US" dirty="0" err="1"/>
              <a:t>natruale</a:t>
            </a:r>
            <a:endParaRPr lang="en-US" dirty="0"/>
          </a:p>
          <a:p>
            <a:pPr marL="1143000" lvl="1" indent="-457200"/>
            <a:r>
              <a:rPr lang="en-US" dirty="0" err="1"/>
              <a:t>Riconoscimento</a:t>
            </a:r>
            <a:r>
              <a:rPr lang="en-US" dirty="0"/>
              <a:t> </a:t>
            </a:r>
            <a:r>
              <a:rPr lang="en-US" dirty="0" err="1"/>
              <a:t>vocale</a:t>
            </a:r>
            <a:endParaRPr lang="en-US" dirty="0"/>
          </a:p>
          <a:p>
            <a:pPr marL="1143000" lvl="1" indent="-457200"/>
            <a:r>
              <a:rPr lang="en-US" dirty="0"/>
              <a:t>Computer vision</a:t>
            </a:r>
          </a:p>
          <a:p>
            <a:pPr marL="457200" indent="-457200">
              <a:buFont typeface="Arial" panose="020B0604020202020204" pitchFamily="34" charset="0"/>
              <a:buChar char="•"/>
            </a:pPr>
            <a:r>
              <a:rPr lang="en-US" dirty="0" err="1"/>
              <a:t>Efficace</a:t>
            </a:r>
            <a:r>
              <a:rPr lang="en-US" dirty="0"/>
              <a:t> (</a:t>
            </a:r>
            <a:r>
              <a:rPr lang="en-US" dirty="0" err="1"/>
              <a:t>efficiente</a:t>
            </a:r>
            <a:r>
              <a:rPr lang="en-US" dirty="0"/>
              <a:t>) per la </a:t>
            </a:r>
            <a:r>
              <a:rPr lang="en-US" u="sng" dirty="0" err="1"/>
              <a:t>classificazione</a:t>
            </a:r>
            <a:r>
              <a:rPr lang="en-US" dirty="0"/>
              <a:t> </a:t>
            </a:r>
            <a:r>
              <a:rPr lang="en-US" dirty="0" err="1"/>
              <a:t>binaria</a:t>
            </a:r>
            <a:endParaRPr lang="en-US" dirty="0"/>
          </a:p>
          <a:p>
            <a:pPr marL="457200" indent="-457200">
              <a:buFont typeface="Arial" panose="020B0604020202020204" pitchFamily="34" charset="0"/>
              <a:buChar char="•"/>
            </a:pPr>
            <a:r>
              <a:rPr lang="en-US" dirty="0" err="1"/>
              <a:t>Ricerca</a:t>
            </a:r>
            <a:r>
              <a:rPr lang="en-US" dirty="0"/>
              <a:t> un </a:t>
            </a:r>
            <a:r>
              <a:rPr lang="en-US" dirty="0" err="1"/>
              <a:t>iperpiano</a:t>
            </a:r>
            <a:r>
              <a:rPr lang="en-US" dirty="0"/>
              <a:t> di </a:t>
            </a:r>
            <a:r>
              <a:rPr lang="en-US" dirty="0" err="1"/>
              <a:t>dimensione</a:t>
            </a:r>
            <a:r>
              <a:rPr lang="en-US" dirty="0"/>
              <a:t> (n-1) in uno </a:t>
            </a:r>
            <a:r>
              <a:rPr lang="en-US" dirty="0" err="1"/>
              <a:t>spazio</a:t>
            </a:r>
            <a:r>
              <a:rPr lang="en-US" dirty="0"/>
              <a:t> </a:t>
            </a:r>
            <a:r>
              <a:rPr lang="en-US" dirty="0" err="1"/>
              <a:t>multidimensionale</a:t>
            </a:r>
            <a:r>
              <a:rPr lang="en-US" dirty="0"/>
              <a:t> per </a:t>
            </a:r>
            <a:r>
              <a:rPr lang="en-US" dirty="0" err="1"/>
              <a:t>dividere</a:t>
            </a:r>
            <a:r>
              <a:rPr lang="en-US" dirty="0"/>
              <a:t> in due parti (</a:t>
            </a:r>
            <a:r>
              <a:rPr lang="en-US" dirty="0" err="1"/>
              <a:t>classi</a:t>
            </a:r>
            <a:r>
              <a:rPr lang="en-US" dirty="0"/>
              <a:t>) un dataset</a:t>
            </a:r>
          </a:p>
          <a:p>
            <a:pPr marL="1143000" lvl="1" indent="-457200"/>
            <a:endParaRPr lang="it-IT" dirty="0"/>
          </a:p>
        </p:txBody>
      </p:sp>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a:xfrm>
            <a:off x="2690757" y="889577"/>
            <a:ext cx="7623286" cy="674031"/>
          </a:xfrm>
        </p:spPr>
        <p:txBody>
          <a:bodyPr/>
          <a:lstStyle/>
          <a:p>
            <a:r>
              <a:rPr lang="it-IT" dirty="0"/>
              <a:t>Support </a:t>
            </a:r>
            <a:r>
              <a:rPr lang="it-IT" dirty="0" err="1"/>
              <a:t>Vector</a:t>
            </a:r>
            <a:r>
              <a:rPr lang="it-IT" dirty="0"/>
              <a:t> Machine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Tree>
    <p:extLst>
      <p:ext uri="{BB962C8B-B14F-4D97-AF65-F5344CB8AC3E}">
        <p14:creationId xmlns:p14="http://schemas.microsoft.com/office/powerpoint/2010/main" val="183561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Iperpiani</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pic>
        <p:nvPicPr>
          <p:cNvPr id="1026" name="Picture 2">
            <a:extLst>
              <a:ext uri="{FF2B5EF4-FFF2-40B4-BE49-F238E27FC236}">
                <a16:creationId xmlns:a16="http://schemas.microsoft.com/office/drawing/2014/main" id="{E1C858C8-946F-4184-B3F3-DE9AD69E0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40" y="3486149"/>
            <a:ext cx="3953909" cy="3874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BD77C3-7098-4F67-AF49-89604E47D7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2400" y="3531870"/>
            <a:ext cx="3880855" cy="3829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2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rotWithShape="1">
          <a:blip r:embed="rId3"/>
          <a:srcRect t="410" b="410"/>
          <a:stretch/>
        </p:blipFill>
        <p:spPr>
          <a:prstGeom prst="rect">
            <a:avLst/>
          </a:prstGeom>
        </p:spPr>
      </p:pic>
      <p:sp>
        <p:nvSpPr>
          <p:cNvPr id="2" name="Segnaposto testo 1">
            <a:extLst>
              <a:ext uri="{FF2B5EF4-FFF2-40B4-BE49-F238E27FC236}">
                <a16:creationId xmlns:a16="http://schemas.microsoft.com/office/drawing/2014/main" id="{2D24BFD7-004C-4A1F-A37D-196462A4CF8E}"/>
              </a:ext>
            </a:extLst>
          </p:cNvPr>
          <p:cNvSpPr>
            <a:spLocks noGrp="1"/>
          </p:cNvSpPr>
          <p:nvPr>
            <p:ph type="body" sz="half" idx="14"/>
          </p:nvPr>
        </p:nvSpPr>
        <p:spPr>
          <a:xfrm>
            <a:off x="2410933" y="1680444"/>
            <a:ext cx="8182934" cy="3451201"/>
          </a:xfrm>
        </p:spPr>
        <p:txBody>
          <a:bodyPr/>
          <a:lstStyle/>
          <a:p>
            <a:pPr marL="457200" indent="-457200">
              <a:buFont typeface="Arial" panose="020B0604020202020204" pitchFamily="34" charset="0"/>
              <a:buChar char="•"/>
            </a:pPr>
            <a:r>
              <a:rPr lang="it-IT" dirty="0"/>
              <a:t>I vettori di supporto sono i punti dati che sono più vicini all'iperpiano e influenzano la posizione e l'orientamento dell'iperpiano. </a:t>
            </a:r>
          </a:p>
          <a:p>
            <a:pPr marL="457200" indent="-457200">
              <a:buFont typeface="Arial" panose="020B0604020202020204" pitchFamily="34" charset="0"/>
              <a:buChar char="•"/>
            </a:pPr>
            <a:r>
              <a:rPr lang="it-IT" dirty="0"/>
              <a:t>Usando questi vettori di supporto, massimizziamo il margine del classificatore. L'eliminazione dei vettori di supporto cambierà la posizione dell'iperpiano. </a:t>
            </a:r>
          </a:p>
          <a:p>
            <a:pPr marL="457200" indent="-457200">
              <a:buFont typeface="Arial" panose="020B0604020202020204" pitchFamily="34" charset="0"/>
              <a:buChar char="•"/>
            </a:pPr>
            <a:r>
              <a:rPr lang="it-IT" dirty="0"/>
              <a:t>Questi sono i punti che ci aiutano a costruire la nostra SVM.</a:t>
            </a:r>
          </a:p>
        </p:txBody>
      </p:sp>
      <p:sp>
        <p:nvSpPr>
          <p:cNvPr id="3" name="Segnaposto testo 2">
            <a:extLst>
              <a:ext uri="{FF2B5EF4-FFF2-40B4-BE49-F238E27FC236}">
                <a16:creationId xmlns:a16="http://schemas.microsoft.com/office/drawing/2014/main" id="{E443CB9B-6CBE-4CE6-83D8-88287403873F}"/>
              </a:ext>
            </a:extLst>
          </p:cNvPr>
          <p:cNvSpPr>
            <a:spLocks noGrp="1"/>
          </p:cNvSpPr>
          <p:nvPr>
            <p:ph type="body" sz="quarter" idx="15"/>
          </p:nvPr>
        </p:nvSpPr>
        <p:spPr/>
        <p:txBody>
          <a:bodyPr/>
          <a:lstStyle/>
          <a:p>
            <a:endParaRPr lang="it-IT"/>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Vettori di supporto</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p:txBody>
          <a:bodyPr/>
          <a:lstStyle/>
          <a:p>
            <a:r>
              <a:rPr lang="it-IT" dirty="0"/>
              <a:t>UFS04</a:t>
            </a:r>
          </a:p>
        </p:txBody>
      </p:sp>
      <p:pic>
        <p:nvPicPr>
          <p:cNvPr id="2050" name="Picture 2">
            <a:extLst>
              <a:ext uri="{FF2B5EF4-FFF2-40B4-BE49-F238E27FC236}">
                <a16:creationId xmlns:a16="http://schemas.microsoft.com/office/drawing/2014/main" id="{4D285F61-FDA6-497C-BBF8-FFF844E51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713" y="5131645"/>
            <a:ext cx="719137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36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E390305C-B383-42C8-82ED-FDF3360139F6}"/>
              </a:ext>
            </a:extLst>
          </p:cNvPr>
          <p:cNvSpPr>
            <a:spLocks noGrp="1"/>
          </p:cNvSpPr>
          <p:nvPr>
            <p:ph type="body" sz="quarter" idx="15"/>
          </p:nvPr>
        </p:nvSpPr>
        <p:spPr/>
        <p:txBody>
          <a:bodyPr/>
          <a:lstStyle/>
          <a:p>
            <a:endParaRPr lang="it-IT"/>
          </a:p>
        </p:txBody>
      </p:sp>
      <p:pic>
        <p:nvPicPr>
          <p:cNvPr id="12" name="Segnaposto immagine 4">
            <a:extLst>
              <a:ext uri="{FF2B5EF4-FFF2-40B4-BE49-F238E27FC236}">
                <a16:creationId xmlns:a16="http://schemas.microsoft.com/office/drawing/2014/main" id="{2349F899-0F7F-4D48-9144-2A605BC19165}"/>
              </a:ext>
            </a:extLst>
          </p:cNvPr>
          <p:cNvPicPr>
            <a:picLocks noGrp="1" noChangeAspect="1"/>
          </p:cNvPicPr>
          <p:nvPr>
            <p:ph type="pic" sz="quarter" idx="13"/>
          </p:nvPr>
        </p:nvPicPr>
        <p:blipFill>
          <a:blip r:embed="rId3"/>
          <a:srcRect t="410" b="410"/>
          <a:stretch>
            <a:fillRect/>
          </a:stretch>
        </p:blipFill>
        <p:spPr>
          <a:xfrm>
            <a:off x="11363325" y="290513"/>
            <a:ext cx="1019175" cy="1019175"/>
          </a:xfrm>
          <a:prstGeom prst="rect">
            <a:avLst/>
          </a:prstGeom>
        </p:spPr>
      </p:pic>
      <p:sp>
        <p:nvSpPr>
          <p:cNvPr id="10" name="Segnaposto testo 9">
            <a:extLst>
              <a:ext uri="{FF2B5EF4-FFF2-40B4-BE49-F238E27FC236}">
                <a16:creationId xmlns:a16="http://schemas.microsoft.com/office/drawing/2014/main" id="{0AEFDB64-A770-44EA-9228-2113CD02A4B6}"/>
              </a:ext>
            </a:extLst>
          </p:cNvPr>
          <p:cNvSpPr>
            <a:spLocks noGrp="1"/>
          </p:cNvSpPr>
          <p:nvPr>
            <p:ph type="body" sz="quarter" idx="18"/>
          </p:nvPr>
        </p:nvSpPr>
        <p:spPr/>
        <p:txBody>
          <a:bodyPr/>
          <a:lstStyle/>
          <a:p>
            <a:r>
              <a:rPr lang="it-IT" dirty="0"/>
              <a:t>Margine</a:t>
            </a:r>
          </a:p>
        </p:txBody>
      </p:sp>
      <p:sp>
        <p:nvSpPr>
          <p:cNvPr id="8" name="Segnaposto testo 7">
            <a:extLst>
              <a:ext uri="{FF2B5EF4-FFF2-40B4-BE49-F238E27FC236}">
                <a16:creationId xmlns:a16="http://schemas.microsoft.com/office/drawing/2014/main" id="{9A140196-D58C-47C3-BDEF-3880C653C5FC}"/>
              </a:ext>
            </a:extLst>
          </p:cNvPr>
          <p:cNvSpPr>
            <a:spLocks noGrp="1"/>
          </p:cNvSpPr>
          <p:nvPr>
            <p:ph type="body" sz="quarter" idx="16"/>
          </p:nvPr>
        </p:nvSpPr>
        <p:spPr>
          <a:xfrm>
            <a:off x="9773735" y="8955619"/>
            <a:ext cx="2630123" cy="286232"/>
          </a:xfrm>
        </p:spPr>
        <p:txBody>
          <a:bodyPr/>
          <a:lstStyle/>
          <a:p>
            <a:r>
              <a:rPr lang="it-IT" dirty="0"/>
              <a:t>UFS04</a:t>
            </a:r>
          </a:p>
        </p:txBody>
      </p:sp>
      <p:sp>
        <p:nvSpPr>
          <p:cNvPr id="9" name="Segnaposto testo 8">
            <a:extLst>
              <a:ext uri="{FF2B5EF4-FFF2-40B4-BE49-F238E27FC236}">
                <a16:creationId xmlns:a16="http://schemas.microsoft.com/office/drawing/2014/main" id="{E69A0302-9A9E-4CE9-A59C-364AA4A60E22}"/>
              </a:ext>
            </a:extLst>
          </p:cNvPr>
          <p:cNvSpPr>
            <a:spLocks noGrp="1"/>
          </p:cNvSpPr>
          <p:nvPr>
            <p:ph type="body" sz="quarter" idx="17"/>
          </p:nvPr>
        </p:nvSpPr>
        <p:spPr/>
        <p:txBody>
          <a:bodyPr/>
          <a:lstStyle/>
          <a:p>
            <a:r>
              <a:rPr lang="it-IT"/>
              <a:t>Andrea Colleoni</a:t>
            </a:r>
            <a:endParaRPr lang="it-IT" dirty="0"/>
          </a:p>
        </p:txBody>
      </p:sp>
      <p:sp>
        <p:nvSpPr>
          <p:cNvPr id="13" name="Segnaposto testo 1">
            <a:extLst>
              <a:ext uri="{FF2B5EF4-FFF2-40B4-BE49-F238E27FC236}">
                <a16:creationId xmlns:a16="http://schemas.microsoft.com/office/drawing/2014/main" id="{D2324AA6-BC36-425A-BD1B-8E6898EBE776}"/>
              </a:ext>
            </a:extLst>
          </p:cNvPr>
          <p:cNvSpPr>
            <a:spLocks noGrp="1"/>
          </p:cNvSpPr>
          <p:nvPr>
            <p:ph type="body" sz="half" idx="14"/>
          </p:nvPr>
        </p:nvSpPr>
        <p:spPr>
          <a:xfrm>
            <a:off x="960121" y="1680444"/>
            <a:ext cx="8199120" cy="4871077"/>
          </a:xfrm>
        </p:spPr>
        <p:txBody>
          <a:bodyPr/>
          <a:lstStyle/>
          <a:p>
            <a:pPr marL="457200" indent="-457200">
              <a:buFont typeface="Arial" panose="020B0604020202020204" pitchFamily="34" charset="0"/>
              <a:buChar char="•"/>
            </a:pPr>
            <a:r>
              <a:rPr lang="it-IT" dirty="0"/>
              <a:t>I vettori di supporto sono i punti più difficili da classificare perché molto vicini tra loro</a:t>
            </a:r>
          </a:p>
          <a:p>
            <a:pPr marL="457200" indent="-457200">
              <a:buFont typeface="Arial" panose="020B0604020202020204" pitchFamily="34" charset="0"/>
              <a:buChar char="•"/>
            </a:pPr>
            <a:r>
              <a:rPr lang="it-IT" dirty="0"/>
              <a:t>Il margine è la distanza tra i vettori di supporto di due classi differenti</a:t>
            </a:r>
          </a:p>
          <a:p>
            <a:pPr marL="457200" indent="-457200">
              <a:buFont typeface="Arial" panose="020B0604020202020204" pitchFamily="34" charset="0"/>
              <a:buChar char="•"/>
            </a:pPr>
            <a:r>
              <a:rPr lang="it-IT" dirty="0"/>
              <a:t>A metà della distanza tra i vettori di supporto sono individuati i punti dell’iperpiano</a:t>
            </a:r>
          </a:p>
          <a:p>
            <a:pPr marL="457200" indent="-457200">
              <a:buFont typeface="Arial" panose="020B0604020202020204" pitchFamily="34" charset="0"/>
              <a:buChar char="•"/>
            </a:pPr>
            <a:r>
              <a:rPr lang="it-IT" dirty="0"/>
              <a:t>Obiettivo dell’algoritmo SVM è </a:t>
            </a:r>
            <a:r>
              <a:rPr lang="it-IT" u="sng" dirty="0"/>
              <a:t>massimizzare</a:t>
            </a:r>
            <a:r>
              <a:rPr lang="it-IT" dirty="0"/>
              <a:t> il margine</a:t>
            </a:r>
          </a:p>
          <a:p>
            <a:pPr marL="457200" indent="-457200">
              <a:buFont typeface="Arial" panose="020B0604020202020204" pitchFamily="34" charset="0"/>
              <a:buChar char="•"/>
            </a:pPr>
            <a:r>
              <a:rPr lang="it-IT" dirty="0"/>
              <a:t>L’algoritmo si concentra solo sui vettori di supporto a differenza della regressione lineare e delle reti che prendono in considerazione tutti i punti dati.</a:t>
            </a:r>
          </a:p>
        </p:txBody>
      </p:sp>
      <p:pic>
        <p:nvPicPr>
          <p:cNvPr id="3" name="Immagine 2">
            <a:extLst>
              <a:ext uri="{FF2B5EF4-FFF2-40B4-BE49-F238E27FC236}">
                <a16:creationId xmlns:a16="http://schemas.microsoft.com/office/drawing/2014/main" id="{DB8D00F0-B2AF-4857-9692-781BD57970F0}"/>
              </a:ext>
            </a:extLst>
          </p:cNvPr>
          <p:cNvPicPr>
            <a:picLocks noChangeAspect="1"/>
          </p:cNvPicPr>
          <p:nvPr/>
        </p:nvPicPr>
        <p:blipFill>
          <a:blip r:embed="rId4"/>
          <a:stretch>
            <a:fillRect/>
          </a:stretch>
        </p:blipFill>
        <p:spPr>
          <a:xfrm>
            <a:off x="8996293" y="2053819"/>
            <a:ext cx="3752850" cy="4124325"/>
          </a:xfrm>
          <a:prstGeom prst="rect">
            <a:avLst/>
          </a:prstGeom>
        </p:spPr>
      </p:pic>
    </p:spTree>
    <p:extLst>
      <p:ext uri="{BB962C8B-B14F-4D97-AF65-F5344CB8AC3E}">
        <p14:creationId xmlns:p14="http://schemas.microsoft.com/office/powerpoint/2010/main" val="4176083431"/>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ITS_Template_2020</Template>
  <TotalTime>4128</TotalTime>
  <Words>224</Words>
  <Application>Microsoft Office PowerPoint</Application>
  <PresentationFormat>Personalizzato</PresentationFormat>
  <Paragraphs>31</Paragraphs>
  <Slides>5</Slides>
  <Notes>5</Notes>
  <HiddenSlides>0</HiddenSlides>
  <MMClips>0</MMClips>
  <ScaleCrop>false</ScaleCrop>
  <HeadingPairs>
    <vt:vector size="6" baseType="variant">
      <vt:variant>
        <vt:lpstr>Caratteri utilizzati</vt:lpstr>
      </vt:variant>
      <vt:variant>
        <vt:i4>7</vt:i4>
      </vt:variant>
      <vt:variant>
        <vt:lpstr>Tema</vt:lpstr>
      </vt:variant>
      <vt:variant>
        <vt:i4>5</vt:i4>
      </vt:variant>
      <vt:variant>
        <vt:lpstr>Titoli diapositive</vt:lpstr>
      </vt:variant>
      <vt:variant>
        <vt:i4>5</vt:i4>
      </vt:variant>
    </vt:vector>
  </HeadingPairs>
  <TitlesOfParts>
    <vt:vector size="17" baseType="lpstr">
      <vt:lpstr>Arial</vt:lpstr>
      <vt:lpstr>Avenir</vt:lpstr>
      <vt:lpstr>Avenir Black</vt:lpstr>
      <vt:lpstr>Avenir Book</vt:lpstr>
      <vt:lpstr>Calibri</vt:lpstr>
      <vt:lpstr>Calibri Light</vt:lpstr>
      <vt:lpstr>Helvetica Neue</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Colleoni</dc:creator>
  <cp:lastModifiedBy>Andrea Colleoni</cp:lastModifiedBy>
  <cp:revision>25</cp:revision>
  <dcterms:created xsi:type="dcterms:W3CDTF">2021-06-10T10:00:01Z</dcterms:created>
  <dcterms:modified xsi:type="dcterms:W3CDTF">2021-09-08T07:34:05Z</dcterms:modified>
</cp:coreProperties>
</file>