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 id="2147483663" r:id="rId3"/>
    <p:sldMasterId id="2147483676" r:id="rId4"/>
    <p:sldMasterId id="2147483689" r:id="rId5"/>
  </p:sldMasterIdLst>
  <p:notesMasterIdLst>
    <p:notesMasterId r:id="rId24"/>
  </p:notesMasterIdLst>
  <p:sldIdLst>
    <p:sldId id="257" r:id="rId6"/>
    <p:sldId id="261" r:id="rId7"/>
    <p:sldId id="271" r:id="rId8"/>
    <p:sldId id="272" r:id="rId9"/>
    <p:sldId id="273" r:id="rId10"/>
    <p:sldId id="262" r:id="rId11"/>
    <p:sldId id="264" r:id="rId12"/>
    <p:sldId id="268" r:id="rId13"/>
    <p:sldId id="265" r:id="rId14"/>
    <p:sldId id="266" r:id="rId15"/>
    <p:sldId id="275" r:id="rId16"/>
    <p:sldId id="267" r:id="rId17"/>
    <p:sldId id="269" r:id="rId18"/>
    <p:sldId id="270" r:id="rId19"/>
    <p:sldId id="274" r:id="rId20"/>
    <p:sldId id="276" r:id="rId21"/>
    <p:sldId id="277" r:id="rId22"/>
    <p:sldId id="278"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6418"/>
  </p:normalViewPr>
  <p:slideViewPr>
    <p:cSldViewPr snapToGrid="0" snapToObjects="1">
      <p:cViewPr varScale="1">
        <p:scale>
          <a:sx n="50" d="100"/>
          <a:sy n="50" d="100"/>
        </p:scale>
        <p:origin x="1598"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8" d="100"/>
          <a:sy n="118" d="100"/>
        </p:scale>
        <p:origin x="4200"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http://bearcave.com/misl/misl_tech/wavelets/compression/shannon.html</a:t>
            </a:r>
          </a:p>
        </p:txBody>
      </p:sp>
    </p:spTree>
    <p:extLst>
      <p:ext uri="{BB962C8B-B14F-4D97-AF65-F5344CB8AC3E}">
        <p14:creationId xmlns:p14="http://schemas.microsoft.com/office/powerpoint/2010/main" val="193172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http://bearcave.com/misl/misl_tech/wavelets/compression/shannon.html</a:t>
            </a:r>
          </a:p>
        </p:txBody>
      </p:sp>
    </p:spTree>
    <p:extLst>
      <p:ext uri="{BB962C8B-B14F-4D97-AF65-F5344CB8AC3E}">
        <p14:creationId xmlns:p14="http://schemas.microsoft.com/office/powerpoint/2010/main" val="3839096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https://onestopdataanalysis.com/shannon-entropy/</a:t>
            </a:r>
          </a:p>
        </p:txBody>
      </p:sp>
    </p:spTree>
    <p:extLst>
      <p:ext uri="{BB962C8B-B14F-4D97-AF65-F5344CB8AC3E}">
        <p14:creationId xmlns:p14="http://schemas.microsoft.com/office/powerpoint/2010/main" val="3153108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7972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625676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https://www.numpyninja.com/post/understanding-the-gini-index-in-decision-tree-with-an-example</a:t>
            </a:r>
            <a:br>
              <a:rPr lang="it-IT" dirty="0"/>
            </a:br>
            <a:r>
              <a:rPr lang="it-IT" dirty="0"/>
              <a:t>https://medium.com/coinmonks/what-is-entropy-and-why-information-gain-is-matter-4e85d46d2f01</a:t>
            </a:r>
          </a:p>
          <a:p>
            <a:r>
              <a:rPr lang="it-IT" dirty="0"/>
              <a:t>https://anderfernandez.com/en/blog/code-decision-tree-python-from-scratch/</a:t>
            </a:r>
          </a:p>
          <a:p>
            <a:r>
              <a:rPr lang="it-IT" dirty="0"/>
              <a:t>https://www.kaggle.com/yersever/500-person-gender-height-weight-bodymassindex</a:t>
            </a:r>
          </a:p>
        </p:txBody>
      </p:sp>
    </p:spTree>
    <p:extLst>
      <p:ext uri="{BB962C8B-B14F-4D97-AF65-F5344CB8AC3E}">
        <p14:creationId xmlns:p14="http://schemas.microsoft.com/office/powerpoint/2010/main" val="2247641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https://www.numpyninja.com/post/understanding-the-gini-index-in-decision-tree-with-an-example</a:t>
            </a:r>
            <a:br>
              <a:rPr lang="it-IT" dirty="0"/>
            </a:br>
            <a:r>
              <a:rPr lang="it-IT" dirty="0"/>
              <a:t>https://medium.com/coinmonks/what-is-entropy-and-why-information-gain-is-matter-4e85d46d2f01</a:t>
            </a:r>
          </a:p>
          <a:p>
            <a:r>
              <a:rPr lang="it-IT" dirty="0"/>
              <a:t>https://anderfernandez.com/en/blog/code-decision-tree-python-from-scratch/</a:t>
            </a:r>
          </a:p>
          <a:p>
            <a:r>
              <a:rPr lang="it-IT" dirty="0"/>
              <a:t>https://www.kaggle.com/yersever/500-person-gender-height-weight-bodymassindex</a:t>
            </a:r>
          </a:p>
        </p:txBody>
      </p:sp>
    </p:spTree>
    <p:extLst>
      <p:ext uri="{BB962C8B-B14F-4D97-AF65-F5344CB8AC3E}">
        <p14:creationId xmlns:p14="http://schemas.microsoft.com/office/powerpoint/2010/main" val="1487346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https://www.numpyninja.com/post/understanding-the-gini-index-in-decision-tree-with-an-example</a:t>
            </a:r>
            <a:br>
              <a:rPr lang="it-IT" dirty="0"/>
            </a:br>
            <a:r>
              <a:rPr lang="it-IT" dirty="0"/>
              <a:t>https://medium.com/coinmonks/what-is-entropy-and-why-information-gain-is-matter-4e85d46d2f01</a:t>
            </a:r>
          </a:p>
          <a:p>
            <a:r>
              <a:rPr lang="it-IT" dirty="0"/>
              <a:t>https://anderfernandez.com/en/blog/code-decision-tree-python-from-scratch/</a:t>
            </a:r>
          </a:p>
          <a:p>
            <a:r>
              <a:rPr lang="it-IT" dirty="0"/>
              <a:t>https://www.kaggle.com/yersever/500-person-gender-height-weight-bodymassindex</a:t>
            </a:r>
          </a:p>
        </p:txBody>
      </p:sp>
    </p:spTree>
    <p:extLst>
      <p:ext uri="{BB962C8B-B14F-4D97-AF65-F5344CB8AC3E}">
        <p14:creationId xmlns:p14="http://schemas.microsoft.com/office/powerpoint/2010/main" val="406824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https://www.numpyninja.com/post/understanding-the-gini-index-in-decision-tree-with-an-example</a:t>
            </a:r>
            <a:br>
              <a:rPr lang="it-IT" dirty="0"/>
            </a:br>
            <a:r>
              <a:rPr lang="it-IT" dirty="0"/>
              <a:t>https://medium.com/coinmonks/what-is-entropy-and-why-information-gain-is-matter-4e85d46d2f01</a:t>
            </a:r>
          </a:p>
          <a:p>
            <a:r>
              <a:rPr lang="it-IT" dirty="0"/>
              <a:t>https://anderfernandez.com/en/blog/code-decision-tree-python-from-scratch/</a:t>
            </a:r>
          </a:p>
          <a:p>
            <a:r>
              <a:rPr lang="it-IT" dirty="0"/>
              <a:t>https://www.kaggle.com/yersever/500-person-gender-height-weight-bodymassindex</a:t>
            </a:r>
          </a:p>
        </p:txBody>
      </p:sp>
    </p:spTree>
    <p:extLst>
      <p:ext uri="{BB962C8B-B14F-4D97-AF65-F5344CB8AC3E}">
        <p14:creationId xmlns:p14="http://schemas.microsoft.com/office/powerpoint/2010/main" val="359734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t>
            </a:r>
          </a:p>
        </p:txBody>
      </p:sp>
    </p:spTree>
    <p:extLst>
      <p:ext uri="{BB962C8B-B14F-4D97-AF65-F5344CB8AC3E}">
        <p14:creationId xmlns:p14="http://schemas.microsoft.com/office/powerpoint/2010/main" val="327894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0958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https://www.andreaminini.com/ai/machine-learning/alberi-di-decisione</a:t>
            </a:r>
          </a:p>
        </p:txBody>
      </p:sp>
    </p:spTree>
    <p:extLst>
      <p:ext uri="{BB962C8B-B14F-4D97-AF65-F5344CB8AC3E}">
        <p14:creationId xmlns:p14="http://schemas.microsoft.com/office/powerpoint/2010/main" val="3089502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https://blog.quantinsti.com/gini-index/</a:t>
            </a:r>
          </a:p>
        </p:txBody>
      </p:sp>
    </p:spTree>
    <p:extLst>
      <p:ext uri="{BB962C8B-B14F-4D97-AF65-F5344CB8AC3E}">
        <p14:creationId xmlns:p14="http://schemas.microsoft.com/office/powerpoint/2010/main" val="715909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3860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https://it.wikipedia.org/wiki/Codifica_di_Huffman</a:t>
            </a:r>
          </a:p>
        </p:txBody>
      </p:sp>
    </p:spTree>
    <p:extLst>
      <p:ext uri="{BB962C8B-B14F-4D97-AF65-F5344CB8AC3E}">
        <p14:creationId xmlns:p14="http://schemas.microsoft.com/office/powerpoint/2010/main" val="16912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https://it.wikipedia.org/wiki/Codifica_di_Huffman</a:t>
            </a:r>
          </a:p>
        </p:txBody>
      </p:sp>
    </p:spTree>
    <p:extLst>
      <p:ext uri="{BB962C8B-B14F-4D97-AF65-F5344CB8AC3E}">
        <p14:creationId xmlns:p14="http://schemas.microsoft.com/office/powerpoint/2010/main" val="94895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http://bearcave.com/misl/misl_tech/wavelets/compression/shannon.html</a:t>
            </a:r>
          </a:p>
        </p:txBody>
      </p:sp>
    </p:spTree>
    <p:extLst>
      <p:ext uri="{BB962C8B-B14F-4D97-AF65-F5344CB8AC3E}">
        <p14:creationId xmlns:p14="http://schemas.microsoft.com/office/powerpoint/2010/main" val="300208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8" name="Immagine">
            <a:extLst>
              <a:ext uri="{FF2B5EF4-FFF2-40B4-BE49-F238E27FC236}">
                <a16:creationId xmlns:a16="http://schemas.microsoft.com/office/drawing/2014/main" id="{523EEB75-0417-9F4C-9AE5-83B4AD15D40F}"/>
              </a:ext>
            </a:extLst>
          </p:cNvPr>
          <p:cNvSpPr>
            <a:spLocks noGrp="1"/>
          </p:cNvSpPr>
          <p:nvPr>
            <p:ph type="pic" sz="quarter" idx="14" hasCustomPrompt="1"/>
          </p:nvPr>
        </p:nvSpPr>
        <p:spPr>
          <a:xfrm>
            <a:off x="5805884" y="7063833"/>
            <a:ext cx="1393015" cy="1393032"/>
          </a:xfrm>
          <a:prstGeom prst="rect">
            <a:avLst/>
          </a:prstGeom>
        </p:spPr>
        <p:txBody>
          <a:bodyPr lIns="91439" tIns="45719" rIns="91439" bIns="45719">
            <a:noAutofit/>
          </a:bodyPr>
          <a:lstStyle>
            <a:lvl1pPr marL="0" indent="0">
              <a:buNone/>
              <a:defRPr/>
            </a:lvl1pPr>
          </a:lstStyle>
          <a:p>
            <a:r>
              <a:rPr lang="it-IT" dirty="0"/>
              <a:t>icona</a:t>
            </a:r>
            <a:endParaRPr dirty="0"/>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spTree>
    <p:extLst>
      <p:ext uri="{BB962C8B-B14F-4D97-AF65-F5344CB8AC3E}">
        <p14:creationId xmlns:p14="http://schemas.microsoft.com/office/powerpoint/2010/main" val="20856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3500418-FCF3-7845-BF87-A1074346BE3F}"/>
              </a:ext>
            </a:extLst>
          </p:cNvPr>
          <p:cNvSpPr txBox="1">
            <a:spLocks noGrp="1"/>
          </p:cNvSpPr>
          <p:nvPr>
            <p:ph type="body" sz="quarter" idx="17" hasCustomPrompt="1"/>
          </p:nvPr>
        </p:nvSpPr>
        <p:spPr>
          <a:xfrm>
            <a:off x="2557276" y="4646512"/>
            <a:ext cx="7890248" cy="488852"/>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solidFill>
                  <a:schemeClr val="bg1"/>
                </a:solidFill>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FFFFFF"/>
                </a:solidFill>
                <a:effectLst/>
                <a:latin typeface="Avenir" panose="02000503020000020003" pitchFamily="2" charset="0"/>
              </a:rPr>
              <a:t>“</a:t>
            </a:r>
            <a:r>
              <a:rPr lang="it-IT" dirty="0"/>
              <a:t>CITAZIONE</a:t>
            </a:r>
            <a:r>
              <a:rPr kumimoji="0" lang="it-IT" sz="2800" b="0" i="0" u="none" strike="noStrike" kern="1200" cap="none" spc="0" normalizeH="0" baseline="0" noProof="0" dirty="0">
                <a:ln>
                  <a:noFill/>
                </a:ln>
                <a:solidFill>
                  <a:srgbClr val="FFFFFF"/>
                </a:solidFill>
                <a:effectLst/>
                <a:uLnTx/>
                <a:uFillTx/>
                <a:latin typeface="Avenir" panose="02000503020000020003" pitchFamily="2" charset="0"/>
                <a:ea typeface="+mn-ea"/>
                <a:cs typeface="+mn-cs"/>
              </a:rPr>
              <a:t> “</a:t>
            </a:r>
            <a:endParaRPr lang="it-IT" dirty="0"/>
          </a:p>
        </p:txBody>
      </p:sp>
    </p:spTree>
    <p:extLst>
      <p:ext uri="{BB962C8B-B14F-4D97-AF65-F5344CB8AC3E}">
        <p14:creationId xmlns:p14="http://schemas.microsoft.com/office/powerpoint/2010/main" val="339331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OpenDay">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E5296B67-A270-664C-B5A2-4F88CFBF819A}"/>
              </a:ext>
            </a:extLst>
          </p:cNvPr>
          <p:cNvSpPr txBox="1">
            <a:spLocks noGrp="1"/>
          </p:cNvSpPr>
          <p:nvPr>
            <p:ph type="body" sz="quarter" idx="13" hasCustomPrompt="1"/>
          </p:nvPr>
        </p:nvSpPr>
        <p:spPr>
          <a:xfrm>
            <a:off x="2506543" y="1267805"/>
            <a:ext cx="7991714"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A4CC2A99-71A3-CF40-A213-FFE1D08FE6E4}"/>
              </a:ext>
            </a:extLst>
          </p:cNvPr>
          <p:cNvSpPr txBox="1">
            <a:spLocks noGrp="1"/>
          </p:cNvSpPr>
          <p:nvPr>
            <p:ph type="body" sz="quarter" idx="14" hasCustomPrompt="1"/>
          </p:nvPr>
        </p:nvSpPr>
        <p:spPr>
          <a:xfrm>
            <a:off x="2981625" y="2397909"/>
            <a:ext cx="7041550"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pic>
        <p:nvPicPr>
          <p:cNvPr id="9" name="Immagine" descr="Immagine">
            <a:extLst>
              <a:ext uri="{FF2B5EF4-FFF2-40B4-BE49-F238E27FC236}">
                <a16:creationId xmlns:a16="http://schemas.microsoft.com/office/drawing/2014/main" id="{92632C73-A4AD-814E-A6C0-498236B5E94B}"/>
              </a:ext>
            </a:extLst>
          </p:cNvPr>
          <p:cNvPicPr>
            <a:picLocks noChangeAspect="1"/>
          </p:cNvPicPr>
          <p:nvPr userDrawn="1"/>
        </p:nvPicPr>
        <p:blipFill>
          <a:blip r:embed="rId2"/>
          <a:stretch>
            <a:fillRect/>
          </a:stretch>
        </p:blipFill>
        <p:spPr>
          <a:xfrm>
            <a:off x="516589" y="3886125"/>
            <a:ext cx="1811622" cy="1811601"/>
          </a:xfrm>
          <a:prstGeom prst="rect">
            <a:avLst/>
          </a:prstGeom>
          <a:ln w="3175">
            <a:miter lim="400000"/>
          </a:ln>
        </p:spPr>
      </p:pic>
      <p:pic>
        <p:nvPicPr>
          <p:cNvPr id="10" name="Immagine" descr="Immagine">
            <a:extLst>
              <a:ext uri="{FF2B5EF4-FFF2-40B4-BE49-F238E27FC236}">
                <a16:creationId xmlns:a16="http://schemas.microsoft.com/office/drawing/2014/main" id="{E78CB888-6D8E-9A47-9813-BBA114E6514F}"/>
              </a:ext>
            </a:extLst>
          </p:cNvPr>
          <p:cNvPicPr>
            <a:picLocks noChangeAspect="1"/>
          </p:cNvPicPr>
          <p:nvPr userDrawn="1"/>
        </p:nvPicPr>
        <p:blipFill>
          <a:blip r:embed="rId3"/>
          <a:stretch>
            <a:fillRect/>
          </a:stretch>
        </p:blipFill>
        <p:spPr>
          <a:xfrm>
            <a:off x="3073810" y="3886125"/>
            <a:ext cx="1811580" cy="1811601"/>
          </a:xfrm>
          <a:prstGeom prst="rect">
            <a:avLst/>
          </a:prstGeom>
          <a:ln w="3175">
            <a:miter lim="400000"/>
          </a:ln>
        </p:spPr>
      </p:pic>
      <p:pic>
        <p:nvPicPr>
          <p:cNvPr id="11" name="Immagine" descr="Immagine">
            <a:extLst>
              <a:ext uri="{FF2B5EF4-FFF2-40B4-BE49-F238E27FC236}">
                <a16:creationId xmlns:a16="http://schemas.microsoft.com/office/drawing/2014/main" id="{6F93E20A-631E-7F45-852C-527036C0B2E4}"/>
              </a:ext>
            </a:extLst>
          </p:cNvPr>
          <p:cNvPicPr>
            <a:picLocks noChangeAspect="1"/>
          </p:cNvPicPr>
          <p:nvPr userDrawn="1"/>
        </p:nvPicPr>
        <p:blipFill>
          <a:blip r:embed="rId4"/>
          <a:stretch>
            <a:fillRect/>
          </a:stretch>
        </p:blipFill>
        <p:spPr>
          <a:xfrm>
            <a:off x="5623277" y="3899448"/>
            <a:ext cx="1784934" cy="1784955"/>
          </a:xfrm>
          <a:prstGeom prst="rect">
            <a:avLst/>
          </a:prstGeom>
          <a:ln w="3175">
            <a:miter lim="400000"/>
          </a:ln>
        </p:spPr>
      </p:pic>
      <p:pic>
        <p:nvPicPr>
          <p:cNvPr id="12" name="Immagine" descr="Immagine">
            <a:extLst>
              <a:ext uri="{FF2B5EF4-FFF2-40B4-BE49-F238E27FC236}">
                <a16:creationId xmlns:a16="http://schemas.microsoft.com/office/drawing/2014/main" id="{F4DB6838-EEA3-9A4C-87BD-16F20C21DAE9}"/>
              </a:ext>
            </a:extLst>
          </p:cNvPr>
          <p:cNvPicPr>
            <a:picLocks noChangeAspect="1"/>
          </p:cNvPicPr>
          <p:nvPr userDrawn="1"/>
        </p:nvPicPr>
        <p:blipFill>
          <a:blip r:embed="rId5"/>
          <a:stretch>
            <a:fillRect/>
          </a:stretch>
        </p:blipFill>
        <p:spPr>
          <a:xfrm>
            <a:off x="8149933" y="3899469"/>
            <a:ext cx="1784934" cy="1784913"/>
          </a:xfrm>
          <a:prstGeom prst="rect">
            <a:avLst/>
          </a:prstGeom>
          <a:ln w="3175">
            <a:miter lim="400000"/>
          </a:ln>
        </p:spPr>
      </p:pic>
      <p:pic>
        <p:nvPicPr>
          <p:cNvPr id="13" name="Immagine" descr="Immagine">
            <a:extLst>
              <a:ext uri="{FF2B5EF4-FFF2-40B4-BE49-F238E27FC236}">
                <a16:creationId xmlns:a16="http://schemas.microsoft.com/office/drawing/2014/main" id="{F2427546-5AB0-F743-9B7F-776B6BEF0A14}"/>
              </a:ext>
            </a:extLst>
          </p:cNvPr>
          <p:cNvPicPr>
            <a:picLocks noChangeAspect="1"/>
          </p:cNvPicPr>
          <p:nvPr userDrawn="1"/>
        </p:nvPicPr>
        <p:blipFill>
          <a:blip r:embed="rId6"/>
          <a:stretch>
            <a:fillRect/>
          </a:stretch>
        </p:blipFill>
        <p:spPr>
          <a:xfrm>
            <a:off x="10676589" y="3886107"/>
            <a:ext cx="1811622" cy="1811637"/>
          </a:xfrm>
          <a:prstGeom prst="rect">
            <a:avLst/>
          </a:prstGeom>
          <a:ln w="3175">
            <a:miter lim="400000"/>
          </a:ln>
        </p:spPr>
      </p:pic>
      <p:sp>
        <p:nvSpPr>
          <p:cNvPr id="18" name="TITOLO">
            <a:extLst>
              <a:ext uri="{FF2B5EF4-FFF2-40B4-BE49-F238E27FC236}">
                <a16:creationId xmlns:a16="http://schemas.microsoft.com/office/drawing/2014/main" id="{8CAA8FF7-B21B-7343-9017-62B751E49974}"/>
              </a:ext>
            </a:extLst>
          </p:cNvPr>
          <p:cNvSpPr txBox="1">
            <a:spLocks noGrp="1"/>
          </p:cNvSpPr>
          <p:nvPr>
            <p:ph type="body" sz="quarter" idx="18" hasCustomPrompt="1"/>
          </p:nvPr>
        </p:nvSpPr>
        <p:spPr>
          <a:xfrm>
            <a:off x="428132" y="6179010"/>
            <a:ext cx="1988535" cy="597856"/>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IFTS</a:t>
            </a:r>
            <a:br>
              <a:rPr lang="it-IT" dirty="0"/>
            </a:br>
            <a:r>
              <a:rPr lang="it-IT" dirty="0"/>
              <a:t>DEVELOPER</a:t>
            </a:r>
          </a:p>
        </p:txBody>
      </p:sp>
      <p:sp>
        <p:nvSpPr>
          <p:cNvPr id="19" name="TITOLO">
            <a:extLst>
              <a:ext uri="{FF2B5EF4-FFF2-40B4-BE49-F238E27FC236}">
                <a16:creationId xmlns:a16="http://schemas.microsoft.com/office/drawing/2014/main" id="{A9F813F7-D471-B64C-B033-A4FA61C940FB}"/>
              </a:ext>
            </a:extLst>
          </p:cNvPr>
          <p:cNvSpPr txBox="1">
            <a:spLocks noGrp="1"/>
          </p:cNvSpPr>
          <p:nvPr>
            <p:ph type="body" sz="quarter" idx="19" hasCustomPrompt="1"/>
          </p:nvPr>
        </p:nvSpPr>
        <p:spPr>
          <a:xfrm>
            <a:off x="2957988" y="6184207"/>
            <a:ext cx="1988535" cy="1096454"/>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NETWORK</a:t>
            </a:r>
            <a:br>
              <a:rPr lang="it-IT" dirty="0"/>
            </a:br>
            <a:r>
              <a:rPr lang="it-IT" dirty="0"/>
              <a:t>VISUALIZATION</a:t>
            </a:r>
            <a:br>
              <a:rPr lang="it-IT" dirty="0"/>
            </a:br>
            <a:r>
              <a:rPr lang="it-IT" dirty="0"/>
              <a:t>AND CLOUD</a:t>
            </a:r>
            <a:br>
              <a:rPr lang="it-IT" dirty="0"/>
            </a:br>
            <a:r>
              <a:rPr lang="it-IT" dirty="0"/>
              <a:t>SPECIALIST</a:t>
            </a:r>
          </a:p>
        </p:txBody>
      </p:sp>
      <p:sp>
        <p:nvSpPr>
          <p:cNvPr id="20" name="TITOLO">
            <a:extLst>
              <a:ext uri="{FF2B5EF4-FFF2-40B4-BE49-F238E27FC236}">
                <a16:creationId xmlns:a16="http://schemas.microsoft.com/office/drawing/2014/main" id="{39415C28-E1D9-1F42-AC97-4432A5B0C1FF}"/>
              </a:ext>
            </a:extLst>
          </p:cNvPr>
          <p:cNvSpPr txBox="1">
            <a:spLocks noGrp="1"/>
          </p:cNvSpPr>
          <p:nvPr>
            <p:ph type="body" sz="quarter" idx="20" hasCustomPrompt="1"/>
          </p:nvPr>
        </p:nvSpPr>
        <p:spPr>
          <a:xfrm>
            <a:off x="5422658"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OMNICHANNEL</a:t>
            </a:r>
            <a:br>
              <a:rPr lang="it-IT" dirty="0"/>
            </a:br>
            <a:r>
              <a:rPr lang="it-IT" dirty="0"/>
              <a:t>COMMUNICTION</a:t>
            </a:r>
            <a:br>
              <a:rPr lang="it-IT" dirty="0"/>
            </a:br>
            <a:r>
              <a:rPr lang="it-IT" dirty="0"/>
              <a:t>SPECIALIST</a:t>
            </a:r>
          </a:p>
        </p:txBody>
      </p:sp>
      <p:sp>
        <p:nvSpPr>
          <p:cNvPr id="21" name="TITOLO">
            <a:extLst>
              <a:ext uri="{FF2B5EF4-FFF2-40B4-BE49-F238E27FC236}">
                <a16:creationId xmlns:a16="http://schemas.microsoft.com/office/drawing/2014/main" id="{830E104E-8E47-724C-ADB6-398FF7F100C2}"/>
              </a:ext>
            </a:extLst>
          </p:cNvPr>
          <p:cNvSpPr txBox="1">
            <a:spLocks noGrp="1"/>
          </p:cNvSpPr>
          <p:nvPr>
            <p:ph type="body" sz="quarter" idx="21" hasCustomPrompt="1"/>
          </p:nvPr>
        </p:nvSpPr>
        <p:spPr>
          <a:xfrm>
            <a:off x="7952514"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CYBER</a:t>
            </a:r>
            <a:br>
              <a:rPr lang="it-IT" dirty="0"/>
            </a:br>
            <a:r>
              <a:rPr lang="it-IT" dirty="0"/>
              <a:t>DEFENSE</a:t>
            </a:r>
            <a:br>
              <a:rPr lang="it-IT" dirty="0"/>
            </a:br>
            <a:r>
              <a:rPr lang="it-IT" dirty="0"/>
              <a:t>SPECIALIST</a:t>
            </a:r>
          </a:p>
        </p:txBody>
      </p:sp>
      <p:sp>
        <p:nvSpPr>
          <p:cNvPr id="22" name="TITOLO">
            <a:extLst>
              <a:ext uri="{FF2B5EF4-FFF2-40B4-BE49-F238E27FC236}">
                <a16:creationId xmlns:a16="http://schemas.microsoft.com/office/drawing/2014/main" id="{A7123FA2-0BC9-694E-B167-BFF8B00E0416}"/>
              </a:ext>
            </a:extLst>
          </p:cNvPr>
          <p:cNvSpPr txBox="1">
            <a:spLocks noGrp="1"/>
          </p:cNvSpPr>
          <p:nvPr>
            <p:ph type="body" sz="quarter" idx="22" hasCustomPrompt="1"/>
          </p:nvPr>
        </p:nvSpPr>
        <p:spPr>
          <a:xfrm>
            <a:off x="10362866" y="6187965"/>
            <a:ext cx="2439067"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SMART</a:t>
            </a:r>
            <a:br>
              <a:rPr lang="it-IT" dirty="0"/>
            </a:br>
            <a:r>
              <a:rPr lang="it-IT" dirty="0"/>
              <a:t>MANUFACTURING</a:t>
            </a:r>
            <a:br>
              <a:rPr lang="it-IT" dirty="0"/>
            </a:br>
            <a:r>
              <a:rPr lang="it-IT" dirty="0"/>
              <a:t>SPECIALIST</a:t>
            </a:r>
          </a:p>
        </p:txBody>
      </p:sp>
    </p:spTree>
    <p:extLst>
      <p:ext uri="{BB962C8B-B14F-4D97-AF65-F5344CB8AC3E}">
        <p14:creationId xmlns:p14="http://schemas.microsoft.com/office/powerpoint/2010/main" val="1939294193"/>
      </p:ext>
    </p:extLst>
  </p:cSld>
  <p:clrMapOvr>
    <a:masterClrMapping/>
  </p:clrMapOvr>
  <p:extLst>
    <p:ext uri="{DCECCB84-F9BA-43D5-87BE-67443E8EF086}">
      <p15:sldGuideLst xmlns:p15="http://schemas.microsoft.com/office/powerpoint/2012/main">
        <p15:guide id="1" orient="horz" pos="3049">
          <p15:clr>
            <a:srgbClr val="FBAE40"/>
          </p15:clr>
        </p15:guide>
        <p15:guide id="2" pos="4096">
          <p15:clr>
            <a:srgbClr val="FBAE40"/>
          </p15:clr>
        </p15:guide>
        <p15:guide id="3"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B2D7D8F9-FD36-F742-851E-3695E1C8E43B}"/>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2A460354-3DFD-A04F-8209-F94E80CC0680}"/>
              </a:ext>
            </a:extLst>
          </p:cNvPr>
          <p:cNvSpPr txBox="1">
            <a:spLocks noGrp="1"/>
          </p:cNvSpPr>
          <p:nvPr>
            <p:ph type="body" sz="half" idx="14" hasCustomPrompt="1"/>
          </p:nvPr>
        </p:nvSpPr>
        <p:spPr>
          <a:xfrm>
            <a:off x="2410933" y="2737319"/>
            <a:ext cx="81829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testo</a:t>
            </a:r>
          </a:p>
        </p:txBody>
      </p:sp>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2" name="TITOLO">
            <a:extLst>
              <a:ext uri="{FF2B5EF4-FFF2-40B4-BE49-F238E27FC236}">
                <a16:creationId xmlns:a16="http://schemas.microsoft.com/office/drawing/2014/main" id="{36AC14E3-0524-AC44-BBCB-12C0627EE6DE}"/>
              </a:ext>
            </a:extLst>
          </p:cNvPr>
          <p:cNvSpPr txBox="1">
            <a:spLocks noGrp="1"/>
          </p:cNvSpPr>
          <p:nvPr>
            <p:ph type="body" sz="quarter" idx="18" hasCustomPrompt="1"/>
          </p:nvPr>
        </p:nvSpPr>
        <p:spPr>
          <a:xfrm>
            <a:off x="2690757" y="889577"/>
            <a:ext cx="7623286" cy="690189"/>
          </a:xfrm>
          <a:prstGeom prst="rect">
            <a:avLst/>
          </a:prstGeom>
        </p:spPr>
        <p:txBody>
          <a:bodyPr anchor="t">
            <a:spAutoFit/>
          </a:bodyPr>
          <a:lstStyle>
            <a:lvl1pPr marL="0" indent="0" algn="ctr">
              <a:buNone/>
              <a:defRPr sz="4200">
                <a:latin typeface="Avenir Black"/>
                <a:ea typeface="Avenir Black"/>
                <a:cs typeface="Avenir Black"/>
                <a:sym typeface="Avenir Black"/>
              </a:defRPr>
            </a:lvl1pPr>
          </a:lstStyle>
          <a:p>
            <a:pPr lvl="0"/>
            <a:r>
              <a:rPr lang="it-IT" dirty="0"/>
              <a:t>TITOLO SLIDE</a:t>
            </a:r>
          </a:p>
        </p:txBody>
      </p:sp>
      <p:sp>
        <p:nvSpPr>
          <p:cNvPr id="13" name="SOTTOTITOLO">
            <a:extLst>
              <a:ext uri="{FF2B5EF4-FFF2-40B4-BE49-F238E27FC236}">
                <a16:creationId xmlns:a16="http://schemas.microsoft.com/office/drawing/2014/main" id="{1E8C48DF-84AD-5047-BAF7-D4C42B7F122B}"/>
              </a:ext>
            </a:extLst>
          </p:cNvPr>
          <p:cNvSpPr txBox="1">
            <a:spLocks noGrp="1"/>
          </p:cNvSpPr>
          <p:nvPr>
            <p:ph type="body" sz="quarter" idx="19" hasCustomPrompt="1"/>
          </p:nvPr>
        </p:nvSpPr>
        <p:spPr>
          <a:xfrm>
            <a:off x="2527998" y="1869384"/>
            <a:ext cx="7948804" cy="474682"/>
          </a:xfrm>
          <a:prstGeom prst="rect">
            <a:avLst/>
          </a:prstGeom>
        </p:spPr>
        <p:txBody>
          <a:bodyPr anchor="t">
            <a:spAutoFit/>
          </a:bodyPr>
          <a:lstStyle>
            <a:lvl1pPr marL="0" indent="0" algn="ctr">
              <a:buFontTx/>
              <a:buNone/>
              <a:defRPr sz="2700">
                <a:latin typeface="Avenir Book"/>
                <a:ea typeface="Avenir Book"/>
                <a:cs typeface="Avenir Book"/>
                <a:sym typeface="Avenir Book"/>
              </a:defRPr>
            </a:lvl1pPr>
          </a:lstStyle>
          <a:p>
            <a:pPr lvl="0"/>
            <a:r>
              <a:rPr lang="it-IT" dirty="0"/>
              <a:t>SOTTOTITOLO</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24964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Sol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9BA50511-EC66-2847-8A43-2DA57763E5BB}"/>
              </a:ext>
            </a:extLst>
          </p:cNvPr>
          <p:cNvSpPr>
            <a:spLocks noGrp="1"/>
          </p:cNvSpPr>
          <p:nvPr>
            <p:ph type="pic" idx="16"/>
          </p:nvPr>
        </p:nvSpPr>
        <p:spPr>
          <a:xfrm>
            <a:off x="1218791" y="1910961"/>
            <a:ext cx="10567218" cy="5931678"/>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p>
        </p:txBody>
      </p:sp>
      <p:sp>
        <p:nvSpPr>
          <p:cNvPr id="8" name="Immagine">
            <a:extLst>
              <a:ext uri="{FF2B5EF4-FFF2-40B4-BE49-F238E27FC236}">
                <a16:creationId xmlns:a16="http://schemas.microsoft.com/office/drawing/2014/main" id="{D76C0195-EF8C-2149-85B1-5237FC6C9CE8}"/>
              </a:ext>
            </a:extLst>
          </p:cNvPr>
          <p:cNvSpPr>
            <a:spLocks noGrp="1"/>
          </p:cNvSpPr>
          <p:nvPr>
            <p:ph type="pic" sz="quarter" idx="17" hasCustomPrompt="1"/>
          </p:nvPr>
        </p:nvSpPr>
        <p:spPr>
          <a:xfrm>
            <a:off x="11312983" y="260883"/>
            <a:ext cx="1078435" cy="1078434"/>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9" name="00/00/0000">
            <a:extLst>
              <a:ext uri="{FF2B5EF4-FFF2-40B4-BE49-F238E27FC236}">
                <a16:creationId xmlns:a16="http://schemas.microsoft.com/office/drawing/2014/main" id="{998F434A-7244-474D-9C6E-CD277537C036}"/>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0" name="UF_00">
            <a:extLst>
              <a:ext uri="{FF2B5EF4-FFF2-40B4-BE49-F238E27FC236}">
                <a16:creationId xmlns:a16="http://schemas.microsoft.com/office/drawing/2014/main" id="{B4D45E3C-239C-2D4D-8A6A-FEEFB2028C0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11" name="Nome Professore">
            <a:extLst>
              <a:ext uri="{FF2B5EF4-FFF2-40B4-BE49-F238E27FC236}">
                <a16:creationId xmlns:a16="http://schemas.microsoft.com/office/drawing/2014/main" id="{37234224-F45D-6A48-B06F-F2B587781AA0}"/>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Tree>
    <p:extLst>
      <p:ext uri="{BB962C8B-B14F-4D97-AF65-F5344CB8AC3E}">
        <p14:creationId xmlns:p14="http://schemas.microsoft.com/office/powerpoint/2010/main" val="25423410"/>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guide id="3" pos="7815">
          <p15:clr>
            <a:srgbClr val="FBAE40"/>
          </p15:clr>
        </p15:guide>
        <p15:guide id="4" pos="3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Test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
        <p:nvSpPr>
          <p:cNvPr id="14" name="Immagine">
            <a:extLst>
              <a:ext uri="{FF2B5EF4-FFF2-40B4-BE49-F238E27FC236}">
                <a16:creationId xmlns:a16="http://schemas.microsoft.com/office/drawing/2014/main" id="{3027D0C3-232E-A843-81A1-225021B3F609}"/>
              </a:ext>
            </a:extLst>
          </p:cNvPr>
          <p:cNvSpPr>
            <a:spLocks noGrp="1"/>
          </p:cNvSpPr>
          <p:nvPr>
            <p:ph type="pic" sz="half" idx="21"/>
          </p:nvPr>
        </p:nvSpPr>
        <p:spPr>
          <a:xfrm>
            <a:off x="7599251" y="2029950"/>
            <a:ext cx="4713465" cy="6206675"/>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endParaRPr dirty="0"/>
          </a:p>
        </p:txBody>
      </p:sp>
    </p:spTree>
    <p:extLst>
      <p:ext uri="{BB962C8B-B14F-4D97-AF65-F5344CB8AC3E}">
        <p14:creationId xmlns:p14="http://schemas.microsoft.com/office/powerpoint/2010/main" val="23043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sto/immagine (sfond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Tree>
    <p:extLst>
      <p:ext uri="{BB962C8B-B14F-4D97-AF65-F5344CB8AC3E}">
        <p14:creationId xmlns:p14="http://schemas.microsoft.com/office/powerpoint/2010/main" val="799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oloTestoBreve (sfondo negativo)">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E2ED79D7-1450-204A-8DBE-0161A7AEC059}"/>
              </a:ext>
            </a:extLst>
          </p:cNvPr>
          <p:cNvSpPr txBox="1">
            <a:spLocks noGrp="1"/>
          </p:cNvSpPr>
          <p:nvPr>
            <p:ph type="body" sz="half" idx="14" hasCustomPrompt="1"/>
          </p:nvPr>
        </p:nvSpPr>
        <p:spPr>
          <a:xfrm>
            <a:off x="3419533" y="3267743"/>
            <a:ext cx="61657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TITOLO">
            <a:extLst>
              <a:ext uri="{FF2B5EF4-FFF2-40B4-BE49-F238E27FC236}">
                <a16:creationId xmlns:a16="http://schemas.microsoft.com/office/drawing/2014/main" id="{EBFE2668-3FB5-C24D-9DA4-005033624847}"/>
              </a:ext>
            </a:extLst>
          </p:cNvPr>
          <p:cNvSpPr txBox="1">
            <a:spLocks noGrp="1"/>
          </p:cNvSpPr>
          <p:nvPr>
            <p:ph type="body" sz="quarter" idx="17" hasCustomPrompt="1"/>
          </p:nvPr>
        </p:nvSpPr>
        <p:spPr>
          <a:xfrm>
            <a:off x="4248967" y="1267805"/>
            <a:ext cx="4506866"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6372CD99-A88F-2D4C-82FA-8F299BEEDD1E}"/>
              </a:ext>
            </a:extLst>
          </p:cNvPr>
          <p:cNvSpPr txBox="1">
            <a:spLocks noGrp="1"/>
          </p:cNvSpPr>
          <p:nvPr>
            <p:ph type="body" sz="quarter" idx="18" hasCustomPrompt="1"/>
          </p:nvPr>
        </p:nvSpPr>
        <p:spPr>
          <a:xfrm>
            <a:off x="3107039" y="2188359"/>
            <a:ext cx="6790722"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118704053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itazione (sfondo negativo)">
    <p:spTree>
      <p:nvGrpSpPr>
        <p:cNvPr id="1" name=""/>
        <p:cNvGrpSpPr/>
        <p:nvPr/>
      </p:nvGrpSpPr>
      <p:grpSpPr>
        <a:xfrm>
          <a:off x="0" y="0"/>
          <a:ext cx="0" cy="0"/>
          <a:chOff x="0" y="0"/>
          <a:chExt cx="0" cy="0"/>
        </a:xfrm>
      </p:grpSpPr>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FDCD4F2-49C1-B548-BB3B-78B17C84098F}"/>
              </a:ext>
            </a:extLst>
          </p:cNvPr>
          <p:cNvSpPr txBox="1">
            <a:spLocks noGrp="1"/>
          </p:cNvSpPr>
          <p:nvPr>
            <p:ph type="body" sz="quarter" idx="17" hasCustomPrompt="1"/>
          </p:nvPr>
        </p:nvSpPr>
        <p:spPr>
          <a:xfrm>
            <a:off x="2557276" y="4646512"/>
            <a:ext cx="7890248" cy="460575"/>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B0000D"/>
                </a:solidFill>
                <a:effectLst/>
                <a:latin typeface="Avenir" panose="02000503020000020003" pitchFamily="2" charset="0"/>
              </a:rPr>
              <a:t>“</a:t>
            </a:r>
            <a:r>
              <a:rPr lang="it-IT" dirty="0"/>
              <a:t>CITAZIONE</a:t>
            </a:r>
            <a:r>
              <a:rPr lang="it-IT" dirty="0">
                <a:solidFill>
                  <a:srgbClr val="B0000D"/>
                </a:solidFill>
                <a:effectLst/>
                <a:latin typeface="Avenir" panose="02000503020000020003" pitchFamily="2" charset="0"/>
              </a:rPr>
              <a:t> “</a:t>
            </a:r>
            <a:endParaRPr lang="it-IT" dirty="0"/>
          </a:p>
        </p:txBody>
      </p:sp>
    </p:spTree>
    <p:extLst>
      <p:ext uri="{BB962C8B-B14F-4D97-AF65-F5344CB8AC3E}">
        <p14:creationId xmlns:p14="http://schemas.microsoft.com/office/powerpoint/2010/main" val="392649128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SoloTestoBreve (sfondo positivo)">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79D8DC8D-03F4-E740-ADEC-977F2E5DD743}"/>
              </a:ext>
            </a:extLst>
          </p:cNvPr>
          <p:cNvSpPr txBox="1">
            <a:spLocks noGrp="1"/>
          </p:cNvSpPr>
          <p:nvPr>
            <p:ph type="body" sz="quarter" idx="16" hasCustomPrompt="1"/>
          </p:nvPr>
        </p:nvSpPr>
        <p:spPr>
          <a:xfrm>
            <a:off x="4248967" y="1267805"/>
            <a:ext cx="4506866" cy="690189"/>
          </a:xfrm>
          <a:prstGeom prst="rect">
            <a:avLst/>
          </a:prstGeom>
        </p:spPr>
        <p:txBody>
          <a:bodyPr anchor="t">
            <a:spAutoFit/>
          </a:bodyPr>
          <a:lstStyle>
            <a:lvl1pPr marL="0" indent="0" algn="ctr">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613D6E78-BFBA-A241-ABE8-2BEB6C36220C}"/>
              </a:ext>
            </a:extLst>
          </p:cNvPr>
          <p:cNvSpPr txBox="1">
            <a:spLocks noGrp="1"/>
          </p:cNvSpPr>
          <p:nvPr>
            <p:ph type="body" sz="quarter" idx="17" hasCustomPrompt="1"/>
          </p:nvPr>
        </p:nvSpPr>
        <p:spPr>
          <a:xfrm>
            <a:off x="3107039" y="2188359"/>
            <a:ext cx="6790722" cy="474682"/>
          </a:xfrm>
          <a:prstGeom prst="rect">
            <a:avLst/>
          </a:prstGeom>
        </p:spPr>
        <p:txBody>
          <a:bodyPr anchor="t">
            <a:spAutoFit/>
          </a:bodyPr>
          <a:lstStyle>
            <a:lvl1pPr marL="0" indent="0" algn="ctr">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0"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2B47F7F-58EB-B549-B149-D3AB9A9166A5}"/>
              </a:ext>
            </a:extLst>
          </p:cNvPr>
          <p:cNvSpPr txBox="1">
            <a:spLocks noGrp="1"/>
          </p:cNvSpPr>
          <p:nvPr>
            <p:ph type="body" sz="half" idx="14" hasCustomPrompt="1"/>
          </p:nvPr>
        </p:nvSpPr>
        <p:spPr>
          <a:xfrm>
            <a:off x="3419533" y="3070519"/>
            <a:ext cx="6165734" cy="290592"/>
          </a:xfrm>
          <a:prstGeom prst="rect">
            <a:avLst/>
          </a:prstGeom>
        </p:spPr>
        <p:txBody>
          <a:bodyPr anchor="t">
            <a:spAutoFit/>
          </a:bodyPr>
          <a:lstStyle>
            <a:lvl1pPr marL="0" indent="0">
              <a:buNone/>
              <a:defRPr>
                <a:solidFill>
                  <a:schemeClr val="bg1"/>
                </a:solidFill>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337521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22/09/2021</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‹N›</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a:blip r:embed="rId5"/>
          <a:stretch>
            <a:fillRect/>
          </a:stretch>
        </p:blipFill>
        <p:spPr>
          <a:xfrm>
            <a:off x="-2112200" y="-2406920"/>
            <a:ext cx="4713465" cy="466144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6"/>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a:blip r:embed="rId5"/>
          <a:stretch>
            <a:fillRect/>
          </a:stretch>
        </p:blipFill>
        <p:spPr>
          <a:xfrm>
            <a:off x="10749668" y="7499080"/>
            <a:ext cx="4713465" cy="466144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22/09/2021</a:t>
            </a:fld>
            <a:endParaRPr lang="it-IT"/>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7FB47E57-BD03-5C4A-B876-C2A14B73535E}" type="slidenum">
              <a:rPr lang="it-IT" smtClean="0"/>
              <a:t>‹N›</a:t>
            </a:fld>
            <a:endParaRPr lang="it-IT"/>
          </a:p>
        </p:txBody>
      </p:sp>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DBB20780-3930-4F48-BECD-DDA24B78095C}"/>
              </a:ext>
            </a:extLst>
          </p:cNvPr>
          <p:cNvPicPr>
            <a:picLocks noChangeAspect="1"/>
          </p:cNvPicPr>
          <p:nvPr userDrawn="1"/>
        </p:nvPicPr>
        <p:blipFill>
          <a:blip r:embed="rId4"/>
          <a:stretch>
            <a:fillRect/>
          </a:stretch>
        </p:blipFill>
        <p:spPr>
          <a:xfrm>
            <a:off x="-6423659" y="-1753147"/>
            <a:ext cx="13345251" cy="13259894"/>
          </a:xfrm>
          <a:prstGeom prst="rect">
            <a:avLst/>
          </a:prstGeom>
          <a:ln w="3175">
            <a:miter lim="400000"/>
          </a:ln>
        </p:spPr>
      </p:pic>
      <p:pic>
        <p:nvPicPr>
          <p:cNvPr id="8" name="Immagine" descr="Immagine">
            <a:extLst>
              <a:ext uri="{FF2B5EF4-FFF2-40B4-BE49-F238E27FC236}">
                <a16:creationId xmlns:a16="http://schemas.microsoft.com/office/drawing/2014/main" id="{770D60DB-8A72-A343-AB91-1454AB1E935B}"/>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
        <p:nvSpPr>
          <p:cNvPr id="2" name="Segnaposto titolo 1">
            <a:extLst>
              <a:ext uri="{FF2B5EF4-FFF2-40B4-BE49-F238E27FC236}">
                <a16:creationId xmlns:a16="http://schemas.microsoft.com/office/drawing/2014/main" id="{351F1E4D-67B8-C146-B163-AEDED36DF29A}"/>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AAE85F-BDF8-5C42-BCBB-F5160467F43F}"/>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B9C63226-ABB4-F54C-B3F7-27E4A4044EF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BDB426DD-F855-5841-A0DE-CE15C61F4F3E}" type="datetimeFigureOut">
              <a:rPr lang="it-IT" smtClean="0"/>
              <a:t>22/09/2021</a:t>
            </a:fld>
            <a:endParaRPr lang="it-IT"/>
          </a:p>
        </p:txBody>
      </p:sp>
      <p:sp>
        <p:nvSpPr>
          <p:cNvPr id="5" name="Segnaposto piè di pagina 4">
            <a:extLst>
              <a:ext uri="{FF2B5EF4-FFF2-40B4-BE49-F238E27FC236}">
                <a16:creationId xmlns:a16="http://schemas.microsoft.com/office/drawing/2014/main" id="{8167CFDE-2C35-9F4E-8B97-43950A48B5C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8BC4FF6-39D8-354A-85B1-6025D0A22AC7}"/>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9508666D-AC87-394D-8FAD-55DA3CD2D775}" type="slidenum">
              <a:rPr lang="it-IT" smtClean="0"/>
              <a:t>‹N›</a:t>
            </a:fld>
            <a:endParaRPr lang="it-IT"/>
          </a:p>
        </p:txBody>
      </p:sp>
    </p:spTree>
    <p:extLst>
      <p:ext uri="{BB962C8B-B14F-4D97-AF65-F5344CB8AC3E}">
        <p14:creationId xmlns:p14="http://schemas.microsoft.com/office/powerpoint/2010/main" val="20267555"/>
      </p:ext>
    </p:extLst>
  </p:cSld>
  <p:clrMap bg1="lt1" tx1="dk1" bg2="lt2" tx2="dk2" accent1="accent1" accent2="accent2" accent3="accent3" accent4="accent4" accent5="accent5" accent6="accent6" hlink="hlink" folHlink="folHlink"/>
  <p:sldLayoutIdLst>
    <p:sldLayoutId id="2147483664" r:id="rId1"/>
    <p:sldLayoutId id="2147483675"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4BD3CC-8B28-234B-BD0F-B35D90760E0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2770F0-0970-2F48-B618-641894EA7B1A}"/>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355074-C828-D942-9D30-6C133DCEF942}"/>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D7A86DA-4BAE-FE45-A02F-92B8595BD11E}" type="datetimeFigureOut">
              <a:rPr lang="it-IT" smtClean="0"/>
              <a:t>22/09/2021</a:t>
            </a:fld>
            <a:endParaRPr lang="it-IT"/>
          </a:p>
        </p:txBody>
      </p:sp>
      <p:sp>
        <p:nvSpPr>
          <p:cNvPr id="5" name="Segnaposto piè di pagina 4">
            <a:extLst>
              <a:ext uri="{FF2B5EF4-FFF2-40B4-BE49-F238E27FC236}">
                <a16:creationId xmlns:a16="http://schemas.microsoft.com/office/drawing/2014/main" id="{B71E504B-533F-324F-BFF7-0B2F32CD0389}"/>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1B9414-BD97-4B4C-9490-0C6880113EDF}"/>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BBF-D03A-794F-B176-0BEA9B56AE90}" type="slidenum">
              <a:rPr lang="it-IT" smtClean="0"/>
              <a:t>‹N›</a:t>
            </a:fld>
            <a:endParaRPr lang="it-IT"/>
          </a:p>
        </p:txBody>
      </p:sp>
      <p:pic>
        <p:nvPicPr>
          <p:cNvPr id="7" name="Immagine" descr="Immagine">
            <a:extLst>
              <a:ext uri="{FF2B5EF4-FFF2-40B4-BE49-F238E27FC236}">
                <a16:creationId xmlns:a16="http://schemas.microsoft.com/office/drawing/2014/main" id="{19106F8B-A58E-974E-9750-51962EDAAE81}"/>
              </a:ext>
            </a:extLst>
          </p:cNvPr>
          <p:cNvPicPr>
            <a:picLocks noChangeAspect="1"/>
          </p:cNvPicPr>
          <p:nvPr userDrawn="1"/>
        </p:nvPicPr>
        <p:blipFill rotWithShape="1">
          <a:blip r:embed="rId4"/>
          <a:srcRect l="7298" r="7298"/>
          <a:stretch/>
        </p:blipFill>
        <p:spPr>
          <a:xfrm>
            <a:off x="0" y="-584290"/>
            <a:ext cx="13004800" cy="10922180"/>
          </a:xfrm>
          <a:prstGeom prst="rect">
            <a:avLst/>
          </a:prstGeom>
          <a:ln w="3175">
            <a:miter lim="400000"/>
          </a:ln>
        </p:spPr>
      </p:pic>
      <p:pic>
        <p:nvPicPr>
          <p:cNvPr id="8" name="Immagine" descr="Immagine">
            <a:extLst>
              <a:ext uri="{FF2B5EF4-FFF2-40B4-BE49-F238E27FC236}">
                <a16:creationId xmlns:a16="http://schemas.microsoft.com/office/drawing/2014/main" id="{A0B92609-5064-7C4C-B171-A02B0BC19F5F}"/>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Tree>
    <p:extLst>
      <p:ext uri="{BB962C8B-B14F-4D97-AF65-F5344CB8AC3E}">
        <p14:creationId xmlns:p14="http://schemas.microsoft.com/office/powerpoint/2010/main" val="1993270598"/>
      </p:ext>
    </p:extLst>
  </p:cSld>
  <p:clrMap bg1="lt1" tx1="dk1" bg2="lt2" tx2="dk2" accent1="accent1" accent2="accent2" accent3="accent3" accent4="accent4" accent5="accent5" accent6="accent6" hlink="hlink" folHlink="folHlink"/>
  <p:sldLayoutIdLst>
    <p:sldLayoutId id="2147483714"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4E123510-925C-6B40-982A-AE749815AC38}"/>
              </a:ext>
            </a:extLst>
          </p:cNvPr>
          <p:cNvPicPr>
            <a:picLocks noChangeAspect="1"/>
          </p:cNvPicPr>
          <p:nvPr userDrawn="1"/>
        </p:nvPicPr>
        <p:blipFill>
          <a:blip r:embed="rId4"/>
          <a:stretch>
            <a:fillRect/>
          </a:stretch>
        </p:blipFill>
        <p:spPr>
          <a:xfrm>
            <a:off x="984822" y="-615087"/>
            <a:ext cx="11060556" cy="10983774"/>
          </a:xfrm>
          <a:prstGeom prst="rect">
            <a:avLst/>
          </a:prstGeom>
          <a:ln w="3175">
            <a:miter lim="400000"/>
          </a:ln>
        </p:spPr>
      </p:pic>
      <p:pic>
        <p:nvPicPr>
          <p:cNvPr id="8" name="Immagine" descr="Immagine">
            <a:extLst>
              <a:ext uri="{FF2B5EF4-FFF2-40B4-BE49-F238E27FC236}">
                <a16:creationId xmlns:a16="http://schemas.microsoft.com/office/drawing/2014/main" id="{BAA935BB-D8BC-EA4D-A31F-E0D6706EABC3}"/>
              </a:ext>
            </a:extLst>
          </p:cNvPr>
          <p:cNvPicPr>
            <a:picLocks noChangeAspect="1"/>
          </p:cNvPicPr>
          <p:nvPr userDrawn="1"/>
        </p:nvPicPr>
        <p:blipFill>
          <a:blip r:embed="rId5"/>
          <a:stretch>
            <a:fillRect/>
          </a:stretch>
        </p:blipFill>
        <p:spPr>
          <a:xfrm>
            <a:off x="496952" y="408441"/>
            <a:ext cx="1108654" cy="766763"/>
          </a:xfrm>
          <a:prstGeom prst="rect">
            <a:avLst/>
          </a:prstGeom>
          <a:ln w="3175">
            <a:miter lim="400000"/>
          </a:ln>
        </p:spPr>
      </p:pic>
      <p:sp>
        <p:nvSpPr>
          <p:cNvPr id="2" name="Segnaposto titolo 1">
            <a:extLst>
              <a:ext uri="{FF2B5EF4-FFF2-40B4-BE49-F238E27FC236}">
                <a16:creationId xmlns:a16="http://schemas.microsoft.com/office/drawing/2014/main" id="{9640E219-11F2-F44A-8964-EFD40595576B}"/>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133442-914A-534C-AEFA-3FC4DF62AADE}"/>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0E1BB3-FFFD-CB4C-8F71-BABC954BBD08}"/>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98AE955D-DE8C-A948-A4D4-C78C27E532FB}" type="datetimeFigureOut">
              <a:rPr lang="it-IT" smtClean="0"/>
              <a:t>22/09/2021</a:t>
            </a:fld>
            <a:endParaRPr lang="it-IT"/>
          </a:p>
        </p:txBody>
      </p:sp>
      <p:sp>
        <p:nvSpPr>
          <p:cNvPr id="5" name="Segnaposto piè di pagina 4">
            <a:extLst>
              <a:ext uri="{FF2B5EF4-FFF2-40B4-BE49-F238E27FC236}">
                <a16:creationId xmlns:a16="http://schemas.microsoft.com/office/drawing/2014/main" id="{35D8A927-CEB7-A346-BBB8-AAF4E4E26E2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A72305A-4768-8749-B33D-41F93698D6B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F75E72C-9FC4-274D-9FFB-2FFA991DE025}" type="slidenum">
              <a:rPr lang="it-IT" smtClean="0"/>
              <a:t>‹N›</a:t>
            </a:fld>
            <a:endParaRPr lang="it-IT"/>
          </a:p>
        </p:txBody>
      </p:sp>
    </p:spTree>
    <p:extLst>
      <p:ext uri="{BB962C8B-B14F-4D97-AF65-F5344CB8AC3E}">
        <p14:creationId xmlns:p14="http://schemas.microsoft.com/office/powerpoint/2010/main" val="4047747507"/>
      </p:ext>
    </p:extLst>
  </p:cSld>
  <p:clrMap bg1="lt1" tx1="dk1" bg2="lt2" tx2="dk2" accent1="accent1" accent2="accent2" accent3="accent3" accent4="accent4" accent5="accent5" accent6="accent6" hlink="hlink" folHlink="folHlink"/>
  <p:sldLayoutIdLst>
    <p:sldLayoutId id="2147483690"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err="1"/>
              <a:t>Ing</a:t>
            </a:r>
            <a:r>
              <a:rPr lang="it-IT" dirty="0"/>
              <a:t> Andrea Colleoni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pPr rtl="0"/>
            <a:r>
              <a:rPr lang="it-IT" dirty="0">
                <a:effectLst/>
                <a:latin typeface="Arial" panose="020B0604020202020204" pitchFamily="34" charset="0"/>
              </a:rPr>
              <a:t>Algoritmi per il Machine Learning</a:t>
            </a:r>
            <a:endParaRPr lang="it-IT" dirty="0">
              <a:effectLst/>
            </a:endParaRPr>
          </a:p>
        </p:txBody>
      </p:sp>
      <p:pic>
        <p:nvPicPr>
          <p:cNvPr id="5" name="Segnaposto immagine 4">
            <a:extLst>
              <a:ext uri="{FF2B5EF4-FFF2-40B4-BE49-F238E27FC236}">
                <a16:creationId xmlns:a16="http://schemas.microsoft.com/office/drawing/2014/main" id="{EEEDCD38-D493-4024-B283-98A92AB33049}"/>
              </a:ext>
            </a:extLst>
          </p:cNvPr>
          <p:cNvPicPr>
            <a:picLocks noGrp="1" noChangeAspect="1"/>
          </p:cNvPicPr>
          <p:nvPr>
            <p:ph type="pic" sz="quarter" idx="14"/>
          </p:nvPr>
        </p:nvPicPr>
        <p:blipFill>
          <a:blip r:embed="rId3"/>
          <a:srcRect t="466" b="466"/>
          <a:stretch>
            <a:fillRect/>
          </a:stretch>
        </p:blipFill>
        <p:spPr>
          <a:xfrm>
            <a:off x="5805488" y="7064375"/>
            <a:ext cx="1393825" cy="1392238"/>
          </a:xfrm>
          <a:prstGeom prst="rect">
            <a:avLst/>
          </a:prstGeom>
        </p:spPr>
      </p:pic>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Preparazione dei dati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33DC328F-BC01-4E68-AD56-280162CEC603}"/>
              </a:ext>
            </a:extLst>
          </p:cNvPr>
          <p:cNvSpPr>
            <a:spLocks noGrp="1"/>
          </p:cNvSpPr>
          <p:nvPr>
            <p:ph type="body" sz="half" idx="14"/>
          </p:nvPr>
        </p:nvSpPr>
        <p:spPr>
          <a:xfrm>
            <a:off x="2410933" y="2737319"/>
            <a:ext cx="8182934" cy="1771767"/>
          </a:xfrm>
        </p:spPr>
        <p:txBody>
          <a:bodyPr/>
          <a:lstStyle/>
          <a:p>
            <a:pPr marL="457200" indent="-457200">
              <a:buFont typeface="Arial" panose="020B0604020202020204" pitchFamily="34" charset="0"/>
              <a:buChar char="•"/>
            </a:pPr>
            <a:r>
              <a:rPr lang="it-IT" dirty="0"/>
              <a:t>Normalizzazione, Utilizzo dei quantili, Sistemazione dei dati mancanti, ecc.</a:t>
            </a:r>
          </a:p>
          <a:p>
            <a:pPr marL="457200" indent="-457200">
              <a:buFont typeface="Arial" panose="020B0604020202020204" pitchFamily="34" charset="0"/>
              <a:buChar char="•"/>
            </a:pPr>
            <a:r>
              <a:rPr lang="it-IT" dirty="0"/>
              <a:t>In generale le tecniche di preparazione dei dati viste lo scorso anno</a:t>
            </a:r>
          </a:p>
        </p:txBody>
      </p:sp>
    </p:spTree>
    <p:extLst>
      <p:ext uri="{BB962C8B-B14F-4D97-AF65-F5344CB8AC3E}">
        <p14:creationId xmlns:p14="http://schemas.microsoft.com/office/powerpoint/2010/main" val="270177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1255728"/>
          </a:xfrm>
        </p:spPr>
        <p:txBody>
          <a:bodyPr/>
          <a:lstStyle/>
          <a:p>
            <a:r>
              <a:rPr lang="it-IT" dirty="0"/>
              <a:t>Creazione di metriche di similitudine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33DC328F-BC01-4E68-AD56-280162CEC603}"/>
              </a:ext>
            </a:extLst>
          </p:cNvPr>
          <p:cNvSpPr>
            <a:spLocks noGrp="1"/>
          </p:cNvSpPr>
          <p:nvPr>
            <p:ph type="body" sz="half" idx="14"/>
          </p:nvPr>
        </p:nvSpPr>
        <p:spPr>
          <a:xfrm>
            <a:off x="2410933" y="2737319"/>
            <a:ext cx="8182934" cy="1383969"/>
          </a:xfrm>
        </p:spPr>
        <p:txBody>
          <a:bodyPr/>
          <a:lstStyle/>
          <a:p>
            <a:pPr marL="457200" indent="-457200">
              <a:buFont typeface="Arial" panose="020B0604020202020204" pitchFamily="34" charset="0"/>
              <a:buChar char="•"/>
            </a:pPr>
            <a:r>
              <a:rPr lang="en-US" b="0" i="0" dirty="0">
                <a:solidFill>
                  <a:srgbClr val="202124"/>
                </a:solidFill>
                <a:effectLst/>
                <a:latin typeface="Roboto" panose="02000000000000000000" pitchFamily="2" charset="0"/>
              </a:rPr>
              <a:t>Combine all the feature data for those two examples into a single numeric value</a:t>
            </a:r>
          </a:p>
          <a:p>
            <a:pPr marL="457200" indent="-457200">
              <a:buFont typeface="Arial" panose="020B0604020202020204" pitchFamily="34" charset="0"/>
              <a:buChar char="•"/>
            </a:pPr>
            <a:r>
              <a:rPr lang="it-IT" b="0" i="0" dirty="0" err="1">
                <a:solidFill>
                  <a:srgbClr val="202124"/>
                </a:solidFill>
                <a:effectLst/>
                <a:latin typeface="Roboto" panose="02000000000000000000" pitchFamily="2" charset="0"/>
              </a:rPr>
              <a:t>Prepare</a:t>
            </a:r>
            <a:r>
              <a:rPr lang="it-IT" b="0" i="0" dirty="0">
                <a:solidFill>
                  <a:srgbClr val="202124"/>
                </a:solidFill>
                <a:effectLst/>
                <a:latin typeface="Roboto" panose="02000000000000000000" pitchFamily="2" charset="0"/>
              </a:rPr>
              <a:t> </a:t>
            </a:r>
            <a:r>
              <a:rPr lang="it-IT" b="0" i="0" dirty="0" err="1">
                <a:solidFill>
                  <a:srgbClr val="202124"/>
                </a:solidFill>
                <a:effectLst/>
                <a:latin typeface="Roboto" panose="02000000000000000000" pitchFamily="2" charset="0"/>
              </a:rPr>
              <a:t>numerical</a:t>
            </a:r>
            <a:r>
              <a:rPr lang="it-IT" b="0" i="0" dirty="0">
                <a:solidFill>
                  <a:srgbClr val="202124"/>
                </a:solidFill>
                <a:effectLst/>
                <a:latin typeface="Roboto" panose="02000000000000000000" pitchFamily="2" charset="0"/>
              </a:rPr>
              <a:t> data</a:t>
            </a:r>
            <a:endParaRPr lang="it-IT" dirty="0"/>
          </a:p>
        </p:txBody>
      </p:sp>
      <p:pic>
        <p:nvPicPr>
          <p:cNvPr id="4" name="Immagine 3">
            <a:extLst>
              <a:ext uri="{FF2B5EF4-FFF2-40B4-BE49-F238E27FC236}">
                <a16:creationId xmlns:a16="http://schemas.microsoft.com/office/drawing/2014/main" id="{AC20C8CA-CBD7-494B-A8BD-AFA561FB30DC}"/>
              </a:ext>
            </a:extLst>
          </p:cNvPr>
          <p:cNvPicPr>
            <a:picLocks noChangeAspect="1"/>
          </p:cNvPicPr>
          <p:nvPr/>
        </p:nvPicPr>
        <p:blipFill>
          <a:blip r:embed="rId4"/>
          <a:stretch>
            <a:fillRect/>
          </a:stretch>
        </p:blipFill>
        <p:spPr>
          <a:xfrm>
            <a:off x="1098867" y="4999534"/>
            <a:ext cx="10982263" cy="2906698"/>
          </a:xfrm>
          <a:prstGeom prst="rect">
            <a:avLst/>
          </a:prstGeom>
        </p:spPr>
      </p:pic>
    </p:spTree>
    <p:extLst>
      <p:ext uri="{BB962C8B-B14F-4D97-AF65-F5344CB8AC3E}">
        <p14:creationId xmlns:p14="http://schemas.microsoft.com/office/powerpoint/2010/main" val="162024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3191643"/>
          </a:xfrm>
        </p:spPr>
        <p:txBody>
          <a:bodyPr/>
          <a:lstStyle/>
          <a:p>
            <a:pPr marL="457200" indent="-457200" algn="l">
              <a:buFont typeface="Arial" panose="020B0604020202020204" pitchFamily="34" charset="0"/>
              <a:buChar char="•"/>
            </a:pPr>
            <a:r>
              <a:rPr lang="en-US" b="0" i="0" dirty="0">
                <a:solidFill>
                  <a:srgbClr val="202124"/>
                </a:solidFill>
                <a:effectLst/>
                <a:latin typeface="Roboto" panose="02000000000000000000" pitchFamily="2" charset="0"/>
              </a:rPr>
              <a:t>In machine learning, you sometimes encounter datasets that can have millions of examples. </a:t>
            </a:r>
          </a:p>
          <a:p>
            <a:pPr marL="457200" indent="-457200" algn="l">
              <a:buFont typeface="Arial" panose="020B0604020202020204" pitchFamily="34" charset="0"/>
              <a:buChar char="•"/>
            </a:pPr>
            <a:r>
              <a:rPr lang="en-US" b="0" i="0" dirty="0">
                <a:solidFill>
                  <a:srgbClr val="202124"/>
                </a:solidFill>
                <a:effectLst/>
                <a:latin typeface="Roboto" panose="02000000000000000000" pitchFamily="2" charset="0"/>
              </a:rPr>
              <a:t>ML algorithms must scale efficiently to these large datasets. </a:t>
            </a:r>
          </a:p>
          <a:p>
            <a:pPr marL="457200" indent="-457200" algn="l">
              <a:buFont typeface="Arial" panose="020B0604020202020204" pitchFamily="34" charset="0"/>
              <a:buChar char="•"/>
            </a:pPr>
            <a:r>
              <a:rPr lang="en-US" b="0" i="0" dirty="0">
                <a:solidFill>
                  <a:srgbClr val="202124"/>
                </a:solidFill>
                <a:effectLst/>
                <a:latin typeface="Roboto" panose="02000000000000000000" pitchFamily="2" charset="0"/>
              </a:rPr>
              <a:t>However, many clustering algorithms do not scale because they need to compute the similarity between all pairs of points. </a:t>
            </a:r>
          </a:p>
          <a:p>
            <a:pPr marL="457200" indent="-457200" algn="l">
              <a:buFont typeface="Arial" panose="020B0604020202020204" pitchFamily="34" charset="0"/>
              <a:buChar char="•"/>
            </a:pPr>
            <a:r>
              <a:rPr lang="en-US" b="0" i="0" dirty="0">
                <a:solidFill>
                  <a:srgbClr val="202124"/>
                </a:solidFill>
                <a:effectLst/>
                <a:latin typeface="Roboto" panose="02000000000000000000" pitchFamily="2" charset="0"/>
              </a:rPr>
              <a:t>This means their runtimes increase as the square of the number of points, denoted as O(n</a:t>
            </a:r>
            <a:r>
              <a:rPr lang="en-US" b="0" i="0" baseline="30000" dirty="0">
                <a:solidFill>
                  <a:srgbClr val="202124"/>
                </a:solidFill>
                <a:effectLst/>
                <a:latin typeface="Roboto" panose="02000000000000000000" pitchFamily="2" charset="0"/>
              </a:rPr>
              <a:t>2</a:t>
            </a:r>
            <a:r>
              <a:rPr lang="en-US" b="0" i="0" dirty="0">
                <a:solidFill>
                  <a:srgbClr val="202124"/>
                </a:solidFill>
                <a:effectLst/>
                <a:latin typeface="Roboto" panose="02000000000000000000" pitchFamily="2" charset="0"/>
              </a:rPr>
              <a:t>). </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Esecuzione dell’algoritmo</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63026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322272"/>
            <a:ext cx="10637520" cy="2935162"/>
          </a:xfrm>
        </p:spPr>
        <p:txBody>
          <a:bodyPr/>
          <a:lstStyle/>
          <a:p>
            <a:pPr marL="457200" indent="-457200" algn="l">
              <a:buFont typeface="Arial" panose="020B0604020202020204" pitchFamily="34" charset="0"/>
              <a:buChar char="•"/>
            </a:pPr>
            <a:r>
              <a:rPr lang="en-US" b="0" i="0" dirty="0">
                <a:solidFill>
                  <a:srgbClr val="202124"/>
                </a:solidFill>
                <a:effectLst/>
                <a:latin typeface="Roboto" panose="02000000000000000000" pitchFamily="2" charset="0"/>
              </a:rPr>
              <a:t>k-means scales as O(</a:t>
            </a:r>
            <a:r>
              <a:rPr lang="en-US" b="0" i="0" dirty="0" err="1">
                <a:solidFill>
                  <a:srgbClr val="202124"/>
                </a:solidFill>
                <a:effectLst/>
                <a:latin typeface="Roboto" panose="02000000000000000000" pitchFamily="2" charset="0"/>
              </a:rPr>
              <a:t>nk</a:t>
            </a:r>
            <a:r>
              <a:rPr lang="en-US" b="0" i="0" dirty="0">
                <a:solidFill>
                  <a:srgbClr val="202124"/>
                </a:solidFill>
                <a:effectLst/>
                <a:latin typeface="Roboto" panose="02000000000000000000" pitchFamily="2" charset="0"/>
              </a:rPr>
              <a:t>), where k is the number of clusters. k-means groups points into k clusters by minimizing the distances between points and their cluster’s centroid. The </a:t>
            </a:r>
            <a:r>
              <a:rPr lang="en-US" b="1" i="0" dirty="0">
                <a:effectLst/>
                <a:latin typeface="Roboto" panose="02000000000000000000" pitchFamily="2" charset="0"/>
              </a:rPr>
              <a:t>centroid</a:t>
            </a:r>
            <a:r>
              <a:rPr lang="en-US" b="0" i="0" dirty="0">
                <a:solidFill>
                  <a:srgbClr val="202124"/>
                </a:solidFill>
                <a:effectLst/>
                <a:latin typeface="Roboto" panose="02000000000000000000" pitchFamily="2" charset="0"/>
              </a:rPr>
              <a:t> of a cluster is the mean of all the points in the cluster.</a:t>
            </a:r>
          </a:p>
          <a:p>
            <a:pPr marL="457200" indent="-457200" algn="l">
              <a:buFont typeface="Arial" panose="020B0604020202020204" pitchFamily="34" charset="0"/>
              <a:buChar char="•"/>
            </a:pPr>
            <a:r>
              <a:rPr lang="en-US" b="0" i="0" dirty="0">
                <a:solidFill>
                  <a:srgbClr val="202124"/>
                </a:solidFill>
                <a:effectLst/>
                <a:latin typeface="Roboto" panose="02000000000000000000" pitchFamily="2" charset="0"/>
              </a:rPr>
              <a:t>Before running k-means, you must choose the number of clusters, k. Initially, start with a guess for k.</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K-</a:t>
            </a:r>
            <a:r>
              <a:rPr lang="it-IT" dirty="0" err="1"/>
              <a:t>means</a:t>
            </a:r>
            <a:endParaRPr lang="it-IT" dirty="0"/>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50091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1255728"/>
          </a:xfrm>
        </p:spPr>
        <p:txBody>
          <a:bodyPr/>
          <a:lstStyle/>
          <a:p>
            <a:pPr algn="l"/>
            <a:r>
              <a:rPr lang="en-US" b="0" i="0" dirty="0">
                <a:solidFill>
                  <a:srgbClr val="202124"/>
                </a:solidFill>
                <a:effectLst/>
                <a:latin typeface="Roboto" panose="02000000000000000000" pitchFamily="2" charset="0"/>
              </a:rPr>
              <a:t>The algorithm randomly chooses a centroid for each cluster. In our example, we choose a k of 3, and therefore the algorithm randomly picks 3 centroids.</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Step 1</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40057401-1E86-4E10-94F9-6BE3695456A7}"/>
              </a:ext>
            </a:extLst>
          </p:cNvPr>
          <p:cNvPicPr>
            <a:picLocks noChangeAspect="1"/>
          </p:cNvPicPr>
          <p:nvPr/>
        </p:nvPicPr>
        <p:blipFill>
          <a:blip r:embed="rId4"/>
          <a:stretch>
            <a:fillRect/>
          </a:stretch>
        </p:blipFill>
        <p:spPr>
          <a:xfrm>
            <a:off x="3665182" y="3453633"/>
            <a:ext cx="4997506" cy="4997506"/>
          </a:xfrm>
          <a:prstGeom prst="rect">
            <a:avLst/>
          </a:prstGeom>
        </p:spPr>
      </p:pic>
    </p:spTree>
    <p:extLst>
      <p:ext uri="{BB962C8B-B14F-4D97-AF65-F5344CB8AC3E}">
        <p14:creationId xmlns:p14="http://schemas.microsoft.com/office/powerpoint/2010/main" val="52398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5EFD73F4-69F3-4C32-B192-ED03E22B894D}"/>
              </a:ext>
            </a:extLst>
          </p:cNvPr>
          <p:cNvSpPr>
            <a:spLocks noGrp="1"/>
          </p:cNvSpPr>
          <p:nvPr>
            <p:ph type="body" sz="quarter" idx="18"/>
          </p:nvPr>
        </p:nvSpPr>
        <p:spPr/>
        <p:txBody>
          <a:bodyPr/>
          <a:lstStyle/>
          <a:p>
            <a:r>
              <a:rPr lang="it-IT" dirty="0"/>
              <a:t>Step 2</a:t>
            </a:r>
          </a:p>
        </p:txBody>
      </p:sp>
      <p:sp>
        <p:nvSpPr>
          <p:cNvPr id="15" name="CasellaDiTesto 14">
            <a:extLst>
              <a:ext uri="{FF2B5EF4-FFF2-40B4-BE49-F238E27FC236}">
                <a16:creationId xmlns:a16="http://schemas.microsoft.com/office/drawing/2014/main" id="{BEF6D229-824E-4DFB-9AE9-09D4D1F03ADD}"/>
              </a:ext>
            </a:extLst>
          </p:cNvPr>
          <p:cNvSpPr txBox="1"/>
          <p:nvPr/>
        </p:nvSpPr>
        <p:spPr>
          <a:xfrm>
            <a:off x="876984" y="2133600"/>
            <a:ext cx="11526874" cy="954107"/>
          </a:xfrm>
          <a:prstGeom prst="rect">
            <a:avLst/>
          </a:prstGeom>
          <a:noFill/>
        </p:spPr>
        <p:txBody>
          <a:bodyPr wrap="square" rtlCol="0">
            <a:spAutoFit/>
          </a:bodyPr>
          <a:lstStyle/>
          <a:p>
            <a:r>
              <a:rPr lang="en-US" sz="2800" b="0" i="0" dirty="0">
                <a:solidFill>
                  <a:srgbClr val="202124"/>
                </a:solidFill>
                <a:effectLst/>
                <a:latin typeface="Roboto" panose="02000000000000000000" pitchFamily="2" charset="0"/>
              </a:rPr>
              <a:t>Using the chosen similarity measure, the algorithm assigns each point to the closest centroid to get k initial clusters.</a:t>
            </a:r>
            <a:endParaRPr lang="it-IT" sz="2800" dirty="0"/>
          </a:p>
        </p:txBody>
      </p:sp>
      <p:pic>
        <p:nvPicPr>
          <p:cNvPr id="4" name="Immagine 3">
            <a:extLst>
              <a:ext uri="{FF2B5EF4-FFF2-40B4-BE49-F238E27FC236}">
                <a16:creationId xmlns:a16="http://schemas.microsoft.com/office/drawing/2014/main" id="{A91AE21F-B559-4BDB-82C4-3F5EAB5FFA2A}"/>
              </a:ext>
            </a:extLst>
          </p:cNvPr>
          <p:cNvPicPr>
            <a:picLocks noChangeAspect="1"/>
          </p:cNvPicPr>
          <p:nvPr/>
        </p:nvPicPr>
        <p:blipFill>
          <a:blip r:embed="rId4"/>
          <a:stretch>
            <a:fillRect/>
          </a:stretch>
        </p:blipFill>
        <p:spPr>
          <a:xfrm>
            <a:off x="4005647" y="3326110"/>
            <a:ext cx="5269548" cy="5248554"/>
          </a:xfrm>
          <a:prstGeom prst="rect">
            <a:avLst/>
          </a:prstGeom>
        </p:spPr>
      </p:pic>
    </p:spTree>
    <p:extLst>
      <p:ext uri="{BB962C8B-B14F-4D97-AF65-F5344CB8AC3E}">
        <p14:creationId xmlns:p14="http://schemas.microsoft.com/office/powerpoint/2010/main" val="1067040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5EFD73F4-69F3-4C32-B192-ED03E22B894D}"/>
              </a:ext>
            </a:extLst>
          </p:cNvPr>
          <p:cNvSpPr>
            <a:spLocks noGrp="1"/>
          </p:cNvSpPr>
          <p:nvPr>
            <p:ph type="body" sz="quarter" idx="18"/>
          </p:nvPr>
        </p:nvSpPr>
        <p:spPr/>
        <p:txBody>
          <a:bodyPr/>
          <a:lstStyle/>
          <a:p>
            <a:r>
              <a:rPr lang="it-IT" dirty="0"/>
              <a:t>Step 3</a:t>
            </a:r>
          </a:p>
        </p:txBody>
      </p:sp>
      <p:sp>
        <p:nvSpPr>
          <p:cNvPr id="15" name="CasellaDiTesto 14">
            <a:extLst>
              <a:ext uri="{FF2B5EF4-FFF2-40B4-BE49-F238E27FC236}">
                <a16:creationId xmlns:a16="http://schemas.microsoft.com/office/drawing/2014/main" id="{BEF6D229-824E-4DFB-9AE9-09D4D1F03ADD}"/>
              </a:ext>
            </a:extLst>
          </p:cNvPr>
          <p:cNvSpPr txBox="1"/>
          <p:nvPr/>
        </p:nvSpPr>
        <p:spPr>
          <a:xfrm>
            <a:off x="876984" y="2133600"/>
            <a:ext cx="11526874" cy="1815882"/>
          </a:xfrm>
          <a:prstGeom prst="rect">
            <a:avLst/>
          </a:prstGeom>
          <a:noFill/>
        </p:spPr>
        <p:txBody>
          <a:bodyPr wrap="square" rtlCol="0">
            <a:spAutoFit/>
          </a:bodyPr>
          <a:lstStyle/>
          <a:p>
            <a:r>
              <a:rPr lang="en-US" sz="2800" b="0" i="0" dirty="0">
                <a:solidFill>
                  <a:srgbClr val="202124"/>
                </a:solidFill>
                <a:effectLst/>
                <a:latin typeface="Roboto" panose="02000000000000000000" pitchFamily="2" charset="0"/>
              </a:rPr>
              <a:t>For every cluster, the algorithm recomputes the centroid by taking the average of all points in the cluster. The changes in centroids are shown in Figure 3 by arrows. Since the centroids change, the algorithm then re-assigns the points to the closest centroid.</a:t>
            </a:r>
            <a:endParaRPr lang="it-IT" sz="2800" dirty="0"/>
          </a:p>
        </p:txBody>
      </p:sp>
      <p:pic>
        <p:nvPicPr>
          <p:cNvPr id="5" name="Immagine 4">
            <a:extLst>
              <a:ext uri="{FF2B5EF4-FFF2-40B4-BE49-F238E27FC236}">
                <a16:creationId xmlns:a16="http://schemas.microsoft.com/office/drawing/2014/main" id="{789B2B70-8333-4086-B791-2277A51BE029}"/>
              </a:ext>
            </a:extLst>
          </p:cNvPr>
          <p:cNvPicPr>
            <a:picLocks noChangeAspect="1"/>
          </p:cNvPicPr>
          <p:nvPr/>
        </p:nvPicPr>
        <p:blipFill>
          <a:blip r:embed="rId4"/>
          <a:stretch>
            <a:fillRect/>
          </a:stretch>
        </p:blipFill>
        <p:spPr>
          <a:xfrm>
            <a:off x="4258291" y="4380369"/>
            <a:ext cx="4488218" cy="4452312"/>
          </a:xfrm>
          <a:prstGeom prst="rect">
            <a:avLst/>
          </a:prstGeom>
        </p:spPr>
      </p:pic>
    </p:spTree>
    <p:extLst>
      <p:ext uri="{BB962C8B-B14F-4D97-AF65-F5344CB8AC3E}">
        <p14:creationId xmlns:p14="http://schemas.microsoft.com/office/powerpoint/2010/main" val="326346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5EFD73F4-69F3-4C32-B192-ED03E22B894D}"/>
              </a:ext>
            </a:extLst>
          </p:cNvPr>
          <p:cNvSpPr>
            <a:spLocks noGrp="1"/>
          </p:cNvSpPr>
          <p:nvPr>
            <p:ph type="body" sz="quarter" idx="18"/>
          </p:nvPr>
        </p:nvSpPr>
        <p:spPr/>
        <p:txBody>
          <a:bodyPr/>
          <a:lstStyle/>
          <a:p>
            <a:r>
              <a:rPr lang="it-IT" dirty="0"/>
              <a:t>Step 4</a:t>
            </a:r>
          </a:p>
        </p:txBody>
      </p:sp>
      <p:sp>
        <p:nvSpPr>
          <p:cNvPr id="15" name="CasellaDiTesto 14">
            <a:extLst>
              <a:ext uri="{FF2B5EF4-FFF2-40B4-BE49-F238E27FC236}">
                <a16:creationId xmlns:a16="http://schemas.microsoft.com/office/drawing/2014/main" id="{BEF6D229-824E-4DFB-9AE9-09D4D1F03ADD}"/>
              </a:ext>
            </a:extLst>
          </p:cNvPr>
          <p:cNvSpPr txBox="1"/>
          <p:nvPr/>
        </p:nvSpPr>
        <p:spPr>
          <a:xfrm>
            <a:off x="876984" y="2133600"/>
            <a:ext cx="11526874" cy="1815882"/>
          </a:xfrm>
          <a:prstGeom prst="rect">
            <a:avLst/>
          </a:prstGeom>
          <a:noFill/>
        </p:spPr>
        <p:txBody>
          <a:bodyPr wrap="square" rtlCol="0">
            <a:spAutoFit/>
          </a:bodyPr>
          <a:lstStyle/>
          <a:p>
            <a:r>
              <a:rPr lang="en-US" sz="2800" b="0" i="0" dirty="0">
                <a:solidFill>
                  <a:srgbClr val="202124"/>
                </a:solidFill>
                <a:effectLst/>
                <a:latin typeface="Roboto" panose="02000000000000000000" pitchFamily="2" charset="0"/>
              </a:rPr>
              <a:t>The algorithm repeats the calculation of centroids and assignment of points until points stop changing clusters. When clustering large datasets, you stop the algorithm before reaching convergence, using other criteria instead.</a:t>
            </a:r>
            <a:endParaRPr lang="it-IT" sz="2800" dirty="0"/>
          </a:p>
        </p:txBody>
      </p:sp>
      <p:pic>
        <p:nvPicPr>
          <p:cNvPr id="4" name="Immagine 3">
            <a:extLst>
              <a:ext uri="{FF2B5EF4-FFF2-40B4-BE49-F238E27FC236}">
                <a16:creationId xmlns:a16="http://schemas.microsoft.com/office/drawing/2014/main" id="{B38A0A3E-9A2A-46F3-9625-754602D1EA14}"/>
              </a:ext>
            </a:extLst>
          </p:cNvPr>
          <p:cNvPicPr>
            <a:picLocks noChangeAspect="1"/>
          </p:cNvPicPr>
          <p:nvPr/>
        </p:nvPicPr>
        <p:blipFill>
          <a:blip r:embed="rId4"/>
          <a:stretch>
            <a:fillRect/>
          </a:stretch>
        </p:blipFill>
        <p:spPr>
          <a:xfrm>
            <a:off x="4062985" y="3841823"/>
            <a:ext cx="5154871" cy="5113796"/>
          </a:xfrm>
          <a:prstGeom prst="rect">
            <a:avLst/>
          </a:prstGeom>
        </p:spPr>
      </p:pic>
    </p:spTree>
    <p:extLst>
      <p:ext uri="{BB962C8B-B14F-4D97-AF65-F5344CB8AC3E}">
        <p14:creationId xmlns:p14="http://schemas.microsoft.com/office/powerpoint/2010/main" val="172721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5EFD73F4-69F3-4C32-B192-ED03E22B894D}"/>
              </a:ext>
            </a:extLst>
          </p:cNvPr>
          <p:cNvSpPr>
            <a:spLocks noGrp="1"/>
          </p:cNvSpPr>
          <p:nvPr>
            <p:ph type="body" sz="quarter" idx="18"/>
          </p:nvPr>
        </p:nvSpPr>
        <p:spPr/>
        <p:txBody>
          <a:bodyPr/>
          <a:lstStyle/>
          <a:p>
            <a:r>
              <a:rPr lang="it-IT" dirty="0"/>
              <a:t>Interpretazione dei risultati</a:t>
            </a:r>
          </a:p>
        </p:txBody>
      </p:sp>
      <p:pic>
        <p:nvPicPr>
          <p:cNvPr id="5" name="Immagine 4">
            <a:extLst>
              <a:ext uri="{FF2B5EF4-FFF2-40B4-BE49-F238E27FC236}">
                <a16:creationId xmlns:a16="http://schemas.microsoft.com/office/drawing/2014/main" id="{7813D0AA-DA14-42B7-A22D-6581AE3DF94D}"/>
              </a:ext>
            </a:extLst>
          </p:cNvPr>
          <p:cNvPicPr>
            <a:picLocks noChangeAspect="1"/>
          </p:cNvPicPr>
          <p:nvPr/>
        </p:nvPicPr>
        <p:blipFill>
          <a:blip r:embed="rId4"/>
          <a:stretch>
            <a:fillRect/>
          </a:stretch>
        </p:blipFill>
        <p:spPr>
          <a:xfrm>
            <a:off x="893921" y="1768763"/>
            <a:ext cx="11216958" cy="6441149"/>
          </a:xfrm>
          <a:prstGeom prst="rect">
            <a:avLst/>
          </a:prstGeom>
        </p:spPr>
      </p:pic>
    </p:spTree>
    <p:extLst>
      <p:ext uri="{BB962C8B-B14F-4D97-AF65-F5344CB8AC3E}">
        <p14:creationId xmlns:p14="http://schemas.microsoft.com/office/powerpoint/2010/main" val="399708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737360" y="2164081"/>
            <a:ext cx="9625965" cy="5255798"/>
          </a:xfrm>
        </p:spPr>
        <p:txBody>
          <a:bodyPr/>
          <a:lstStyle/>
          <a:p>
            <a:r>
              <a:rPr lang="en-US" dirty="0"/>
              <a:t>In machine learning too, we often group examples as a first step to understand a subject (data set) in a machine learning system. Grouping unlabeled examples is called clustering.</a:t>
            </a:r>
          </a:p>
          <a:p>
            <a:pPr algn="l"/>
            <a:r>
              <a:rPr lang="en-US" dirty="0"/>
              <a:t>Clustering has a myriad of uses in a variety of industries. Some common applications for clustering include the following:</a:t>
            </a:r>
          </a:p>
          <a:p>
            <a:pPr marL="457200" indent="-457200" algn="l">
              <a:buFont typeface="Arial" panose="020B0604020202020204" pitchFamily="34" charset="0"/>
              <a:buChar char="•"/>
            </a:pPr>
            <a:r>
              <a:rPr lang="en-US" dirty="0"/>
              <a:t>market segmentation</a:t>
            </a:r>
          </a:p>
          <a:p>
            <a:pPr marL="457200" indent="-457200" algn="l">
              <a:buFont typeface="Arial" panose="020B0604020202020204" pitchFamily="34" charset="0"/>
              <a:buChar char="•"/>
            </a:pPr>
            <a:r>
              <a:rPr lang="en-US" dirty="0"/>
              <a:t>social network analysis</a:t>
            </a:r>
          </a:p>
          <a:p>
            <a:pPr marL="457200" indent="-457200" algn="l">
              <a:buFont typeface="Arial" panose="020B0604020202020204" pitchFamily="34" charset="0"/>
              <a:buChar char="•"/>
            </a:pPr>
            <a:r>
              <a:rPr lang="en-US" dirty="0"/>
              <a:t>search result grouping</a:t>
            </a:r>
          </a:p>
          <a:p>
            <a:pPr marL="457200" indent="-457200" algn="l">
              <a:buFont typeface="Arial" panose="020B0604020202020204" pitchFamily="34" charset="0"/>
              <a:buChar char="•"/>
            </a:pPr>
            <a:r>
              <a:rPr lang="en-US" dirty="0"/>
              <a:t>medical imaging</a:t>
            </a:r>
          </a:p>
          <a:p>
            <a:pPr marL="457200" indent="-457200" algn="l">
              <a:buFont typeface="Arial" panose="020B0604020202020204" pitchFamily="34" charset="0"/>
              <a:buChar char="•"/>
            </a:pPr>
            <a:r>
              <a:rPr lang="en-US" dirty="0"/>
              <a:t>image segmentation</a:t>
            </a:r>
          </a:p>
          <a:p>
            <a:pPr marL="457200" indent="-457200" algn="l">
              <a:buFont typeface="Arial" panose="020B0604020202020204" pitchFamily="34" charset="0"/>
              <a:buChar char="•"/>
            </a:pPr>
            <a:r>
              <a:rPr lang="en-US" dirty="0"/>
              <a:t>anomaly detection</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Clustering</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83561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097280" y="2987040"/>
            <a:ext cx="10546079" cy="5130635"/>
          </a:xfrm>
        </p:spPr>
        <p:txBody>
          <a:bodyPr/>
          <a:lstStyle/>
          <a:p>
            <a:pPr marL="457200" indent="-457200" algn="l">
              <a:buFont typeface="Arial" panose="020B0604020202020204" pitchFamily="34" charset="0"/>
              <a:buChar char="•"/>
            </a:pPr>
            <a:r>
              <a:rPr lang="it-IT" dirty="0" err="1"/>
              <a:t>Generalization</a:t>
            </a:r>
            <a:br>
              <a:rPr lang="it-IT" dirty="0"/>
            </a:br>
            <a:r>
              <a:rPr lang="en-US" b="0" i="0" dirty="0">
                <a:solidFill>
                  <a:srgbClr val="202124"/>
                </a:solidFill>
                <a:effectLst/>
                <a:latin typeface="Roboto" panose="02000000000000000000" pitchFamily="2" charset="0"/>
              </a:rPr>
              <a:t>When some examples in a cluster have missing feature data, you can infer the missing data from other examples in the cluster.</a:t>
            </a:r>
            <a:endParaRPr lang="it-IT" dirty="0"/>
          </a:p>
          <a:p>
            <a:pPr marL="457200" indent="-457200" algn="l">
              <a:buFont typeface="Arial" panose="020B0604020202020204" pitchFamily="34" charset="0"/>
              <a:buChar char="•"/>
            </a:pPr>
            <a:r>
              <a:rPr lang="it-IT" dirty="0"/>
              <a:t>Data </a:t>
            </a:r>
            <a:r>
              <a:rPr lang="it-IT" dirty="0" err="1"/>
              <a:t>Compression</a:t>
            </a:r>
            <a:br>
              <a:rPr lang="it-IT" dirty="0"/>
            </a:br>
            <a:r>
              <a:rPr lang="en-US" b="0" i="0" dirty="0">
                <a:solidFill>
                  <a:srgbClr val="202124"/>
                </a:solidFill>
                <a:effectLst/>
                <a:latin typeface="Roboto" panose="02000000000000000000" pitchFamily="2" charset="0"/>
              </a:rPr>
              <a:t>Feature data for all examples in a cluster can be replaced by the relevant cluster ID. This replacement simplifies the feature data and saves storage.</a:t>
            </a:r>
            <a:endParaRPr lang="it-IT" dirty="0"/>
          </a:p>
          <a:p>
            <a:pPr marL="457200" indent="-457200">
              <a:buFont typeface="Arial" panose="020B0604020202020204" pitchFamily="34" charset="0"/>
              <a:buChar char="•"/>
            </a:pPr>
            <a:r>
              <a:rPr lang="it-IT" dirty="0"/>
              <a:t>Privacy </a:t>
            </a:r>
            <a:r>
              <a:rPr lang="it-IT" dirty="0" err="1"/>
              <a:t>Preservation</a:t>
            </a:r>
            <a:br>
              <a:rPr lang="it-IT" dirty="0"/>
            </a:br>
            <a:r>
              <a:rPr lang="en-US" b="0" i="0" dirty="0">
                <a:solidFill>
                  <a:srgbClr val="202124"/>
                </a:solidFill>
                <a:effectLst/>
                <a:latin typeface="Roboto" panose="02000000000000000000" pitchFamily="2" charset="0"/>
              </a:rPr>
              <a:t>You can preserve privacy by clustering users, and associating user data with cluster IDs instead of specific users.</a:t>
            </a:r>
            <a:endParaRPr lang="it-IT" dirty="0"/>
          </a:p>
          <a:p>
            <a:pPr marL="457200" indent="-457200" algn="l">
              <a:buFont typeface="Arial" panose="020B0604020202020204" pitchFamily="34" charset="0"/>
              <a:buChar char="•"/>
            </a:pP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Utilizzo in Google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233738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369378" y="1641309"/>
            <a:ext cx="10266044" cy="7314310"/>
          </a:xfrm>
        </p:spPr>
        <p:txBody>
          <a:bodyPr/>
          <a:lstStyle/>
          <a:p>
            <a:pPr marL="457200" indent="-457200">
              <a:buFont typeface="Arial" panose="020B0604020202020204" pitchFamily="34" charset="0"/>
              <a:buChar char="•"/>
            </a:pPr>
            <a:r>
              <a:rPr lang="it-IT" dirty="0" err="1"/>
              <a:t>Centroid-based</a:t>
            </a:r>
            <a:r>
              <a:rPr lang="it-IT" dirty="0"/>
              <a:t> clustering</a:t>
            </a:r>
          </a:p>
          <a:p>
            <a:pPr marL="1143000" lvl="1" indent="-457200"/>
            <a:r>
              <a:rPr lang="en-US" dirty="0"/>
              <a:t>k-means is the most widely-used centroid-based clustering algorithm. </a:t>
            </a:r>
          </a:p>
          <a:p>
            <a:pPr marL="1143000" lvl="1" indent="-457200"/>
            <a:r>
              <a:rPr lang="en-US" dirty="0"/>
              <a:t>Centroid-based algorithms are efficient but sensitive to initial conditions and outliers.</a:t>
            </a:r>
          </a:p>
          <a:p>
            <a:pPr marL="457200" indent="-457200">
              <a:buFont typeface="Arial" panose="020B0604020202020204" pitchFamily="34" charset="0"/>
              <a:buChar char="•"/>
            </a:pPr>
            <a:r>
              <a:rPr lang="it-IT" dirty="0" err="1"/>
              <a:t>Density-based</a:t>
            </a:r>
            <a:r>
              <a:rPr lang="it-IT" dirty="0"/>
              <a:t> Clustering</a:t>
            </a:r>
          </a:p>
          <a:p>
            <a:pPr marL="1143000" lvl="1" indent="-457200"/>
            <a:r>
              <a:rPr lang="en-US" dirty="0"/>
              <a:t>connects areas of high example density into clusters; This allows for arbitrary-shaped distributions as long as dense areas can be connected</a:t>
            </a:r>
          </a:p>
          <a:p>
            <a:pPr marL="1143000" lvl="1" indent="-457200"/>
            <a:r>
              <a:rPr lang="en-US" dirty="0"/>
              <a:t>These algorithms have difficulty with data of varying densities and high dimensions. Further, by design, these algorithms do not assign outliers to clusters</a:t>
            </a:r>
          </a:p>
          <a:p>
            <a:pPr marL="457200" indent="-457200">
              <a:buFont typeface="Arial" panose="020B0604020202020204" pitchFamily="34" charset="0"/>
              <a:buChar char="•"/>
            </a:pPr>
            <a:r>
              <a:rPr lang="it-IT" dirty="0"/>
              <a:t>Distribution-</a:t>
            </a:r>
            <a:r>
              <a:rPr lang="it-IT" dirty="0" err="1"/>
              <a:t>based</a:t>
            </a:r>
            <a:r>
              <a:rPr lang="it-IT" dirty="0"/>
              <a:t> Clustering</a:t>
            </a:r>
          </a:p>
          <a:p>
            <a:pPr marL="1143000" lvl="1" indent="-457200"/>
            <a:r>
              <a:rPr lang="en-US" dirty="0"/>
              <a:t>This clustering approach assumes data is composed of distributions, such as Gaussian distributions</a:t>
            </a:r>
          </a:p>
          <a:p>
            <a:pPr marL="457200" indent="-457200">
              <a:buFont typeface="Arial" panose="020B0604020202020204" pitchFamily="34" charset="0"/>
              <a:buChar char="•"/>
            </a:pPr>
            <a:r>
              <a:rPr lang="it-IT" dirty="0" err="1"/>
              <a:t>Hierarchical</a:t>
            </a:r>
            <a:r>
              <a:rPr lang="it-IT" dirty="0"/>
              <a:t> Clustering</a:t>
            </a:r>
          </a:p>
          <a:p>
            <a:pPr marL="1143000" lvl="1" indent="-457200"/>
            <a:r>
              <a:rPr lang="en-US" dirty="0"/>
              <a:t>Hierarchical clustering creates a tree of clusters. </a:t>
            </a:r>
          </a:p>
          <a:p>
            <a:pPr marL="1143000" lvl="1" indent="-457200"/>
            <a:r>
              <a:rPr lang="en-US" dirty="0"/>
              <a:t>Hierarchical clustering, not surprisingly, is well suited to hierarchical data, such as taxonomies.</a:t>
            </a:r>
            <a:endParaRPr lang="it-IT" dirty="0"/>
          </a:p>
          <a:p>
            <a:pPr marL="457200" indent="-457200"/>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Tipi di clustering</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286963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err="1"/>
              <a:t>Centroid-based</a:t>
            </a:r>
            <a:r>
              <a:rPr lang="it-IT" dirty="0"/>
              <a:t> clustering</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6" name="Immagine 15">
            <a:extLst>
              <a:ext uri="{FF2B5EF4-FFF2-40B4-BE49-F238E27FC236}">
                <a16:creationId xmlns:a16="http://schemas.microsoft.com/office/drawing/2014/main" id="{E14B2D49-A013-4232-AF52-BCE1013E87FF}"/>
              </a:ext>
            </a:extLst>
          </p:cNvPr>
          <p:cNvPicPr>
            <a:picLocks noChangeAspect="1"/>
          </p:cNvPicPr>
          <p:nvPr/>
        </p:nvPicPr>
        <p:blipFill>
          <a:blip r:embed="rId4"/>
          <a:stretch>
            <a:fillRect/>
          </a:stretch>
        </p:blipFill>
        <p:spPr>
          <a:xfrm>
            <a:off x="3491678" y="2281350"/>
            <a:ext cx="6021443" cy="5190899"/>
          </a:xfrm>
          <a:prstGeom prst="rect">
            <a:avLst/>
          </a:prstGeom>
        </p:spPr>
      </p:pic>
    </p:spTree>
    <p:extLst>
      <p:ext uri="{BB962C8B-B14F-4D97-AF65-F5344CB8AC3E}">
        <p14:creationId xmlns:p14="http://schemas.microsoft.com/office/powerpoint/2010/main" val="305270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pPr marL="457200" indent="-457200">
              <a:buFont typeface="Arial" panose="020B0604020202020204" pitchFamily="34" charset="0"/>
              <a:buChar char="•"/>
            </a:pPr>
            <a:r>
              <a:rPr lang="it-IT" dirty="0" err="1">
                <a:solidFill>
                  <a:srgbClr val="000000"/>
                </a:solidFill>
                <a:latin typeface="Verdana" panose="020B0604030504040204" pitchFamily="34" charset="0"/>
              </a:rPr>
              <a:t>Density-based</a:t>
            </a:r>
            <a:r>
              <a:rPr lang="it-IT" dirty="0">
                <a:solidFill>
                  <a:srgbClr val="000000"/>
                </a:solidFill>
                <a:latin typeface="Verdana" panose="020B0604030504040204" pitchFamily="34" charset="0"/>
              </a:rPr>
              <a:t> Clustering</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A9801925-D1F9-4101-B635-56C14B41A669}"/>
              </a:ext>
            </a:extLst>
          </p:cNvPr>
          <p:cNvPicPr>
            <a:picLocks noChangeAspect="1"/>
          </p:cNvPicPr>
          <p:nvPr/>
        </p:nvPicPr>
        <p:blipFill>
          <a:blip r:embed="rId4"/>
          <a:stretch>
            <a:fillRect/>
          </a:stretch>
        </p:blipFill>
        <p:spPr>
          <a:xfrm>
            <a:off x="3138011" y="2011559"/>
            <a:ext cx="6728778" cy="5730481"/>
          </a:xfrm>
          <a:prstGeom prst="rect">
            <a:avLst/>
          </a:prstGeom>
        </p:spPr>
      </p:pic>
    </p:spTree>
    <p:extLst>
      <p:ext uri="{BB962C8B-B14F-4D97-AF65-F5344CB8AC3E}">
        <p14:creationId xmlns:p14="http://schemas.microsoft.com/office/powerpoint/2010/main" val="14990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Distribution-</a:t>
            </a:r>
            <a:r>
              <a:rPr lang="it-IT" dirty="0" err="1"/>
              <a:t>based</a:t>
            </a:r>
            <a:r>
              <a:rPr lang="it-IT" dirty="0"/>
              <a:t> clustering</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604A8728-136E-4EAA-83E0-DA52C801139A}"/>
              </a:ext>
            </a:extLst>
          </p:cNvPr>
          <p:cNvPicPr>
            <a:picLocks noChangeAspect="1"/>
          </p:cNvPicPr>
          <p:nvPr/>
        </p:nvPicPr>
        <p:blipFill>
          <a:blip r:embed="rId4"/>
          <a:stretch>
            <a:fillRect/>
          </a:stretch>
        </p:blipFill>
        <p:spPr>
          <a:xfrm>
            <a:off x="2178843" y="2011104"/>
            <a:ext cx="8647113" cy="5731392"/>
          </a:xfrm>
          <a:prstGeom prst="rect">
            <a:avLst/>
          </a:prstGeom>
        </p:spPr>
      </p:pic>
    </p:spTree>
    <p:extLst>
      <p:ext uri="{BB962C8B-B14F-4D97-AF65-F5344CB8AC3E}">
        <p14:creationId xmlns:p14="http://schemas.microsoft.com/office/powerpoint/2010/main" val="171267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err="1"/>
              <a:t>Hyerarchical</a:t>
            </a:r>
            <a:r>
              <a:rPr lang="it-IT" dirty="0"/>
              <a:t>-clustering</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13" name="CasellaDiTesto 12">
            <a:extLst>
              <a:ext uri="{FF2B5EF4-FFF2-40B4-BE49-F238E27FC236}">
                <a16:creationId xmlns:a16="http://schemas.microsoft.com/office/drawing/2014/main" id="{D8B687C7-8F15-45BC-BA09-A0863A6472DA}"/>
              </a:ext>
            </a:extLst>
          </p:cNvPr>
          <p:cNvSpPr txBox="1"/>
          <p:nvPr/>
        </p:nvSpPr>
        <p:spPr>
          <a:xfrm>
            <a:off x="2105660" y="6975089"/>
            <a:ext cx="8793480" cy="646331"/>
          </a:xfrm>
          <a:prstGeom prst="rect">
            <a:avLst/>
          </a:prstGeom>
          <a:noFill/>
        </p:spPr>
        <p:txBody>
          <a:bodyPr wrap="square">
            <a:spAutoFit/>
          </a:bodyPr>
          <a:lstStyle/>
          <a:p>
            <a:r>
              <a:rPr lang="it-IT" b="0" i="0" dirty="0">
                <a:solidFill>
                  <a:srgbClr val="202122"/>
                </a:solidFill>
                <a:effectLst/>
                <a:latin typeface="Arial" panose="020B0604020202020204" pitchFamily="34" charset="0"/>
              </a:rPr>
              <a:t>Codifica di </a:t>
            </a:r>
            <a:r>
              <a:rPr lang="it-IT" b="0" i="0" dirty="0" err="1">
                <a:solidFill>
                  <a:srgbClr val="202122"/>
                </a:solidFill>
                <a:effectLst/>
                <a:latin typeface="Arial" panose="020B0604020202020204" pitchFamily="34" charset="0"/>
              </a:rPr>
              <a:t>Huffman</a:t>
            </a:r>
            <a:r>
              <a:rPr lang="it-IT" b="0" i="0" dirty="0">
                <a:solidFill>
                  <a:srgbClr val="202122"/>
                </a:solidFill>
                <a:effectLst/>
                <a:latin typeface="Arial" panose="020B0604020202020204" pitchFamily="34" charset="0"/>
              </a:rPr>
              <a:t> della frase "this </a:t>
            </a:r>
            <a:r>
              <a:rPr lang="it-IT" b="0" i="0" dirty="0" err="1">
                <a:solidFill>
                  <a:srgbClr val="202122"/>
                </a:solidFill>
                <a:effectLst/>
                <a:latin typeface="Arial" panose="020B0604020202020204" pitchFamily="34" charset="0"/>
              </a:rPr>
              <a:t>is</a:t>
            </a:r>
            <a:r>
              <a:rPr lang="it-IT" b="0" i="0" dirty="0">
                <a:solidFill>
                  <a:srgbClr val="202122"/>
                </a:solidFill>
                <a:effectLst/>
                <a:latin typeface="Arial" panose="020B0604020202020204" pitchFamily="34" charset="0"/>
              </a:rPr>
              <a:t> an </a:t>
            </a:r>
            <a:r>
              <a:rPr lang="it-IT" b="0" i="0" dirty="0" err="1">
                <a:solidFill>
                  <a:srgbClr val="202122"/>
                </a:solidFill>
                <a:effectLst/>
                <a:latin typeface="Arial" panose="020B0604020202020204" pitchFamily="34" charset="0"/>
              </a:rPr>
              <a:t>example</a:t>
            </a:r>
            <a:r>
              <a:rPr lang="it-IT" b="0" i="0" dirty="0">
                <a:solidFill>
                  <a:srgbClr val="202122"/>
                </a:solidFill>
                <a:effectLst/>
                <a:latin typeface="Arial" panose="020B0604020202020204" pitchFamily="34" charset="0"/>
              </a:rPr>
              <a:t> of a </a:t>
            </a:r>
            <a:r>
              <a:rPr lang="it-IT" b="0" i="0" dirty="0" err="1">
                <a:solidFill>
                  <a:srgbClr val="202122"/>
                </a:solidFill>
                <a:effectLst/>
                <a:latin typeface="Arial" panose="020B0604020202020204" pitchFamily="34" charset="0"/>
              </a:rPr>
              <a:t>huffman</a:t>
            </a:r>
            <a:r>
              <a:rPr lang="it-IT" b="0" i="0" dirty="0">
                <a:solidFill>
                  <a:srgbClr val="202122"/>
                </a:solidFill>
                <a:effectLst/>
                <a:latin typeface="Arial" panose="020B0604020202020204" pitchFamily="34" charset="0"/>
              </a:rPr>
              <a:t> </a:t>
            </a:r>
            <a:r>
              <a:rPr lang="it-IT" b="0" i="0" dirty="0" err="1">
                <a:solidFill>
                  <a:srgbClr val="202122"/>
                </a:solidFill>
                <a:effectLst/>
                <a:latin typeface="Arial" panose="020B0604020202020204" pitchFamily="34" charset="0"/>
              </a:rPr>
              <a:t>tree</a:t>
            </a:r>
            <a:r>
              <a:rPr lang="it-IT" b="0" i="0" dirty="0">
                <a:solidFill>
                  <a:srgbClr val="202122"/>
                </a:solidFill>
                <a:effectLst/>
                <a:latin typeface="Arial" panose="020B0604020202020204" pitchFamily="34" charset="0"/>
              </a:rPr>
              <a:t>" con rappresentazione binaria e indice di frequenza delle lettere.</a:t>
            </a:r>
            <a:endParaRPr lang="it-IT" dirty="0"/>
          </a:p>
        </p:txBody>
      </p:sp>
      <p:pic>
        <p:nvPicPr>
          <p:cNvPr id="3" name="Immagine 2">
            <a:extLst>
              <a:ext uri="{FF2B5EF4-FFF2-40B4-BE49-F238E27FC236}">
                <a16:creationId xmlns:a16="http://schemas.microsoft.com/office/drawing/2014/main" id="{43E8A6D3-4E40-4E87-BA4B-724DCA94EEB4}"/>
              </a:ext>
            </a:extLst>
          </p:cNvPr>
          <p:cNvPicPr>
            <a:picLocks noChangeAspect="1"/>
          </p:cNvPicPr>
          <p:nvPr/>
        </p:nvPicPr>
        <p:blipFill>
          <a:blip r:embed="rId4"/>
          <a:stretch>
            <a:fillRect/>
          </a:stretch>
        </p:blipFill>
        <p:spPr>
          <a:xfrm>
            <a:off x="2330450" y="2143125"/>
            <a:ext cx="8343900" cy="5467350"/>
          </a:xfrm>
          <a:prstGeom prst="rect">
            <a:avLst/>
          </a:prstGeom>
        </p:spPr>
      </p:pic>
    </p:spTree>
    <p:extLst>
      <p:ext uri="{BB962C8B-B14F-4D97-AF65-F5344CB8AC3E}">
        <p14:creationId xmlns:p14="http://schemas.microsoft.com/office/powerpoint/2010/main" val="256806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2242932"/>
            <a:ext cx="10637520" cy="2028248"/>
          </a:xfrm>
        </p:spPr>
        <p:txBody>
          <a:bodyPr/>
          <a:lstStyle/>
          <a:p>
            <a:pPr marL="514350" indent="-514350" algn="l">
              <a:buFont typeface="+mj-lt"/>
              <a:buAutoNum type="arabicPeriod"/>
            </a:pPr>
            <a:r>
              <a:rPr lang="it-IT" dirty="0"/>
              <a:t>Preparazione dei dati</a:t>
            </a:r>
          </a:p>
          <a:p>
            <a:pPr marL="514350" indent="-514350" algn="l">
              <a:buFont typeface="+mj-lt"/>
              <a:buAutoNum type="arabicPeriod"/>
            </a:pPr>
            <a:r>
              <a:rPr lang="it-IT" dirty="0"/>
              <a:t>Creazione di metriche di similitudine</a:t>
            </a:r>
          </a:p>
          <a:p>
            <a:pPr marL="514350" indent="-514350" algn="l">
              <a:buFont typeface="+mj-lt"/>
              <a:buAutoNum type="arabicPeriod"/>
            </a:pPr>
            <a:r>
              <a:rPr lang="it-IT" dirty="0"/>
              <a:t>Esecuzione dell’algoritmo</a:t>
            </a:r>
          </a:p>
          <a:p>
            <a:pPr marL="514350" indent="-514350" algn="l">
              <a:buFont typeface="+mj-lt"/>
              <a:buAutoNum type="arabicPeriod"/>
            </a:pPr>
            <a:r>
              <a:rPr lang="it-IT" dirty="0"/>
              <a:t>Interpretazione dei risultati e adattamento dell’algoritmo</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1255728"/>
          </a:xfrm>
        </p:spPr>
        <p:txBody>
          <a:bodyPr/>
          <a:lstStyle/>
          <a:p>
            <a:r>
              <a:rPr lang="it-IT" dirty="0"/>
              <a:t>Organizzazione di un algoritmo di clustering</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3" name="Immagine 12">
            <a:extLst>
              <a:ext uri="{FF2B5EF4-FFF2-40B4-BE49-F238E27FC236}">
                <a16:creationId xmlns:a16="http://schemas.microsoft.com/office/drawing/2014/main" id="{014F4F09-A69A-4683-94D0-3A80A0F716C9}"/>
              </a:ext>
            </a:extLst>
          </p:cNvPr>
          <p:cNvPicPr>
            <a:picLocks noChangeAspect="1"/>
          </p:cNvPicPr>
          <p:nvPr/>
        </p:nvPicPr>
        <p:blipFill>
          <a:blip r:embed="rId4"/>
          <a:stretch>
            <a:fillRect/>
          </a:stretch>
        </p:blipFill>
        <p:spPr>
          <a:xfrm>
            <a:off x="2236843" y="4532039"/>
            <a:ext cx="8077200" cy="2295525"/>
          </a:xfrm>
          <a:prstGeom prst="rect">
            <a:avLst/>
          </a:prstGeom>
        </p:spPr>
      </p:pic>
    </p:spTree>
    <p:extLst>
      <p:ext uri="{BB962C8B-B14F-4D97-AF65-F5344CB8AC3E}">
        <p14:creationId xmlns:p14="http://schemas.microsoft.com/office/powerpoint/2010/main" val="265544374"/>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CE1386C0-30ED-9C41-8D4D-0F92EA0D9544}"/>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4A2F80E8-9A9C-5342-BF06-AF8A519C27AC}"/>
    </a:ext>
  </a:extLst>
</a:theme>
</file>

<file path=ppt/theme/theme3.xml><?xml version="1.0" encoding="utf-8"?>
<a:theme xmlns:a="http://schemas.openxmlformats.org/drawingml/2006/main" name="Slide_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310EC1B2-BFB5-084E-B11D-270C466A9BEE}"/>
    </a:ext>
  </a:extLst>
</a:theme>
</file>

<file path=ppt/theme/theme4.xml><?xml version="1.0" encoding="utf-8"?>
<a:theme xmlns:a="http://schemas.openxmlformats.org/drawingml/2006/main" name="Slide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797A65D6-BA50-464D-8444-A9FC32820C29}"/>
    </a:ext>
  </a:extLst>
</a:theme>
</file>

<file path=ppt/theme/theme5.xml><?xml version="1.0" encoding="utf-8"?>
<a:theme xmlns:a="http://schemas.openxmlformats.org/drawingml/2006/main" name="Slide_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93A9936C-0EBE-E247-BC60-B20269C59CB7}"/>
    </a:ext>
  </a:extLst>
</a:theme>
</file>

<file path=ppt/theme/theme6.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ITS_Template_2020</Template>
  <TotalTime>5799</TotalTime>
  <Words>1014</Words>
  <Application>Microsoft Office PowerPoint</Application>
  <PresentationFormat>Personalizzato</PresentationFormat>
  <Paragraphs>115</Paragraphs>
  <Slides>18</Slides>
  <Notes>18</Notes>
  <HiddenSlides>0</HiddenSlides>
  <MMClips>0</MMClips>
  <ScaleCrop>false</ScaleCrop>
  <HeadingPairs>
    <vt:vector size="6" baseType="variant">
      <vt:variant>
        <vt:lpstr>Caratteri utilizzati</vt:lpstr>
      </vt:variant>
      <vt:variant>
        <vt:i4>9</vt:i4>
      </vt:variant>
      <vt:variant>
        <vt:lpstr>Tema</vt:lpstr>
      </vt:variant>
      <vt:variant>
        <vt:i4>5</vt:i4>
      </vt:variant>
      <vt:variant>
        <vt:lpstr>Titoli diapositive</vt:lpstr>
      </vt:variant>
      <vt:variant>
        <vt:i4>18</vt:i4>
      </vt:variant>
    </vt:vector>
  </HeadingPairs>
  <TitlesOfParts>
    <vt:vector size="32" baseType="lpstr">
      <vt:lpstr>Arial</vt:lpstr>
      <vt:lpstr>Avenir</vt:lpstr>
      <vt:lpstr>Avenir Black</vt:lpstr>
      <vt:lpstr>Avenir Book</vt:lpstr>
      <vt:lpstr>Calibri</vt:lpstr>
      <vt:lpstr>Calibri Light</vt:lpstr>
      <vt:lpstr>Helvetica Neue</vt:lpstr>
      <vt:lpstr>Roboto</vt:lpstr>
      <vt:lpstr>Verdana</vt:lpstr>
      <vt:lpstr>Slide_1</vt:lpstr>
      <vt:lpstr>Slide_2</vt:lpstr>
      <vt:lpstr>Slide_3</vt:lpstr>
      <vt:lpstr>Slide_4</vt:lpstr>
      <vt:lpstr>Slide_5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Colleoni</dc:creator>
  <cp:lastModifiedBy>Andrea Colleoni</cp:lastModifiedBy>
  <cp:revision>51</cp:revision>
  <dcterms:created xsi:type="dcterms:W3CDTF">2021-06-10T10:00:01Z</dcterms:created>
  <dcterms:modified xsi:type="dcterms:W3CDTF">2021-09-22T07:33:35Z</dcterms:modified>
</cp:coreProperties>
</file>