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04_88DB1AD1.xml" ContentType="application/vnd.ms-powerpoint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3"/>
  </p:notesMasterIdLst>
  <p:sldIdLst>
    <p:sldId id="256" r:id="rId2"/>
    <p:sldId id="257" r:id="rId3"/>
    <p:sldId id="284" r:id="rId4"/>
    <p:sldId id="260" r:id="rId5"/>
    <p:sldId id="286" r:id="rId6"/>
    <p:sldId id="287" r:id="rId7"/>
    <p:sldId id="288" r:id="rId8"/>
    <p:sldId id="289" r:id="rId9"/>
    <p:sldId id="285" r:id="rId10"/>
    <p:sldId id="290" r:id="rId11"/>
    <p:sldId id="291" r:id="rId12"/>
    <p:sldId id="292" r:id="rId13"/>
    <p:sldId id="293" r:id="rId14"/>
    <p:sldId id="295" r:id="rId15"/>
    <p:sldId id="294" r:id="rId16"/>
    <p:sldId id="296" r:id="rId17"/>
    <p:sldId id="298" r:id="rId18"/>
    <p:sldId id="297" r:id="rId19"/>
    <p:sldId id="301" r:id="rId20"/>
    <p:sldId id="300" r:id="rId21"/>
    <p:sldId id="29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75A199-A1CF-BDAA-821E-624AC433DEEA}" name="Jamil Nassar" initials="JN" userId="S::jamil.nassar@std.balamand.edu.lb::bb454846-16b8-425e-b077-71272cd82ee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37" autoAdjust="0"/>
  </p:normalViewPr>
  <p:slideViewPr>
    <p:cSldViewPr snapToGrid="0">
      <p:cViewPr varScale="1">
        <p:scale>
          <a:sx n="69" d="100"/>
          <a:sy n="69" d="100"/>
        </p:scale>
        <p:origin x="120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modernComment_104_88DB1AD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8C8620B-395C-490C-8803-6C79BEC5ED9F}" authorId="{8E75A199-A1CF-BDAA-821E-624AC433DEEA}" created="2025-05-14T20:10:23.374">
    <pc:sldMkLst xmlns:pc="http://schemas.microsoft.com/office/powerpoint/2013/main/command">
      <pc:docMk/>
      <pc:sldMk cId="2296060625" sldId="260"/>
    </pc:sldMkLst>
    <p188:txBody>
      <a:bodyPr/>
      <a:lstStyle/>
      <a:p>
        <a:r>
          <a:rPr lang="en-US"/>
          <a:t>Here change the er model cannot find the link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8F956-FBCF-4596-8579-03C3E4B1F367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D63A3-D974-4793-B3DD-FA4EC52AE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7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Crucial for intelligent transport systems, law enforcement, traffic monitoring.</a:t>
            </a:r>
          </a:p>
          <a:p>
            <a:r>
              <a:rPr lang="en-US" dirty="0"/>
              <a:t>Works under challenging conditions: motion blur, occlusions, diverse lighting, plate formats,</a:t>
            </a:r>
            <a:r>
              <a:rPr lang="en-US" dirty="0">
                <a:solidFill>
                  <a:schemeClr val="tx1"/>
                </a:solidFill>
              </a:rPr>
              <a:t> transformation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38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55C8E-2E57-704F-3E3A-AB8F180DB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C71CD7-F925-3F3E-1F14-ED279F4940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0C6F22-F64C-0ED2-9D2F-4D37F10784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global feature extraction work in </a:t>
            </a:r>
            <a:r>
              <a:rPr lang="en-US" dirty="0" err="1"/>
              <a:t>parralel</a:t>
            </a:r>
            <a:r>
              <a:rPr lang="en-US" dirty="0"/>
              <a:t> not step by step LSTM (each step depend on previous error could </a:t>
            </a:r>
            <a:r>
              <a:rPr lang="en-US" dirty="0" err="1"/>
              <a:t>accumalte</a:t>
            </a:r>
            <a:r>
              <a:rPr lang="en-US" dirty="0"/>
              <a:t>_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51086-C84D-9546-DF33-418450A799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2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Moere decoder </a:t>
            </a:r>
            <a:r>
              <a:rPr lang="en-US" dirty="0" err="1"/>
              <a:t>improbe</a:t>
            </a:r>
            <a:r>
              <a:rPr lang="en-US" dirty="0"/>
              <a:t> learning</a:t>
            </a:r>
            <a:br>
              <a:rPr lang="en-US" dirty="0"/>
            </a:br>
            <a:r>
              <a:rPr lang="en-US" dirty="0"/>
              <a:t>no inf number put a logic number by testing…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56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8337C-D122-E0A1-10B1-ADCA77A63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2027CF-FB37-FD8C-F4D5-C730E21B64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F1A3C9-2E2B-4677-C34F-2BECD5346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13B27-ECF8-2478-B6AA-4C913DA32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57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2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Resize 48x144</a:t>
            </a:r>
          </a:p>
          <a:p>
            <a:r>
              <a:rPr lang="en-US" b="1" dirty="0"/>
              <a:t>Encoder:</a:t>
            </a:r>
            <a:r>
              <a:rPr lang="en-US" dirty="0"/>
              <a:t> The Encoder integrates positional information with image features and uses Multi-Head Attention to produce a rich feature representation of the license plate.</a:t>
            </a:r>
          </a:p>
          <a:p>
            <a:r>
              <a:rPr lang="en-US" b="1" dirty="0"/>
              <a:t>Parallel Decoder:</a:t>
            </a:r>
            <a:r>
              <a:rPr lang="en-US" dirty="0"/>
              <a:t> The Parallel Decoder applies Multi-Head Attention to decode the encoded feature vector and generate the predicted license plate sequence.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57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province / region</a:t>
            </a:r>
          </a:p>
          <a:p>
            <a:r>
              <a:rPr lang="en-US" dirty="0"/>
              <a:t>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01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 average precision over 0.5 IOU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4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Ctc</a:t>
            </a:r>
            <a:r>
              <a:rPr lang="en-US" dirty="0"/>
              <a:t>-loss used internally by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07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to a crash in the laptop (disc usage) we have not been able to finish the training of the yolo</a:t>
            </a:r>
            <a:br>
              <a:rPr lang="en-US" dirty="0"/>
            </a:br>
            <a:r>
              <a:rPr lang="en-US" dirty="0"/>
              <a:t>however, for the epochs that we have attended the results were :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8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Cross-Entropy Loss:</a:t>
            </a:r>
            <a:br>
              <a:rPr lang="en-US" dirty="0"/>
            </a:br>
            <a:r>
              <a:rPr lang="en-US" dirty="0"/>
              <a:t>Measures how well the predicted character probabilities match the true character labels</a:t>
            </a:r>
            <a:br>
              <a:rPr lang="en-US" dirty="0"/>
            </a:br>
            <a:r>
              <a:rPr lang="en-US" dirty="0"/>
              <a:t>how accurately the model is predicting license plate characters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YOLOv5‑PDLPR(Ours) 99.4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88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0" dirty="0"/>
              <a:t>ablation study </a:t>
            </a:r>
            <a:r>
              <a:rPr lang="en-US" dirty="0"/>
              <a:t>is an experiment where parts of a model are systematically removed or changed to see how each part contributes to performance.</a:t>
            </a:r>
          </a:p>
          <a:p>
            <a:r>
              <a:rPr lang="en-US" dirty="0"/>
              <a:t>Conv + down sampling better than polling it learn what to keep (loss imp feature)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09967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45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5196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5206"/>
            <a:ext cx="10058400" cy="893980"/>
          </a:xfrm>
        </p:spPr>
        <p:txBody>
          <a:bodyPr/>
          <a:lstStyle>
            <a:lvl1pPr marL="0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9975" y="6459784"/>
            <a:ext cx="1312025" cy="365125"/>
          </a:xfrm>
        </p:spPr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5398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4243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0655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023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7749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128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0025BB7-8A73-4C3C-888D-EB661FB644F1}" type="datetime1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4015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057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95303"/>
            <a:ext cx="10058400" cy="956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01848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0025BB7-8A73-4C3C-888D-EB661FB644F1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037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169667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25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q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q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q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q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q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4_88DB1AD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DA73-AB4F-7322-E7DB-51AA3B232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99" y="1742694"/>
            <a:ext cx="10058400" cy="2191512"/>
          </a:xfrm>
        </p:spPr>
        <p:txBody>
          <a:bodyPr/>
          <a:lstStyle/>
          <a:p>
            <a:pPr algn="ctr"/>
            <a:r>
              <a:rPr lang="en-US" dirty="0"/>
              <a:t>Computer vision</a:t>
            </a:r>
            <a:br>
              <a:rPr lang="en-US" dirty="0"/>
            </a:br>
            <a:r>
              <a:rPr lang="en-US" dirty="0"/>
              <a:t>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2DA85-CBFA-72AF-6CCB-07E228C88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99" y="4485389"/>
            <a:ext cx="10058400" cy="1143000"/>
          </a:xfrm>
        </p:spPr>
        <p:txBody>
          <a:bodyPr/>
          <a:lstStyle/>
          <a:p>
            <a:r>
              <a:rPr lang="en-US" dirty="0"/>
              <a:t>Car Plate Recognition and Reconstruction with Deep Learning - Spring 2025 (Session 2)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62ED7-7228-5B55-FC65-51F76ADE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1C035-61EE-9024-CB42-43F5846C74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591" y="89324"/>
            <a:ext cx="3128817" cy="12999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2948CC-5A44-C918-500D-1E7C519C27C2}"/>
              </a:ext>
            </a:extLst>
          </p:cNvPr>
          <p:cNvSpPr txBox="1"/>
          <p:nvPr/>
        </p:nvSpPr>
        <p:spPr>
          <a:xfrm>
            <a:off x="7885355" y="5115306"/>
            <a:ext cx="4548801" cy="1227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Adrea D’Alessio – 2208280</a:t>
            </a:r>
          </a:p>
          <a:p>
            <a:pPr lvl="0" algn="ctr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Jamil Nassar – 2224424</a:t>
            </a:r>
          </a:p>
          <a:p>
            <a:pPr lvl="0" algn="ctr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Karim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Refaie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Yehia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Ellithy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2188256 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999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D1D3-6B0E-4485-251B-83CD2D42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4334E-24DA-E1FA-D493-1C8D7A8476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1755" y="1159733"/>
                <a:ext cx="10444232" cy="5423061"/>
              </a:xfrm>
            </p:spPr>
            <p:txBody>
              <a:bodyPr>
                <a:normAutofit/>
              </a:bodyPr>
              <a:lstStyle/>
              <a:p>
                <a:r>
                  <a:rPr lang="en-US" sz="1200" dirty="0"/>
                  <a:t>Accuracy: The fraction of the correct predictions out of the total predictions</a:t>
                </a:r>
              </a:p>
              <a:p>
                <a:pPr marL="0" indent="0" algn="ctr">
                  <a:buNone/>
                </a:pPr>
                <a:r>
                  <a:rPr lang="en-US" sz="1200" dirty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200" dirty="0"/>
                          <m:t>Tp</m:t>
                        </m:r>
                        <m:r>
                          <m:rPr>
                            <m:nor/>
                          </m:rPr>
                          <a:rPr lang="en-US" sz="1200" dirty="0"/>
                          <m:t>+</m:t>
                        </m:r>
                        <m:r>
                          <m:rPr>
                            <m:nor/>
                          </m:rPr>
                          <a:rPr lang="en-US" sz="1200" dirty="0"/>
                          <m:t>Tn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200" dirty="0"/>
                          <m:t>Tp</m:t>
                        </m:r>
                        <m:r>
                          <m:rPr>
                            <m:nor/>
                          </m:rPr>
                          <a:rPr lang="en-US" sz="1200" dirty="0"/>
                          <m:t>+</m:t>
                        </m:r>
                        <m:r>
                          <m:rPr>
                            <m:nor/>
                          </m:rPr>
                          <a:rPr lang="en-US" sz="1200" dirty="0"/>
                          <m:t>Tn</m:t>
                        </m:r>
                        <m:r>
                          <m:rPr>
                            <m:nor/>
                          </m:rPr>
                          <a:rPr lang="en-US" sz="1200" dirty="0"/>
                          <m:t>+</m:t>
                        </m:r>
                        <m:r>
                          <m:rPr>
                            <m:nor/>
                          </m:rPr>
                          <a:rPr lang="en-US" sz="1200" dirty="0"/>
                          <m:t>Fp</m:t>
                        </m:r>
                        <m:r>
                          <m:rPr>
                            <m:nor/>
                          </m:rPr>
                          <a:rPr lang="en-US" sz="1200" dirty="0"/>
                          <m:t>+</m:t>
                        </m:r>
                        <m:r>
                          <m:rPr>
                            <m:nor/>
                          </m:rPr>
                          <a:rPr lang="en-US" sz="1200" dirty="0"/>
                          <m:t>Fn</m:t>
                        </m:r>
                      </m:den>
                    </m:f>
                  </m:oMath>
                </a14:m>
                <a:endParaRPr lang="en-US" sz="1200" dirty="0"/>
              </a:p>
              <a:p>
                <a:r>
                  <a:rPr lang="en-US" sz="1200" dirty="0" err="1"/>
                  <a:t>IoU</a:t>
                </a:r>
                <a:r>
                  <a:rPr lang="en-US" sz="1200" dirty="0"/>
                  <a:t>: the overlap between the predicted box and the ground truth box</a:t>
                </a:r>
              </a:p>
              <a:p>
                <a:pPr marL="0" indent="0" algn="ctr">
                  <a:buNone/>
                </a:pPr>
                <a:r>
                  <a:rPr lang="en-US" sz="1200" dirty="0" err="1"/>
                  <a:t>IoU</a:t>
                </a:r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200"/>
                          <m:t>|</m:t>
                        </m:r>
                        <m:r>
                          <m:rPr>
                            <m:nor/>
                          </m:rPr>
                          <a:rPr lang="en-US" sz="1200"/>
                          <m:t>Prediction</m:t>
                        </m:r>
                        <m:r>
                          <m:rPr>
                            <m:nor/>
                          </m:rPr>
                          <a:rPr lang="en-US" sz="1200"/>
                          <m:t> ∩ </m:t>
                        </m:r>
                        <m:r>
                          <m:rPr>
                            <m:nor/>
                          </m:rPr>
                          <a:rPr lang="en-US" sz="1200"/>
                          <m:t>Ground</m:t>
                        </m:r>
                        <m:r>
                          <m:rPr>
                            <m:nor/>
                          </m:rPr>
                          <a:rPr lang="en-US" sz="1200"/>
                          <m:t> </m:t>
                        </m:r>
                        <m:r>
                          <m:rPr>
                            <m:nor/>
                          </m:rPr>
                          <a:rPr lang="en-US" sz="1200"/>
                          <m:t>Truth</m:t>
                        </m:r>
                        <m:r>
                          <m:rPr>
                            <m:nor/>
                          </m:rPr>
                          <a:rPr lang="en-US" sz="1200"/>
                          <m:t>|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200"/>
                          <m:t>|</m:t>
                        </m:r>
                        <m:r>
                          <m:rPr>
                            <m:nor/>
                          </m:rPr>
                          <a:rPr lang="en-US" sz="1200"/>
                          <m:t>Prediction</m:t>
                        </m:r>
                        <m:r>
                          <m:rPr>
                            <m:nor/>
                          </m:rPr>
                          <a:rPr lang="en-US" sz="1200"/>
                          <m:t> ∪ </m:t>
                        </m:r>
                        <m:r>
                          <m:rPr>
                            <m:nor/>
                          </m:rPr>
                          <a:rPr lang="en-US" sz="1200"/>
                          <m:t>Ground</m:t>
                        </m:r>
                        <m:r>
                          <m:rPr>
                            <m:nor/>
                          </m:rPr>
                          <a:rPr lang="en-US" sz="1200"/>
                          <m:t> </m:t>
                        </m:r>
                        <m:r>
                          <m:rPr>
                            <m:nor/>
                          </m:rPr>
                          <a:rPr lang="en-US" sz="1200"/>
                          <m:t>Truth</m:t>
                        </m:r>
                        <m:r>
                          <m:rPr>
                            <m:nor/>
                          </m:rPr>
                          <a:rPr lang="en-US" sz="1200"/>
                          <m:t>|</m:t>
                        </m:r>
                      </m:den>
                    </m:f>
                  </m:oMath>
                </a14:m>
                <a:endParaRPr lang="en-US" sz="1200" dirty="0"/>
              </a:p>
              <a:p>
                <a:r>
                  <a:rPr lang="en-US" sz="1200" dirty="0"/>
                  <a:t>Precision: How many of the predicted positive are correct</a:t>
                </a:r>
              </a:p>
              <a:p>
                <a:pPr marL="0" indent="0" algn="ctr">
                  <a:buNone/>
                </a:pPr>
                <a:r>
                  <a:rPr lang="en-US" sz="1200" dirty="0"/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200" dirty="0"/>
                          <m:t>Tp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200" dirty="0"/>
                          <m:t>Tp</m:t>
                        </m:r>
                        <m:r>
                          <m:rPr>
                            <m:nor/>
                          </m:rPr>
                          <a:rPr lang="en-US" sz="1200" dirty="0"/>
                          <m:t>+</m:t>
                        </m:r>
                        <m:r>
                          <m:rPr>
                            <m:nor/>
                          </m:rPr>
                          <a:rPr lang="en-US" sz="1200" dirty="0"/>
                          <m:t>Fp</m:t>
                        </m:r>
                      </m:den>
                    </m:f>
                  </m:oMath>
                </a14:m>
                <a:endParaRPr lang="en-US" sz="1200" dirty="0"/>
              </a:p>
              <a:p>
                <a:r>
                  <a:rPr lang="en-US" sz="1200" dirty="0"/>
                  <a:t>mAP0.5: Avg precision across all classes when </a:t>
                </a:r>
                <a:r>
                  <a:rPr lang="en-US" sz="1200" dirty="0" err="1"/>
                  <a:t>IoU</a:t>
                </a:r>
                <a:r>
                  <a:rPr lang="en-US" sz="1200" dirty="0"/>
                  <a:t> &gt; 0.5</a:t>
                </a:r>
              </a:p>
              <a:p>
                <a:r>
                  <a:rPr lang="en-US" sz="1200" dirty="0"/>
                  <a:t>mAP50-90: Average across 10 different intersection over Union Thresholds (from 0.5 to 0.95)</a:t>
                </a:r>
              </a:p>
              <a:p>
                <a:r>
                  <a:rPr lang="en-US" sz="1200" dirty="0" err="1"/>
                  <a:t>Levenshtein</a:t>
                </a:r>
                <a:r>
                  <a:rPr lang="en-US" sz="1200" dirty="0"/>
                  <a:t> Ratio</a:t>
                </a:r>
              </a:p>
              <a:p>
                <a:r>
                  <a:rPr lang="en-US" sz="1200" dirty="0"/>
                  <a:t>Plate Accuracy</a:t>
                </a:r>
              </a:p>
              <a:p>
                <a:pPr marL="0" indent="0" algn="ctr">
                  <a:buNone/>
                </a:pPr>
                <a:endParaRPr lang="en-US" sz="1200" dirty="0"/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4334E-24DA-E1FA-D493-1C8D7A847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1755" y="1159733"/>
                <a:ext cx="10444232" cy="5423061"/>
              </a:xfrm>
              <a:blipFill>
                <a:blip r:embed="rId3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4C2D7-AA9B-E527-9AA5-62DE0E86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21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8FC8-2D12-DAE8-6508-B939A23D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15017-71C0-097F-8FA3-7D88EA633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Cross-Entropy Loss: Measure the difference between predicted and actual target characters</a:t>
            </a:r>
          </a:p>
          <a:p>
            <a:r>
              <a:rPr lang="en-US" dirty="0"/>
              <a:t>CTC-loss: Used by the model to learn correct output plate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89059-7F25-86D8-7457-DEEF187A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0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8BCD-302C-19A5-DF08-43E1F1A9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01F44-F9C5-5DA4-B4A3-86532C93D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Baseline 1: SSD-300 + </a:t>
            </a:r>
            <a:r>
              <a:rPr lang="en-US" dirty="0" err="1"/>
              <a:t>MobileNet</a:t>
            </a:r>
            <a:r>
              <a:rPr lang="en-US" dirty="0"/>
              <a:t> V3 Large CNN head and Bi-LSTM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019FA-3598-C0A7-51C8-44DA2142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7682B8-3782-E41A-F263-8A3FBF7FB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640969"/>
              </p:ext>
            </p:extLst>
          </p:nvPr>
        </p:nvGraphicFramePr>
        <p:xfrm>
          <a:off x="1711960" y="2497127"/>
          <a:ext cx="8829040" cy="1119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6240">
                  <a:extLst>
                    <a:ext uri="{9D8B030D-6E8A-4147-A177-3AD203B41FA5}">
                      <a16:colId xmlns:a16="http://schemas.microsoft.com/office/drawing/2014/main" val="3007390734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453441717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355822334"/>
                    </a:ext>
                  </a:extLst>
                </a:gridCol>
              </a:tblGrid>
              <a:tr h="3776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6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Epoch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64625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7E36F3E-FF26-CEED-A5F1-92E19D77B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80" y="4360873"/>
            <a:ext cx="3705742" cy="1638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25D900-867F-84D7-9899-26F9BB019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222" y="4360873"/>
            <a:ext cx="4982270" cy="137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98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186BE-376B-0AEA-3F95-043B55D0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75BF3-5500-7ACD-4962-EB116378A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Baseline 2: Fast RCNN detection model + CNN with LSTM recognition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EEA05-0865-5D4E-0E9A-D4F8A95A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5E2894-D193-B346-AAF3-B5B1D8CD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174081"/>
              </p:ext>
            </p:extLst>
          </p:nvPr>
        </p:nvGraphicFramePr>
        <p:xfrm>
          <a:off x="2126104" y="2285169"/>
          <a:ext cx="800075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779">
                  <a:extLst>
                    <a:ext uri="{9D8B030D-6E8A-4147-A177-3AD203B41FA5}">
                      <a16:colId xmlns:a16="http://schemas.microsoft.com/office/drawing/2014/main" val="3007390734"/>
                    </a:ext>
                  </a:extLst>
                </a:gridCol>
                <a:gridCol w="2669986">
                  <a:extLst>
                    <a:ext uri="{9D8B030D-6E8A-4147-A177-3AD203B41FA5}">
                      <a16:colId xmlns:a16="http://schemas.microsoft.com/office/drawing/2014/main" val="453441717"/>
                    </a:ext>
                  </a:extLst>
                </a:gridCol>
                <a:gridCol w="2669986">
                  <a:extLst>
                    <a:ext uri="{9D8B030D-6E8A-4147-A177-3AD203B41FA5}">
                      <a16:colId xmlns:a16="http://schemas.microsoft.com/office/drawing/2014/main" val="600014327"/>
                    </a:ext>
                  </a:extLst>
                </a:gridCol>
              </a:tblGrid>
              <a:tr h="37761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Avg Plate Accuracy (Exact Match)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Levenshtein Score 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Character 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0.85054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0.98601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0.95521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6819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51392B4-57EB-6EC6-D041-8ADEDCD1C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940677"/>
            <a:ext cx="3238500" cy="1295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1340A1-B4D4-694D-1B58-A7FABBE0C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359" y="4129808"/>
            <a:ext cx="2935321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19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6607D-4B06-6348-50CD-7BD23CCD4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84D55-039A-59DC-9267-D0C90C66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6142-5541-20D9-C5C6-986020BFA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 Yolo v8 detection + PDLPR recognition</a:t>
            </a:r>
          </a:p>
          <a:p>
            <a:pPr lvl="1"/>
            <a:r>
              <a:rPr lang="en-US" dirty="0"/>
              <a:t>For the yolo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70909-5737-74A3-B566-F7D9A701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58CB6C-17DD-F061-6C9E-3C61CD724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455623"/>
              </p:ext>
            </p:extLst>
          </p:nvPr>
        </p:nvGraphicFramePr>
        <p:xfrm>
          <a:off x="2032000" y="267038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716823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644562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7385908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63797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45215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mAP50-95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406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1552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93EC0A0-0202-82EA-FDEF-BCA89A7BC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720" y="4304604"/>
            <a:ext cx="2641600" cy="12945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C6CB2-0C15-109A-78DE-FFE1254A0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760" y="4309977"/>
            <a:ext cx="3027680" cy="128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74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44D7-68C7-E7AC-BB2D-A9B95AA2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5CF39-4CA1-516F-C22B-DA6A22624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 Yolo v8 detection + PDLPR recognition</a:t>
            </a:r>
          </a:p>
          <a:p>
            <a:pPr lvl="1"/>
            <a:r>
              <a:rPr lang="en-US" dirty="0"/>
              <a:t>For the PDLPR : </a:t>
            </a:r>
          </a:p>
          <a:p>
            <a:pPr lvl="4"/>
            <a:r>
              <a:rPr lang="en-US" dirty="0"/>
              <a:t>Remark: We have used the ground truth boxes for training the PDLPR due to computational issues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6E3F0-A8CD-87AA-6819-1CD95F7A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58FDAF-CE44-274D-7410-717484004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17159"/>
              </p:ext>
            </p:extLst>
          </p:nvPr>
        </p:nvGraphicFramePr>
        <p:xfrm>
          <a:off x="2600960" y="3513666"/>
          <a:ext cx="69900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034">
                  <a:extLst>
                    <a:ext uri="{9D8B030D-6E8A-4147-A177-3AD203B41FA5}">
                      <a16:colId xmlns:a16="http://schemas.microsoft.com/office/drawing/2014/main" val="571682311"/>
                    </a:ext>
                  </a:extLst>
                </a:gridCol>
                <a:gridCol w="2573023">
                  <a:extLst>
                    <a:ext uri="{9D8B030D-6E8A-4147-A177-3AD203B41FA5}">
                      <a16:colId xmlns:a16="http://schemas.microsoft.com/office/drawing/2014/main" val="2205158460"/>
                    </a:ext>
                  </a:extLst>
                </a:gridCol>
                <a:gridCol w="2573023">
                  <a:extLst>
                    <a:ext uri="{9D8B030D-6E8A-4147-A177-3AD203B41FA5}">
                      <a16:colId xmlns:a16="http://schemas.microsoft.com/office/drawing/2014/main" val="2864456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Epoch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40692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CEEB8DA-4EFC-E8FF-0EC1-E214FB339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444" y="4511609"/>
            <a:ext cx="3718560" cy="17421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2BA9AA-9E88-1228-DE96-571269D98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997" y="4658280"/>
            <a:ext cx="3139844" cy="159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2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61C18-BAEA-70F2-0E53-BA720203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13665-B734-B531-DD11-2AF930DC5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PDLPR: Focus model</a:t>
            </a:r>
          </a:p>
          <a:p>
            <a:pPr lvl="1"/>
            <a:r>
              <a:rPr lang="en-US" dirty="0"/>
              <a:t>IGFE</a:t>
            </a:r>
          </a:p>
          <a:p>
            <a:pPr lvl="1"/>
            <a:r>
              <a:rPr lang="en-US" dirty="0"/>
              <a:t>IGFE + </a:t>
            </a:r>
            <a:r>
              <a:rPr lang="en-US" dirty="0" err="1"/>
              <a:t>ConvDownSampling</a:t>
            </a:r>
            <a:endParaRPr lang="en-US" dirty="0"/>
          </a:p>
          <a:p>
            <a:pPr lvl="1"/>
            <a:r>
              <a:rPr lang="en-US" dirty="0"/>
              <a:t>IGFE + Focus structure</a:t>
            </a:r>
          </a:p>
          <a:p>
            <a:pPr lvl="1"/>
            <a:r>
              <a:rPr lang="en-US" dirty="0"/>
              <a:t>IGFE + both structure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ECF0E-4C70-5851-8E37-64FF45C1C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C602CA-0421-846D-5BE1-805979701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531533"/>
              </p:ext>
            </p:extLst>
          </p:nvPr>
        </p:nvGraphicFramePr>
        <p:xfrm>
          <a:off x="4104640" y="3269990"/>
          <a:ext cx="7985760" cy="238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880">
                  <a:extLst>
                    <a:ext uri="{9D8B030D-6E8A-4147-A177-3AD203B41FA5}">
                      <a16:colId xmlns:a16="http://schemas.microsoft.com/office/drawing/2014/main" val="1459096174"/>
                    </a:ext>
                  </a:extLst>
                </a:gridCol>
                <a:gridCol w="3992880">
                  <a:extLst>
                    <a:ext uri="{9D8B030D-6E8A-4147-A177-3AD203B41FA5}">
                      <a16:colId xmlns:a16="http://schemas.microsoft.com/office/drawing/2014/main" val="3946582209"/>
                    </a:ext>
                  </a:extLst>
                </a:gridCol>
              </a:tblGrid>
              <a:tr h="404424"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6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IGFE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298751"/>
                  </a:ext>
                </a:extLst>
              </a:tr>
              <a:tr h="404424">
                <a:tc>
                  <a:txBody>
                    <a:bodyPr/>
                    <a:lstStyle/>
                    <a:p>
                      <a:r>
                        <a:rPr lang="en-US" dirty="0"/>
                        <a:t>IGFE + </a:t>
                      </a:r>
                      <a:r>
                        <a:rPr lang="en-US" dirty="0" err="1"/>
                        <a:t>ConvDownSampling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36953"/>
                  </a:ext>
                </a:extLst>
              </a:tr>
              <a:tr h="404424">
                <a:tc>
                  <a:txBody>
                    <a:bodyPr/>
                    <a:lstStyle/>
                    <a:p>
                      <a:r>
                        <a:rPr lang="en-US" dirty="0"/>
                        <a:t>IGFE + Focus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513761"/>
                  </a:ext>
                </a:extLst>
              </a:tr>
              <a:tr h="404424">
                <a:tc>
                  <a:txBody>
                    <a:bodyPr/>
                    <a:lstStyle/>
                    <a:p>
                      <a:r>
                        <a:rPr lang="en-US" dirty="0"/>
                        <a:t>IGFE + both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24170"/>
                  </a:ext>
                </a:extLst>
              </a:tr>
              <a:tr h="404424">
                <a:tc>
                  <a:txBody>
                    <a:bodyPr/>
                    <a:lstStyle/>
                    <a:p>
                      <a:r>
                        <a:rPr lang="en-US" dirty="0"/>
                        <a:t>ResNet-18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63955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A41D6F9-2E58-3406-9B97-F20E9170520A}"/>
              </a:ext>
            </a:extLst>
          </p:cNvPr>
          <p:cNvSpPr txBox="1"/>
          <p:nvPr/>
        </p:nvSpPr>
        <p:spPr>
          <a:xfrm>
            <a:off x="990600" y="5741336"/>
            <a:ext cx="1027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Tao, L., Hong, S., Lin, Y., Chen, Y., He, P. and Tie, Z. (2024). A Real-Time License Plate Detection and Recognition Model in Unconstrained Scenarios. Sensors, 24(9), 2791</a:t>
            </a:r>
          </a:p>
        </p:txBody>
      </p:sp>
    </p:spTree>
    <p:extLst>
      <p:ext uri="{BB962C8B-B14F-4D97-AF65-F5344CB8AC3E}">
        <p14:creationId xmlns:p14="http://schemas.microsoft.com/office/powerpoint/2010/main" val="2555159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5D89C-C86A-15AD-5586-F7AC4D326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ED0B-0DD5-EF74-3CCB-E1FB0019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C6871-5681-BFAB-7A88-5A9697E57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PDLPR: Decoder</a:t>
            </a:r>
          </a:p>
          <a:p>
            <a:pPr lvl="1"/>
            <a:r>
              <a:rPr lang="en-US" dirty="0"/>
              <a:t>Choose of decoder types: The paper tested different types of decoder.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D2E24-5616-B3BE-324B-6DF9A724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94D924-5F9E-4E44-677F-EC1679DA6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535519"/>
              </p:ext>
            </p:extLst>
          </p:nvPr>
        </p:nvGraphicFramePr>
        <p:xfrm>
          <a:off x="2062480" y="309710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23110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66240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Decoder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Challenge accuracy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85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71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92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68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32515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B7915DE-D7BF-C5DC-6D70-F7CB74EBEF15}"/>
              </a:ext>
            </a:extLst>
          </p:cNvPr>
          <p:cNvSpPr txBox="1"/>
          <p:nvPr/>
        </p:nvSpPr>
        <p:spPr>
          <a:xfrm>
            <a:off x="990600" y="5741336"/>
            <a:ext cx="1027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Tao, L., Hong, S., Lin, Y., Chen, Y., He, P. and Tie, Z. (2024). A Real-Time License Plate Detection and Recognition Model in Unconstrained Scenarios. Sensors, 24(9), 2791</a:t>
            </a:r>
          </a:p>
        </p:txBody>
      </p:sp>
    </p:spTree>
    <p:extLst>
      <p:ext uri="{BB962C8B-B14F-4D97-AF65-F5344CB8AC3E}">
        <p14:creationId xmlns:p14="http://schemas.microsoft.com/office/powerpoint/2010/main" val="636529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97F1-68F3-883B-1F34-B296B22E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67D4E-7F7A-5763-9913-1264AA76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PDLPR: Parallel decoder</a:t>
            </a:r>
          </a:p>
          <a:p>
            <a:pPr lvl="1"/>
            <a:r>
              <a:rPr lang="en-US" dirty="0"/>
              <a:t>Number of layers: The paper tested different number of layers for the parallel decoder.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D026F-9ACD-FF59-FFD1-7D6FA2AD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E6F7C6-E580-0E41-DFD7-FF38F09A1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997468"/>
              </p:ext>
            </p:extLst>
          </p:nvPr>
        </p:nvGraphicFramePr>
        <p:xfrm>
          <a:off x="2062480" y="309710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23110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66240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Challenge accuracy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85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71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92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68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32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9555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D3B7F6C-A01E-76EA-EC45-9A1A68EA0D3B}"/>
              </a:ext>
            </a:extLst>
          </p:cNvPr>
          <p:cNvSpPr txBox="1"/>
          <p:nvPr/>
        </p:nvSpPr>
        <p:spPr>
          <a:xfrm>
            <a:off x="990600" y="5741336"/>
            <a:ext cx="1027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Tao, L., Hong, S., Lin, Y., Chen, Y., He, P. and Tie, Z. (2024). A Real-Time License Plate Detection and Recognition Model in Unconstrained Scenarios. Sensors, 24(9), 2791</a:t>
            </a:r>
          </a:p>
        </p:txBody>
      </p:sp>
    </p:spTree>
    <p:extLst>
      <p:ext uri="{BB962C8B-B14F-4D97-AF65-F5344CB8AC3E}">
        <p14:creationId xmlns:p14="http://schemas.microsoft.com/office/powerpoint/2010/main" val="3581694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FF845-44B3-6A5C-27D9-81FFE884D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59CF-43BE-5F9B-8B8B-1991E5568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60909-B298-7FC6-846D-837328A12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41303"/>
            <a:ext cx="10058400" cy="4023360"/>
          </a:xfrm>
        </p:spPr>
        <p:txBody>
          <a:bodyPr/>
          <a:lstStyle/>
          <a:p>
            <a:r>
              <a:rPr lang="en-US"/>
              <a:t>PDLPR: End-to-end training vs Two-stage training</a:t>
            </a:r>
            <a:endParaRPr lang="en-US" dirty="0"/>
          </a:p>
          <a:p>
            <a:pPr lvl="1"/>
            <a:r>
              <a:rPr lang="en-US"/>
              <a:t>Training the PDLPR model jointly with a detection model can severely affect the performance of both models: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C30C6-0EFE-77FA-D601-79E4481C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19</a:t>
            </a:fld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BDF220E-1033-26B4-E538-CF72816FB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432" y="2396359"/>
            <a:ext cx="3316679" cy="379049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B4DF8DF-CFF4-D58D-2444-440C331093A5}"/>
              </a:ext>
            </a:extLst>
          </p:cNvPr>
          <p:cNvSpPr txBox="1">
            <a:spLocks/>
          </p:cNvSpPr>
          <p:nvPr/>
        </p:nvSpPr>
        <p:spPr>
          <a:xfrm>
            <a:off x="7617048" y="3134868"/>
            <a:ext cx="3508152" cy="12419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DDD6EB9-8D68-CE7F-4483-5DF9C109F8F1}"/>
              </a:ext>
            </a:extLst>
          </p:cNvPr>
          <p:cNvSpPr txBox="1">
            <a:spLocks/>
          </p:cNvSpPr>
          <p:nvPr/>
        </p:nvSpPr>
        <p:spPr>
          <a:xfrm>
            <a:off x="7502058" y="2396359"/>
            <a:ext cx="4248508" cy="28995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Both the recognition model and the detection model benefit from pretraining (large unlabeled datasets for detection, robust GT bounding boxes for recognition)</a:t>
            </a:r>
          </a:p>
          <a:p>
            <a:r>
              <a:rPr lang="en-US" sz="1400"/>
              <a:t>End-to-end training recommended only if the above condition is satified. Otherwise train each part separately and opportunely fine tune the recognizer with predicted bounding boxes to strengthen noise resistance.</a:t>
            </a:r>
          </a:p>
          <a:p>
            <a:pPr marL="201168" lvl="1" indent="0">
              <a:buFont typeface="Wingdings" panose="05000000000000000000" pitchFamily="2" charset="2"/>
              <a:buNone/>
            </a:pPr>
            <a:endParaRPr lang="en-US" sz="12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F775D21-7DC6-A9FC-2DF1-D66968AFED1C}"/>
              </a:ext>
            </a:extLst>
          </p:cNvPr>
          <p:cNvSpPr txBox="1"/>
          <p:nvPr/>
        </p:nvSpPr>
        <p:spPr>
          <a:xfrm>
            <a:off x="5946257" y="5247365"/>
            <a:ext cx="122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SSD-300</a:t>
            </a:r>
            <a:endParaRPr lang="it-IT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771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1DD3-ACE8-AB1E-674C-5881AE1C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4B42-B0EC-583E-2265-E7AFACF31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 Introduction</a:t>
            </a:r>
          </a:p>
          <a:p>
            <a:r>
              <a:rPr lang="en-US" dirty="0"/>
              <a:t> Related Work</a:t>
            </a:r>
          </a:p>
          <a:p>
            <a:r>
              <a:rPr lang="en-US" dirty="0"/>
              <a:t> Proposed Work and Implementation Details</a:t>
            </a:r>
          </a:p>
          <a:p>
            <a:r>
              <a:rPr lang="en-US" dirty="0"/>
              <a:t> Dataset and Metrics</a:t>
            </a:r>
          </a:p>
          <a:p>
            <a:r>
              <a:rPr lang="en-US" dirty="0"/>
              <a:t>Result</a:t>
            </a:r>
          </a:p>
          <a:p>
            <a:r>
              <a:rPr lang="en-US" dirty="0"/>
              <a:t>Conclusion and Future Works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007E0-B1E1-616B-A76E-8BF13A33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455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C20E-343E-E993-31E1-022097BC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A92F0-0F95-E3C3-430E-511D06D4C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Future Work: Detecting different plate designs and train on damaged or worn-out plates.</a:t>
            </a:r>
          </a:p>
          <a:p>
            <a:r>
              <a:rPr lang="en-US" dirty="0"/>
              <a:t>Possible application: Implementation of this system on traffic management.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BC545-70E3-5A33-4DBF-B6EB34FB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86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5D1E0-325B-4DCE-1451-70D19F0BD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A0F45-9665-B52B-8EC5-29317F74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21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7D9E1-5D1A-D599-129B-BF4BA4FB02F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71893" y="1417637"/>
            <a:ext cx="5848213" cy="402272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AA0CE-CB50-7883-F966-D5698838DE6E}"/>
              </a:ext>
            </a:extLst>
          </p:cNvPr>
          <p:cNvSpPr txBox="1"/>
          <p:nvPr/>
        </p:nvSpPr>
        <p:spPr>
          <a:xfrm>
            <a:off x="3752121" y="2105561"/>
            <a:ext cx="4687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0224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A0A7B-11E6-C20D-4B86-7EA9BACB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86579-738B-9FE2-F9D4-279079306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Motivation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Importance for law enforcement, traffic monitoring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Works under challenging  conditions</a:t>
            </a:r>
          </a:p>
          <a:p>
            <a:pPr marL="201168" lvl="1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Aim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Develop and compare robust systems for plate detection and recognition from real world images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A4977-5994-6147-87F7-FEEF120F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BF53DB-B9AB-7B24-0A75-581470FCD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636" y="1432792"/>
            <a:ext cx="2010056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3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D1F0-8852-8166-2B9B-290BB4DD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EEAC5-B5C7-0A76-B5EE-D655072CB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01848"/>
            <a:ext cx="10058400" cy="2027152"/>
          </a:xfrm>
        </p:spPr>
        <p:txBody>
          <a:bodyPr>
            <a:normAutofit fontScale="92500"/>
          </a:bodyPr>
          <a:lstStyle/>
          <a:p>
            <a:r>
              <a:rPr lang="en-US" dirty="0"/>
              <a:t>Faster RCNN: Used in 1 of the baseline for car plates detection [1]</a:t>
            </a:r>
          </a:p>
          <a:p>
            <a:r>
              <a:rPr lang="en-US" dirty="0"/>
              <a:t>SSD300:  single shot detector used to approximate bounding box for car plates[2]</a:t>
            </a:r>
          </a:p>
          <a:p>
            <a:r>
              <a:rPr lang="en-US" dirty="0"/>
              <a:t>Yolo v5 and PDL-PR: Detection and recognition for the car plate[3]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162D6-C671-AFC7-D99A-51761C66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D7D340-CBB2-96A4-A82D-A501C8900717}"/>
              </a:ext>
            </a:extLst>
          </p:cNvPr>
          <p:cNvSpPr txBox="1"/>
          <p:nvPr/>
        </p:nvSpPr>
        <p:spPr>
          <a:xfrm>
            <a:off x="1097280" y="4625155"/>
            <a:ext cx="9388928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: N. P. Ap, T. Vigneshwaran, M. S.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Arappradhan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R. Madhanraj, "Automatic Number Plate Detection in Vehicles using Faster R-CNN," 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 International Conference on System, Computation, Automation and Networking (ICSCAN)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Pondicherry, India, 2020, pp. 1-6,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10.1109/ICSCAN49426.2020.9262400.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: V. D.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Nandimandalam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car license plate detection using Single Shot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MultiBox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Detector (SSD)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Master's thesis, National College of Ireland, 2020. [Online]. Available: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: Tao, L., Hong, S., Lin, Y., Chen, Y., He, P. and Tie, Z. (2024). A Real-Time License Plate Detection and Recognition Model in Unconstrained Scenarios. Sensors, 24(9), 2791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06062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CC53-CF71-78C6-C719-61033351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F5CF4-D52A-6BBF-EE4D-B40BDB31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272" y="1193394"/>
            <a:ext cx="10058400" cy="4023360"/>
          </a:xfrm>
        </p:spPr>
        <p:txBody>
          <a:bodyPr/>
          <a:lstStyle/>
          <a:p>
            <a:r>
              <a:rPr lang="en-US" i="1" dirty="0"/>
              <a:t>Baseline 1</a:t>
            </a:r>
            <a:r>
              <a:rPr lang="en-US" dirty="0"/>
              <a:t> : SSD-300 (VGG-16 backbone) detection model + </a:t>
            </a:r>
            <a:r>
              <a:rPr lang="en-US" dirty="0" err="1"/>
              <a:t>MobileNet</a:t>
            </a:r>
            <a:r>
              <a:rPr lang="en-US" dirty="0"/>
              <a:t> V3 Large CNN head and Bi-LSTM recognition model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5E164-84FE-397A-8E48-962F81F3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9A4A5A-487A-A7CE-3E17-FAE56209E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8752"/>
            <a:ext cx="1743318" cy="144800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6920A4-F7B0-18A0-257B-4E19D2E24B2B}"/>
              </a:ext>
            </a:extLst>
          </p:cNvPr>
          <p:cNvCxnSpPr>
            <a:cxnSpLocks/>
          </p:cNvCxnSpPr>
          <p:nvPr/>
        </p:nvCxnSpPr>
        <p:spPr>
          <a:xfrm>
            <a:off x="1750423" y="4507558"/>
            <a:ext cx="718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5A6ACFC-F057-1192-9990-B6E7A075558E}"/>
              </a:ext>
            </a:extLst>
          </p:cNvPr>
          <p:cNvSpPr txBox="1"/>
          <p:nvPr/>
        </p:nvSpPr>
        <p:spPr>
          <a:xfrm>
            <a:off x="2468880" y="4184392"/>
            <a:ext cx="1628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Transformation and Resize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C0A4CB-368A-C1CC-AC0D-2A150FB4C7EF}"/>
              </a:ext>
            </a:extLst>
          </p:cNvPr>
          <p:cNvSpPr txBox="1"/>
          <p:nvPr/>
        </p:nvSpPr>
        <p:spPr>
          <a:xfrm>
            <a:off x="4787537" y="4063745"/>
            <a:ext cx="2076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SSD-300</a:t>
            </a:r>
          </a:p>
          <a:p>
            <a:pPr algn="ctr"/>
            <a:r>
              <a:rPr lang="en-US" dirty="0"/>
              <a:t>Conv and max pooling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897042-E490-16C2-8D2F-20A4C0820933}"/>
              </a:ext>
            </a:extLst>
          </p:cNvPr>
          <p:cNvCxnSpPr>
            <a:cxnSpLocks/>
          </p:cNvCxnSpPr>
          <p:nvPr/>
        </p:nvCxnSpPr>
        <p:spPr>
          <a:xfrm>
            <a:off x="6648993" y="4501464"/>
            <a:ext cx="690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2992AE4-7DA3-3A0F-6074-3853FFA1F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537" y="4983873"/>
            <a:ext cx="2267266" cy="121937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3AFF2B2-E88D-8431-3218-B5501B0157BA}"/>
              </a:ext>
            </a:extLst>
          </p:cNvPr>
          <p:cNvSpPr txBox="1"/>
          <p:nvPr/>
        </p:nvSpPr>
        <p:spPr>
          <a:xfrm>
            <a:off x="7280453" y="4078004"/>
            <a:ext cx="207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MobilNet</a:t>
            </a:r>
            <a:r>
              <a:rPr lang="en-US" dirty="0"/>
              <a:t> V3 Large</a:t>
            </a:r>
            <a:br>
              <a:rPr lang="en-US" dirty="0"/>
            </a:br>
            <a:r>
              <a:rPr lang="en-US" dirty="0"/>
              <a:t>conv, bottleneck, squeeze and excitation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8EBC95-8F2B-BB95-6C48-E4E0B95746E2}"/>
              </a:ext>
            </a:extLst>
          </p:cNvPr>
          <p:cNvCxnSpPr>
            <a:cxnSpLocks/>
          </p:cNvCxnSpPr>
          <p:nvPr/>
        </p:nvCxnSpPr>
        <p:spPr>
          <a:xfrm>
            <a:off x="4097383" y="4463145"/>
            <a:ext cx="718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CDCFD1-D4F6-D097-C70E-C5D08CE63B1F}"/>
              </a:ext>
            </a:extLst>
          </p:cNvPr>
          <p:cNvCxnSpPr>
            <a:cxnSpLocks/>
          </p:cNvCxnSpPr>
          <p:nvPr/>
        </p:nvCxnSpPr>
        <p:spPr>
          <a:xfrm>
            <a:off x="9167146" y="4532813"/>
            <a:ext cx="718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7CD1DE6-BBA0-488E-3952-CEDE27FD58C2}"/>
              </a:ext>
            </a:extLst>
          </p:cNvPr>
          <p:cNvSpPr txBox="1"/>
          <p:nvPr/>
        </p:nvSpPr>
        <p:spPr>
          <a:xfrm>
            <a:off x="9723121" y="4209647"/>
            <a:ext cx="254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🟥 Correct 皖AB2M88</a:t>
            </a:r>
          </a:p>
          <a:p>
            <a:pPr algn="ctr"/>
            <a:r>
              <a:rPr lang="en-US" dirty="0"/>
              <a:t>🟩 Predicted 皖A82M80</a:t>
            </a:r>
          </a:p>
        </p:txBody>
      </p:sp>
    </p:spTree>
    <p:extLst>
      <p:ext uri="{BB962C8B-B14F-4D97-AF65-F5344CB8AC3E}">
        <p14:creationId xmlns:p14="http://schemas.microsoft.com/office/powerpoint/2010/main" val="181112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EE70F-49A8-4F8C-00B8-5EB4B230F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60CB-FD4C-DD4A-2E7E-591BB8B5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520D8-6E28-0626-4220-3E0F4FC15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272" y="1193394"/>
            <a:ext cx="10058400" cy="4023360"/>
          </a:xfrm>
        </p:spPr>
        <p:txBody>
          <a:bodyPr/>
          <a:lstStyle/>
          <a:p>
            <a:r>
              <a:rPr lang="en-US" i="1" dirty="0"/>
              <a:t>Baseline 2</a:t>
            </a:r>
            <a:r>
              <a:rPr lang="en-US" dirty="0"/>
              <a:t> : Fast RCNN detection model + CNN with LSTM recognition model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1C633-DCFD-5630-CF61-17703C1C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6</a:t>
            </a:fld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D0A0DD-5F12-1CA0-15FE-D7326D5BFE3A}"/>
              </a:ext>
            </a:extLst>
          </p:cNvPr>
          <p:cNvCxnSpPr>
            <a:cxnSpLocks/>
          </p:cNvCxnSpPr>
          <p:nvPr/>
        </p:nvCxnSpPr>
        <p:spPr>
          <a:xfrm>
            <a:off x="1780331" y="4135024"/>
            <a:ext cx="718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1E0B4A-B992-D558-6E7B-F864C9A03BAC}"/>
              </a:ext>
            </a:extLst>
          </p:cNvPr>
          <p:cNvSpPr txBox="1"/>
          <p:nvPr/>
        </p:nvSpPr>
        <p:spPr>
          <a:xfrm>
            <a:off x="2498788" y="3811858"/>
            <a:ext cx="1628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Prepare the Dataset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741239-36B3-0528-ADA6-F6A386A516EB}"/>
              </a:ext>
            </a:extLst>
          </p:cNvPr>
          <p:cNvSpPr txBox="1"/>
          <p:nvPr/>
        </p:nvSpPr>
        <p:spPr>
          <a:xfrm>
            <a:off x="4758751" y="3733988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RCNN</a:t>
            </a:r>
          </a:p>
          <a:p>
            <a:pPr algn="ctr"/>
            <a:r>
              <a:rPr lang="en-US" dirty="0"/>
              <a:t>Resnet34, </a:t>
            </a:r>
            <a:r>
              <a:rPr lang="en-US" dirty="0" err="1"/>
              <a:t>roi</a:t>
            </a:r>
            <a:r>
              <a:rPr lang="en-US" dirty="0"/>
              <a:t>-align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960D16-7D83-C692-4D3E-BD54799D9A4D}"/>
              </a:ext>
            </a:extLst>
          </p:cNvPr>
          <p:cNvCxnSpPr>
            <a:cxnSpLocks/>
          </p:cNvCxnSpPr>
          <p:nvPr/>
        </p:nvCxnSpPr>
        <p:spPr>
          <a:xfrm>
            <a:off x="6678901" y="4128930"/>
            <a:ext cx="690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B6F2F79-6229-0417-6F0B-2732A4AEB7B6}"/>
              </a:ext>
            </a:extLst>
          </p:cNvPr>
          <p:cNvSpPr txBox="1"/>
          <p:nvPr/>
        </p:nvSpPr>
        <p:spPr>
          <a:xfrm>
            <a:off x="7310361" y="3705470"/>
            <a:ext cx="207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CNN with LSTM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422825-A6B8-EF17-42AC-EB0F7D07B115}"/>
              </a:ext>
            </a:extLst>
          </p:cNvPr>
          <p:cNvCxnSpPr>
            <a:cxnSpLocks/>
          </p:cNvCxnSpPr>
          <p:nvPr/>
        </p:nvCxnSpPr>
        <p:spPr>
          <a:xfrm>
            <a:off x="4127291" y="4090611"/>
            <a:ext cx="718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23ABDD-C9C9-FADE-8C35-DCEB863D9C91}"/>
              </a:ext>
            </a:extLst>
          </p:cNvPr>
          <p:cNvCxnSpPr>
            <a:cxnSpLocks/>
          </p:cNvCxnSpPr>
          <p:nvPr/>
        </p:nvCxnSpPr>
        <p:spPr>
          <a:xfrm>
            <a:off x="9028126" y="4141735"/>
            <a:ext cx="718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11D9196-C67B-516C-0D9A-B176FFB90705}"/>
              </a:ext>
            </a:extLst>
          </p:cNvPr>
          <p:cNvSpPr txBox="1"/>
          <p:nvPr/>
        </p:nvSpPr>
        <p:spPr>
          <a:xfrm>
            <a:off x="9657322" y="3837113"/>
            <a:ext cx="253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🟥 Correct </a:t>
            </a:r>
            <a:r>
              <a:rPr lang="ja-JP" altLang="en-US" dirty="0"/>
              <a:t> 皖</a:t>
            </a:r>
            <a:r>
              <a:rPr lang="en-US" dirty="0"/>
              <a:t>AB112D</a:t>
            </a:r>
          </a:p>
          <a:p>
            <a:pPr algn="ctr"/>
            <a:r>
              <a:rPr lang="en-US" dirty="0"/>
              <a:t>🟩 Predicted </a:t>
            </a:r>
            <a:r>
              <a:rPr lang="ja-JP" altLang="en-US" dirty="0"/>
              <a:t>皖</a:t>
            </a:r>
            <a:r>
              <a:rPr lang="en-US" dirty="0"/>
              <a:t>AB12D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BC0185-CC70-D336-9654-249F5A6A8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" y="3583852"/>
            <a:ext cx="1750422" cy="1219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733565-F583-0E2D-AF49-9600467E0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749" y="4458189"/>
            <a:ext cx="2010522" cy="14120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17113B-228B-74A0-6025-DBE580194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5512" y="4732666"/>
            <a:ext cx="2210108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1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A7209-86DB-D000-B3DF-D5261BB4B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19D55-5C0C-1472-4DC0-4A222C53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5C867-F52D-4757-4CB7-9AA3DA2AD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272" y="1193394"/>
            <a:ext cx="10058400" cy="4023360"/>
          </a:xfrm>
        </p:spPr>
        <p:txBody>
          <a:bodyPr/>
          <a:lstStyle/>
          <a:p>
            <a:r>
              <a:rPr lang="en-US" dirty="0"/>
              <a:t> Model : you only look once (yolo v8) for detection and PDLPR for plate recognition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604B9-0538-29E7-826C-511B36CB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9975" y="6400231"/>
            <a:ext cx="1312025" cy="365125"/>
          </a:xfrm>
        </p:spPr>
        <p:txBody>
          <a:bodyPr/>
          <a:lstStyle/>
          <a:p>
            <a:fld id="{A9BE3F49-EAFF-40F7-B956-2B48D3C53978}" type="slidenum">
              <a:rPr lang="en-US" smtClean="0"/>
              <a:t>7</a:t>
            </a:fld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313EA5-F40D-C2A9-E1B2-8A02EE3514B2}"/>
              </a:ext>
            </a:extLst>
          </p:cNvPr>
          <p:cNvCxnSpPr>
            <a:cxnSpLocks/>
          </p:cNvCxnSpPr>
          <p:nvPr/>
        </p:nvCxnSpPr>
        <p:spPr>
          <a:xfrm>
            <a:off x="1750423" y="4137274"/>
            <a:ext cx="718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EF7B9AB-D874-8028-17E6-44453D7FC992}"/>
              </a:ext>
            </a:extLst>
          </p:cNvPr>
          <p:cNvSpPr txBox="1"/>
          <p:nvPr/>
        </p:nvSpPr>
        <p:spPr>
          <a:xfrm>
            <a:off x="2468880" y="3814108"/>
            <a:ext cx="1628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Prepare the Dataset with the yolo style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A4C6B4-6824-B7CA-2CB2-0BE78FEC9BE2}"/>
              </a:ext>
            </a:extLst>
          </p:cNvPr>
          <p:cNvSpPr txBox="1"/>
          <p:nvPr/>
        </p:nvSpPr>
        <p:spPr>
          <a:xfrm>
            <a:off x="4728843" y="3736238"/>
            <a:ext cx="207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of yolo v8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6E743C-E973-1912-B3A0-1491A8766773}"/>
              </a:ext>
            </a:extLst>
          </p:cNvPr>
          <p:cNvCxnSpPr>
            <a:cxnSpLocks/>
          </p:cNvCxnSpPr>
          <p:nvPr/>
        </p:nvCxnSpPr>
        <p:spPr>
          <a:xfrm>
            <a:off x="6648993" y="4131180"/>
            <a:ext cx="690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39D953-E9EA-706A-31CA-0704A0C6CA65}"/>
              </a:ext>
            </a:extLst>
          </p:cNvPr>
          <p:cNvSpPr txBox="1"/>
          <p:nvPr/>
        </p:nvSpPr>
        <p:spPr>
          <a:xfrm>
            <a:off x="7280453" y="3707720"/>
            <a:ext cx="207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PDLPR</a:t>
            </a:r>
          </a:p>
          <a:p>
            <a:pPr algn="ctr"/>
            <a:r>
              <a:rPr lang="en-US" dirty="0"/>
              <a:t>Focus block, encoder, parallel decoder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7461FE-15D7-28C1-C259-62C1DE899179}"/>
              </a:ext>
            </a:extLst>
          </p:cNvPr>
          <p:cNvCxnSpPr>
            <a:cxnSpLocks/>
          </p:cNvCxnSpPr>
          <p:nvPr/>
        </p:nvCxnSpPr>
        <p:spPr>
          <a:xfrm>
            <a:off x="4097383" y="4092861"/>
            <a:ext cx="718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4F1F745-A348-E66D-222D-13EEB852225A}"/>
              </a:ext>
            </a:extLst>
          </p:cNvPr>
          <p:cNvCxnSpPr>
            <a:cxnSpLocks/>
          </p:cNvCxnSpPr>
          <p:nvPr/>
        </p:nvCxnSpPr>
        <p:spPr>
          <a:xfrm>
            <a:off x="8998218" y="4148437"/>
            <a:ext cx="718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7032AF1-A708-AD48-E9CF-9AE2D9F94C93}"/>
              </a:ext>
            </a:extLst>
          </p:cNvPr>
          <p:cNvSpPr txBox="1"/>
          <p:nvPr/>
        </p:nvSpPr>
        <p:spPr>
          <a:xfrm>
            <a:off x="9517710" y="3839363"/>
            <a:ext cx="2644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🟥 correct: 皖AB112D</a:t>
            </a:r>
          </a:p>
          <a:p>
            <a:pPr algn="ctr"/>
            <a:r>
              <a:rPr lang="en-US" dirty="0"/>
              <a:t>🟩Prediction : 皖AB1120</a:t>
            </a:r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FEEC8C-432F-3EF1-DB26-7D3CE37DC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6" y="3429000"/>
            <a:ext cx="1619476" cy="1467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2787C6-BB1E-6331-2AA1-04CEE7FE6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580" y="4244547"/>
            <a:ext cx="2397520" cy="209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71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781CF-6067-32F5-FF9F-61D7DF88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BB814-595D-DF09-4745-4C400971A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YOLO V8</a:t>
            </a:r>
          </a:p>
          <a:p>
            <a:pPr lvl="1"/>
            <a:r>
              <a:rPr lang="en-US" dirty="0"/>
              <a:t>Generate corresponding labels file</a:t>
            </a:r>
          </a:p>
          <a:p>
            <a:pPr lvl="1"/>
            <a:r>
              <a:rPr lang="en-US" dirty="0"/>
              <a:t>Organize the data into yolo compatible directory (.</a:t>
            </a:r>
            <a:r>
              <a:rPr lang="en-US" dirty="0" err="1"/>
              <a:t>yaml</a:t>
            </a:r>
            <a:r>
              <a:rPr lang="en-US" dirty="0"/>
              <a:t>)</a:t>
            </a:r>
          </a:p>
          <a:p>
            <a:r>
              <a:rPr lang="en-US" dirty="0"/>
              <a:t>PDLPR</a:t>
            </a:r>
          </a:p>
          <a:p>
            <a:pPr lvl="1"/>
            <a:r>
              <a:rPr lang="en-US" dirty="0"/>
              <a:t>IFGE: efficient compression without details loss</a:t>
            </a:r>
          </a:p>
          <a:p>
            <a:pPr lvl="1"/>
            <a:r>
              <a:rPr lang="en-US" dirty="0"/>
              <a:t>Encoder: produce a feature representation of the license plate</a:t>
            </a:r>
          </a:p>
          <a:p>
            <a:pPr lvl="1"/>
            <a:r>
              <a:rPr lang="en-US" dirty="0"/>
              <a:t>Parallel decoder: decode the feature representation to predict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9E63C-749C-0BDF-14B8-D6999A21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2A4489-A49E-2A41-FB29-284057ED8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127" y="5302010"/>
            <a:ext cx="6601746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7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495D2-5CC8-1A36-67E6-CDA64EF8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0D04F-D23F-BB47-FC63-CBD915DF7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662311"/>
            <a:ext cx="10058400" cy="1546578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/>
              <a:t>Chinese City Parking Dataset contain 199 996 real images</a:t>
            </a:r>
          </a:p>
          <a:p>
            <a:r>
              <a:rPr lang="en-US" sz="4400" dirty="0"/>
              <a:t>One Chinese character, alphabet letters, numeric digits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2A9F4-BA1A-6CEF-566D-92C8B22C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CA7D04-F798-181F-050E-165CC151E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177" y="1347888"/>
            <a:ext cx="9821646" cy="29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39881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1150</TotalTime>
  <Words>1336</Words>
  <Application>Microsoft Office PowerPoint</Application>
  <PresentationFormat>Widescreen</PresentationFormat>
  <Paragraphs>227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Calibri</vt:lpstr>
      <vt:lpstr>Cambria Math</vt:lpstr>
      <vt:lpstr>Times New Roman</vt:lpstr>
      <vt:lpstr>Wingdings</vt:lpstr>
      <vt:lpstr>Rétrospective</vt:lpstr>
      <vt:lpstr>Computer vision Project </vt:lpstr>
      <vt:lpstr>Outline</vt:lpstr>
      <vt:lpstr>Introduction</vt:lpstr>
      <vt:lpstr>Related Work</vt:lpstr>
      <vt:lpstr>Proposed Work</vt:lpstr>
      <vt:lpstr>Proposed Work</vt:lpstr>
      <vt:lpstr>Proposed Work</vt:lpstr>
      <vt:lpstr>Model</vt:lpstr>
      <vt:lpstr>Dataset</vt:lpstr>
      <vt:lpstr>Evaluation metrics</vt:lpstr>
      <vt:lpstr>Loss</vt:lpstr>
      <vt:lpstr>Results</vt:lpstr>
      <vt:lpstr>Results</vt:lpstr>
      <vt:lpstr>Results</vt:lpstr>
      <vt:lpstr>Results</vt:lpstr>
      <vt:lpstr>Ablation Study</vt:lpstr>
      <vt:lpstr>Ablation Study</vt:lpstr>
      <vt:lpstr>Ablation Study</vt:lpstr>
      <vt:lpstr>Ablation Study</vt:lpstr>
      <vt:lpstr>Conclusion and 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Project </dc:title>
  <dc:creator>Jamil Nassar</dc:creator>
  <cp:lastModifiedBy>Karim Refaie ElLithy</cp:lastModifiedBy>
  <cp:revision>45</cp:revision>
  <dcterms:created xsi:type="dcterms:W3CDTF">2025-05-13T18:41:49Z</dcterms:created>
  <dcterms:modified xsi:type="dcterms:W3CDTF">2025-07-19T18:24:15Z</dcterms:modified>
</cp:coreProperties>
</file>