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sr-Cyrl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8D403-1BE1-349A-AFCA-2AD141D0E586}" v="290" dt="2024-09-26T15:54:05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Top Left">
            <a:extLst>
              <a:ext uri="{FF2B5EF4-FFF2-40B4-BE49-F238E27FC236}">
                <a16:creationId xmlns:a16="http://schemas.microsoft.com/office/drawing/2014/main" id="{18CEF068-A83C-4E80-A91D-47749F7E8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51804A-9086-4ED8-871F-E725FC7C0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1" name="Freeform: Shape 13">
              <a:extLst>
                <a:ext uri="{FF2B5EF4-FFF2-40B4-BE49-F238E27FC236}">
                  <a16:creationId xmlns:a16="http://schemas.microsoft.com/office/drawing/2014/main" id="{6E1BDA18-9123-45A7-A7C8-B4062C306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4F7809-874F-486D-9331-F561A10C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5">
              <a:extLst>
                <a:ext uri="{FF2B5EF4-FFF2-40B4-BE49-F238E27FC236}">
                  <a16:creationId xmlns:a16="http://schemas.microsoft.com/office/drawing/2014/main" id="{8BCA5657-DDC6-4592-8949-7805A8C2E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54387B-764A-4B67-B158-C5438E70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>
              <a:extLst>
                <a:ext uri="{FF2B5EF4-FFF2-40B4-BE49-F238E27FC236}">
                  <a16:creationId xmlns:a16="http://schemas.microsoft.com/office/drawing/2014/main" id="{43AF77E1-4CAE-42D1-B0CD-29193DD60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372D86-A479-4C8E-A818-41063098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8ED880-952D-44CF-AFF0-3ACBA0590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2EF3554A-2AE0-42C9-9EBA-E5A745B6A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82BAEF-85BB-4241-8482-5CDDC6AED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1398627C-E91C-4F9D-ACA4-43D817CB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8C07E51-FA59-45E4-982C-E3B03BED5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8A4AD0-A660-4754-8A38-0CA14015C8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0614E9-CDC8-40B4-9168-D8F172104D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DB8A000-7616-4F88-957B-A01078420C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244EC08-3BD0-45F8-8FB3-1A8A027E9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3B208B7-3C91-48CE-81EB-58FC01B98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DB641FF-869B-4430-9CC3-BD16F2E1D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59AAF-9830-4DCB-BBA9-5DC5FC426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Наслов 1"/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9984999" cy="3155419"/>
          </a:xfrm>
        </p:spPr>
        <p:txBody>
          <a:bodyPr anchor="b">
            <a:normAutofit/>
          </a:bodyPr>
          <a:lstStyle/>
          <a:p>
            <a:pPr algn="l"/>
            <a:r>
              <a:rPr lang="sr-Cyrl-RS" sz="5400"/>
              <a:t>Image super-resolution</a:t>
            </a:r>
          </a:p>
        </p:txBody>
      </p:sp>
      <p:sp>
        <p:nvSpPr>
          <p:cNvPr id="3" name="Поднаслов 2"/>
          <p:cNvSpPr>
            <a:spLocks noGrp="1"/>
          </p:cNvSpPr>
          <p:nvPr>
            <p:ph type="subTitle" idx="1"/>
          </p:nvPr>
        </p:nvSpPr>
        <p:spPr>
          <a:xfrm>
            <a:off x="1220533" y="4074784"/>
            <a:ext cx="9798359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sr-Cyrl-RS" sz="2200" dirty="0" err="1"/>
              <a:t>Andrea</a:t>
            </a:r>
            <a:r>
              <a:rPr lang="sr-Cyrl-RS" sz="2200" dirty="0"/>
              <a:t> </a:t>
            </a:r>
            <a:r>
              <a:rPr lang="sr-Cyrl-RS" sz="2200" dirty="0" err="1"/>
              <a:t>Đukanović</a:t>
            </a:r>
          </a:p>
          <a:p>
            <a:pPr algn="r"/>
            <a:r>
              <a:rPr lang="sr-Cyrl-RS" sz="2200" dirty="0" err="1"/>
              <a:t>Nemanja</a:t>
            </a:r>
            <a:r>
              <a:rPr lang="sr-Cyrl-RS" sz="2200" dirty="0"/>
              <a:t> </a:t>
            </a:r>
            <a:r>
              <a:rPr lang="sr-Cyrl-RS" sz="2200" dirty="0" err="1"/>
              <a:t>Divljaković</a:t>
            </a:r>
          </a:p>
        </p:txBody>
      </p:sp>
      <p:grpSp>
        <p:nvGrpSpPr>
          <p:cNvPr id="55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2293" y="4013805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56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7C02E37F-6BAC-2D13-A34C-FE7434FD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Loss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Слика 3" descr="Слика на којој се налази текст, дијаграм, Плот, линија&#10;&#10;Опис је аутоматски генерисан">
            <a:extLst>
              <a:ext uri="{FF2B5EF4-FFF2-40B4-BE49-F238E27FC236}">
                <a16:creationId xmlns:a16="http://schemas.microsoft.com/office/drawing/2014/main" id="{7C7AD5AF-BEDF-6DE7-7917-1EF1D5C0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4" y="2385716"/>
            <a:ext cx="7258691" cy="391969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44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59431EA1-2FB9-2789-9A6B-A28FB5B7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2946490"/>
            <a:ext cx="10191942" cy="3173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2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8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BD5719C7-CFB5-DEA3-0779-D901F4F2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sr-Cyrl-RS" dirty="0" err="1"/>
              <a:t>Introduction</a:t>
            </a:r>
          </a:p>
        </p:txBody>
      </p:sp>
      <p:grpSp>
        <p:nvGrpSpPr>
          <p:cNvPr id="58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0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Чувар места за садржај 2">
            <a:extLst>
              <a:ext uri="{FF2B5EF4-FFF2-40B4-BE49-F238E27FC236}">
                <a16:creationId xmlns:a16="http://schemas.microsoft.com/office/drawing/2014/main" id="{003785FF-AC01-43E7-BF2C-A77F68C5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Cyrl-RS" sz="1800" dirty="0" err="1">
                <a:ea typeface="+mn-lt"/>
                <a:cs typeface="+mn-lt"/>
              </a:rPr>
              <a:t>Image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super-resolution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the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task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of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recovering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high-resolution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images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from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low-resolution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inputs</a:t>
            </a:r>
            <a:r>
              <a:rPr lang="sr-Cyrl-RS" sz="1800" dirty="0">
                <a:ea typeface="+mn-lt"/>
                <a:cs typeface="+mn-lt"/>
              </a:rPr>
              <a:t>.</a:t>
            </a:r>
            <a:endParaRPr lang="sr-Cyrl-RS" sz="1800" dirty="0">
              <a:cs typeface="Arial"/>
            </a:endParaRPr>
          </a:p>
          <a:p>
            <a:r>
              <a:rPr lang="sr-Cyrl-RS" sz="1800" dirty="0" err="1">
                <a:ea typeface="+mn-lt"/>
                <a:cs typeface="+mn-lt"/>
              </a:rPr>
              <a:t>It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has</a:t>
            </a:r>
            <a:r>
              <a:rPr lang="sr-Cyrl-RS" sz="1800" dirty="0">
                <a:ea typeface="+mn-lt"/>
                <a:cs typeface="+mn-lt"/>
              </a:rPr>
              <a:t> a </a:t>
            </a:r>
            <a:r>
              <a:rPr lang="sr-Cyrl-RS" sz="1800" dirty="0" err="1">
                <a:ea typeface="+mn-lt"/>
                <a:cs typeface="+mn-lt"/>
              </a:rPr>
              <a:t>wide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range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of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applications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in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medical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imaging</a:t>
            </a:r>
            <a:r>
              <a:rPr lang="sr-Cyrl-RS" sz="1800" dirty="0">
                <a:ea typeface="+mn-lt"/>
                <a:cs typeface="+mn-lt"/>
              </a:rPr>
              <a:t>, </a:t>
            </a:r>
            <a:r>
              <a:rPr lang="sr-Cyrl-RS" sz="1800" dirty="0" err="1">
                <a:ea typeface="+mn-lt"/>
                <a:cs typeface="+mn-lt"/>
              </a:rPr>
              <a:t>satellite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imagery</a:t>
            </a:r>
            <a:r>
              <a:rPr lang="sr-Cyrl-RS" sz="1800" dirty="0">
                <a:ea typeface="+mn-lt"/>
                <a:cs typeface="+mn-lt"/>
              </a:rPr>
              <a:t>, </a:t>
            </a:r>
            <a:r>
              <a:rPr lang="sr-Cyrl-RS" sz="1800" dirty="0" err="1">
                <a:ea typeface="+mn-lt"/>
                <a:cs typeface="+mn-lt"/>
              </a:rPr>
              <a:t>and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video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enhancement</a:t>
            </a:r>
            <a:endParaRPr lang="sr-Cyrl-RS" sz="1800" dirty="0" err="1">
              <a:cs typeface="Arial"/>
            </a:endParaRPr>
          </a:p>
          <a:p>
            <a:endParaRPr lang="sr-Cyrl-RS" sz="1800" dirty="0">
              <a:cs typeface="Arial"/>
            </a:endParaRPr>
          </a:p>
          <a:p>
            <a:endParaRPr lang="sr-Cyrl-R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4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8C0CFC35-29D2-FDAD-0608-B30D672A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sr-Cyrl-RS" dirty="0" err="1"/>
              <a:t>Data</a:t>
            </a:r>
            <a:r>
              <a:rPr lang="sr-Cyrl-RS" dirty="0"/>
              <a:t> </a:t>
            </a:r>
            <a:r>
              <a:rPr lang="sr-Cyrl-RS" dirty="0" err="1"/>
              <a:t>preparation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Чувар места за садржај 2">
            <a:extLst>
              <a:ext uri="{FF2B5EF4-FFF2-40B4-BE49-F238E27FC236}">
                <a16:creationId xmlns:a16="http://schemas.microsoft.com/office/drawing/2014/main" id="{47FC4916-714B-0CE4-B15F-B23A730A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Cyrl-RS" sz="1800">
                <a:ea typeface="+mn-lt"/>
                <a:cs typeface="+mn-lt"/>
              </a:rPr>
              <a:t>High-resolution images are downsampled using bicubic interpolation to create low-resolution versions.</a:t>
            </a:r>
            <a:endParaRPr lang="sr-Cyrl-RS" sz="1800">
              <a:cs typeface="Arial"/>
            </a:endParaRPr>
          </a:p>
          <a:p>
            <a:r>
              <a:rPr lang="sr-Cyrl-RS" sz="1800" dirty="0" err="1">
                <a:ea typeface="+mn-lt"/>
                <a:cs typeface="+mn-lt"/>
              </a:rPr>
              <a:t>These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downsampled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images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are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then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upscaled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back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to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their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original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dimensions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to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serve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as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input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for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the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model</a:t>
            </a:r>
            <a:r>
              <a:rPr lang="sr-Cyrl-RS" sz="1800" dirty="0">
                <a:ea typeface="+mn-lt"/>
                <a:cs typeface="+mn-lt"/>
              </a:rPr>
              <a:t>.</a:t>
            </a:r>
            <a:endParaRPr lang="sr-Cyrl-RS" sz="1800" dirty="0">
              <a:cs typeface="Arial"/>
            </a:endParaRPr>
          </a:p>
          <a:p>
            <a:endParaRPr lang="sr-Cyrl-R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17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BAE3CCFA-4926-39C4-6AF8-C7D0A78E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sr-Cyrl-RS" dirty="0" err="1"/>
              <a:t>Model</a:t>
            </a:r>
            <a:r>
              <a:rPr lang="sr-Cyrl-RS" dirty="0"/>
              <a:t> </a:t>
            </a:r>
            <a:r>
              <a:rPr lang="sr-Cyrl-RS" dirty="0" err="1"/>
              <a:t>architecture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Чувар места за садржај 2">
            <a:extLst>
              <a:ext uri="{FF2B5EF4-FFF2-40B4-BE49-F238E27FC236}">
                <a16:creationId xmlns:a16="http://schemas.microsoft.com/office/drawing/2014/main" id="{7B6DE98A-45F9-0C33-D967-67C34F15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sr-Cyrl-RS" sz="1800"/>
          </a:p>
          <a:p>
            <a:r>
              <a:rPr lang="sr-Cyrl-RS" sz="1800">
                <a:ea typeface="+mn-lt"/>
                <a:cs typeface="+mn-lt"/>
              </a:rPr>
              <a:t>We implemented the SRCNN model, which consists of three convolutional layers to learn the mapping between low-resolution and high-resolution images.</a:t>
            </a:r>
            <a:endParaRPr lang="sr-Cyrl-RS" sz="1800">
              <a:cs typeface="Arial"/>
            </a:endParaRPr>
          </a:p>
          <a:p>
            <a:r>
              <a:rPr lang="sr-Cyrl-RS" sz="1800">
                <a:cs typeface="Arial"/>
              </a:rPr>
              <a:t>Using MSE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61340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438E5145-870C-CC27-CF87-B62D60A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sr-Cyrl-RS" sz="4100" err="1"/>
              <a:t>Experimental</a:t>
            </a:r>
            <a:r>
              <a:rPr lang="sr-Cyrl-RS" sz="4100"/>
              <a:t> </a:t>
            </a:r>
            <a:r>
              <a:rPr lang="sr-Cyrl-RS" sz="4100" err="1"/>
              <a:t>setup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Чувар места за садржај 2">
            <a:extLst>
              <a:ext uri="{FF2B5EF4-FFF2-40B4-BE49-F238E27FC236}">
                <a16:creationId xmlns:a16="http://schemas.microsoft.com/office/drawing/2014/main" id="{DA425CA0-5300-92C4-1FFC-B8C7687B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Dataset</a:t>
            </a:r>
            <a:r>
              <a:rPr lang="sr-Cyrl-RS" sz="1800" dirty="0">
                <a:ea typeface="+mn-lt"/>
                <a:cs typeface="+mn-lt"/>
              </a:rPr>
              <a:t>: </a:t>
            </a:r>
            <a:r>
              <a:rPr lang="sr-Cyrl-RS" sz="1800" dirty="0" err="1">
                <a:ea typeface="+mn-lt"/>
                <a:cs typeface="+mn-lt"/>
              </a:rPr>
              <a:t>The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dataset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consists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of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high-resolution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images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downsampled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to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simulate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low-resolution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inputs</a:t>
            </a:r>
            <a:r>
              <a:rPr lang="sr-Cyrl-RS" sz="1800" dirty="0">
                <a:ea typeface="+mn-lt"/>
                <a:cs typeface="+mn-lt"/>
              </a:rPr>
              <a:t>.</a:t>
            </a:r>
          </a:p>
          <a:p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Training</a:t>
            </a:r>
            <a:r>
              <a:rPr lang="sr-Cyrl-RS" sz="1800" dirty="0">
                <a:ea typeface="+mn-lt"/>
                <a:cs typeface="+mn-lt"/>
              </a:rPr>
              <a:t>: </a:t>
            </a:r>
            <a:r>
              <a:rPr lang="sr-Cyrl-RS" sz="1800" dirty="0" err="1">
                <a:ea typeface="+mn-lt"/>
                <a:cs typeface="+mn-lt"/>
              </a:rPr>
              <a:t>The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network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trained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using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the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Adam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optimizer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with</a:t>
            </a:r>
            <a:r>
              <a:rPr lang="sr-Cyrl-RS" sz="1800" dirty="0">
                <a:ea typeface="+mn-lt"/>
                <a:cs typeface="+mn-lt"/>
              </a:rPr>
              <a:t> a </a:t>
            </a:r>
            <a:r>
              <a:rPr lang="sr-Cyrl-RS" sz="1800" dirty="0" err="1">
                <a:ea typeface="+mn-lt"/>
                <a:cs typeface="+mn-lt"/>
              </a:rPr>
              <a:t>learning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rate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of</a:t>
            </a:r>
            <a:r>
              <a:rPr lang="sr-Cyrl-RS" sz="1800" dirty="0">
                <a:ea typeface="+mn-lt"/>
                <a:cs typeface="+mn-lt"/>
              </a:rPr>
              <a:t> 1e-4. </a:t>
            </a:r>
            <a:r>
              <a:rPr lang="sr-Cyrl-RS" sz="1800" dirty="0" err="1">
                <a:ea typeface="+mn-lt"/>
                <a:cs typeface="+mn-lt"/>
              </a:rPr>
              <a:t>Early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stopping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used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to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prevent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overfitting</a:t>
            </a:r>
            <a:r>
              <a:rPr lang="sr-Cyrl-RS" sz="1800" dirty="0">
                <a:ea typeface="+mn-lt"/>
                <a:cs typeface="+mn-lt"/>
              </a:rPr>
              <a:t>.</a:t>
            </a:r>
          </a:p>
          <a:p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Evaluation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Metrics</a:t>
            </a:r>
            <a:r>
              <a:rPr lang="sr-Cyrl-RS" sz="1800" dirty="0">
                <a:ea typeface="+mn-lt"/>
                <a:cs typeface="+mn-lt"/>
              </a:rPr>
              <a:t>: </a:t>
            </a:r>
            <a:r>
              <a:rPr lang="sr-Cyrl-RS" sz="1800" dirty="0" err="1">
                <a:ea typeface="+mn-lt"/>
                <a:cs typeface="+mn-lt"/>
              </a:rPr>
              <a:t>The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reconstructed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image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quality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is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evaluated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using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quantitative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metrics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such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as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Peak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Signal-to-Noise</a:t>
            </a:r>
            <a:r>
              <a:rPr lang="sr-Cyrl-RS" sz="1800" dirty="0">
                <a:ea typeface="+mn-lt"/>
                <a:cs typeface="+mn-lt"/>
              </a:rPr>
              <a:t> </a:t>
            </a:r>
            <a:r>
              <a:rPr lang="sr-Cyrl-RS" sz="1800" dirty="0" err="1">
                <a:ea typeface="+mn-lt"/>
                <a:cs typeface="+mn-lt"/>
              </a:rPr>
              <a:t>Ratio</a:t>
            </a:r>
            <a:r>
              <a:rPr lang="sr-Cyrl-RS" sz="1800" dirty="0">
                <a:ea typeface="+mn-lt"/>
                <a:cs typeface="+mn-lt"/>
              </a:rPr>
              <a:t> (PSNR).</a:t>
            </a:r>
            <a:endParaRPr lang="sr-Cyrl-RS" sz="1800" dirty="0">
              <a:cs typeface="Arial"/>
            </a:endParaRPr>
          </a:p>
          <a:p>
            <a:endParaRPr lang="sr-Cyrl-R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48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F76201BE-B4B8-BB2E-A4DE-3A7A1B3F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Слика 3" descr="Слика на којој се налази возило, точак, Копнено возило, аутомобил&#10;&#10;Опис је аутоматски генерисан">
            <a:extLst>
              <a:ext uri="{FF2B5EF4-FFF2-40B4-BE49-F238E27FC236}">
                <a16:creationId xmlns:a16="http://schemas.microsoft.com/office/drawing/2014/main" id="{5DBB88C4-49A8-CCA0-4019-394E9A0E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778"/>
            <a:ext cx="10515600" cy="3417569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0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0508662B-E3B1-ACB0-6B8A-EEB6EABF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photos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Слика 3" descr="Слика на којој се налази отворен простор, биљка, снимак екрана, трава&#10;&#10;Опис је аутоматски генерисан">
            <a:extLst>
              <a:ext uri="{FF2B5EF4-FFF2-40B4-BE49-F238E27FC236}">
                <a16:creationId xmlns:a16="http://schemas.microsoft.com/office/drawing/2014/main" id="{878E0441-D48B-C747-9C95-D4E1839F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778"/>
            <a:ext cx="10515600" cy="3417569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42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2002B057-71AD-87B3-F68C-BD4D0D20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photos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Слика 3" descr="Слика на којој се налази небо, отворен простор, снимак екрана, вода&#10;&#10;Опис је аутоматски генерисан">
            <a:extLst>
              <a:ext uri="{FF2B5EF4-FFF2-40B4-BE49-F238E27FC236}">
                <a16:creationId xmlns:a16="http://schemas.microsoft.com/office/drawing/2014/main" id="{4D1A23AF-74CB-C03B-F4EF-D5C55FE8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778"/>
            <a:ext cx="10515600" cy="3417569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17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Наслов 1">
            <a:extLst>
              <a:ext uri="{FF2B5EF4-FFF2-40B4-BE49-F238E27FC236}">
                <a16:creationId xmlns:a16="http://schemas.microsoft.com/office/drawing/2014/main" id="{5A61ED65-B62B-B75E-4413-983B095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PSNR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Чувар места за садржај 3" descr="Слика на којој се налази текст, дијаграм, линија, Плот&#10;&#10;Опис је аутоматски генерисан">
            <a:extLst>
              <a:ext uri="{FF2B5EF4-FFF2-40B4-BE49-F238E27FC236}">
                <a16:creationId xmlns:a16="http://schemas.microsoft.com/office/drawing/2014/main" id="{37DE18E4-D7E5-5715-DDF8-C5FCE346F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273" y="2385716"/>
            <a:ext cx="6999453" cy="391969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81992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 екран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Наслови слајдова</vt:lpstr>
      </vt:variant>
      <vt:variant>
        <vt:i4>11</vt:i4>
      </vt:variant>
    </vt:vector>
  </HeadingPairs>
  <TitlesOfParts>
    <vt:vector size="12" baseType="lpstr">
      <vt:lpstr>ExploreVTI</vt:lpstr>
      <vt:lpstr>Image super-resolution</vt:lpstr>
      <vt:lpstr>Introduction</vt:lpstr>
      <vt:lpstr>Data preparation</vt:lpstr>
      <vt:lpstr>Model architecture</vt:lpstr>
      <vt:lpstr>Experimental setup</vt:lpstr>
      <vt:lpstr>Results</vt:lpstr>
      <vt:lpstr>Test photos</vt:lpstr>
      <vt:lpstr>Test photos</vt:lpstr>
      <vt:lpstr>PSNR</vt:lpstr>
      <vt:lpstr>Loss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</cp:revision>
  <dcterms:created xsi:type="dcterms:W3CDTF">2024-09-26T15:24:48Z</dcterms:created>
  <dcterms:modified xsi:type="dcterms:W3CDTF">2024-09-26T15:54:42Z</dcterms:modified>
</cp:coreProperties>
</file>