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61" r:id="rId8"/>
    <p:sldId id="262" r:id="rId9"/>
    <p:sldId id="259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3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77499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FE99-D1CA-4D64-8F4C-4E1B2D5B7D8B}" type="datetimeFigureOut">
              <a:rPr lang="it-IT" smtClean="0"/>
              <a:t>14/01/2022</a:t>
            </a:fld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3727516" y="6356350"/>
            <a:ext cx="2743200" cy="365125"/>
          </a:xfrm>
        </p:spPr>
        <p:txBody>
          <a:bodyPr/>
          <a:lstStyle/>
          <a:p>
            <a:fld id="{BED52276-0E1A-4AAB-B55D-E7E0A4D0B40E}" type="slidenum">
              <a:rPr lang="it-IT" smtClean="0"/>
              <a:t>‹N›</a:t>
            </a:fld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981869" y="5312470"/>
            <a:ext cx="1895412" cy="19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3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FE99-D1CA-4D64-8F4C-4E1B2D5B7D8B}" type="datetimeFigureOut">
              <a:rPr lang="it-IT" smtClean="0"/>
              <a:t>14/01/2022</a:t>
            </a:fld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3755796" y="6356349"/>
            <a:ext cx="2743200" cy="365125"/>
          </a:xfrm>
        </p:spPr>
        <p:txBody>
          <a:bodyPr/>
          <a:lstStyle/>
          <a:p>
            <a:fld id="{BED52276-0E1A-4AAB-B55D-E7E0A4D0B40E}" type="slidenum">
              <a:rPr lang="it-IT" smtClean="0"/>
              <a:t>‹N›</a:t>
            </a:fld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981869" y="5312470"/>
            <a:ext cx="1895412" cy="19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8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68658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1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FE99-D1CA-4D64-8F4C-4E1B2D5B7D8B}" type="datetimeFigureOut">
              <a:rPr lang="it-IT" smtClean="0"/>
              <a:t>14/01/2022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3906625" y="6356350"/>
            <a:ext cx="2743200" cy="365125"/>
          </a:xfrm>
        </p:spPr>
        <p:txBody>
          <a:bodyPr/>
          <a:lstStyle/>
          <a:p>
            <a:fld id="{BED52276-0E1A-4AAB-B55D-E7E0A4D0B40E}" type="slidenum">
              <a:rPr lang="it-IT" smtClean="0"/>
              <a:t>‹N›</a:t>
            </a:fld>
            <a:endParaRPr lang="it-IT"/>
          </a:p>
        </p:txBody>
      </p:sp>
      <p:pic>
        <p:nvPicPr>
          <p:cNvPr id="9" name="Immagin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981869" y="5312470"/>
            <a:ext cx="1895412" cy="19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2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FE99-D1CA-4D64-8F4C-4E1B2D5B7D8B}" type="datetimeFigureOut">
              <a:rPr lang="it-IT" smtClean="0"/>
              <a:t>14/01/2022</a:t>
            </a:fld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3736942" y="6359034"/>
            <a:ext cx="2743200" cy="365125"/>
          </a:xfrm>
        </p:spPr>
        <p:txBody>
          <a:bodyPr/>
          <a:lstStyle/>
          <a:p>
            <a:fld id="{BED52276-0E1A-4AAB-B55D-E7E0A4D0B40E}" type="slidenum">
              <a:rPr lang="it-IT" smtClean="0"/>
              <a:t>‹N›</a:t>
            </a:fld>
            <a:endParaRPr lang="it-IT"/>
          </a:p>
        </p:txBody>
      </p:sp>
      <p:pic>
        <p:nvPicPr>
          <p:cNvPr id="11" name="Immagin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981869" y="5312470"/>
            <a:ext cx="1895412" cy="19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5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FE99-D1CA-4D64-8F4C-4E1B2D5B7D8B}" type="datetimeFigureOut">
              <a:rPr lang="it-IT" smtClean="0"/>
              <a:t>14/01/2022</a:t>
            </a:fld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3916052" y="6356350"/>
            <a:ext cx="2743200" cy="365125"/>
          </a:xfrm>
        </p:spPr>
        <p:txBody>
          <a:bodyPr/>
          <a:lstStyle/>
          <a:p>
            <a:fld id="{BED52276-0E1A-4AAB-B55D-E7E0A4D0B40E}" type="slidenum">
              <a:rPr lang="it-IT" smtClean="0"/>
              <a:t>‹N›</a:t>
            </a:fld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981869" y="5312470"/>
            <a:ext cx="1895412" cy="19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7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FE99-D1CA-4D64-8F4C-4E1B2D5B7D8B}" type="datetimeFigureOut">
              <a:rPr lang="it-IT" smtClean="0"/>
              <a:t>14/01/2022</a:t>
            </a:fld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3727515" y="6356350"/>
            <a:ext cx="2743200" cy="365125"/>
          </a:xfrm>
        </p:spPr>
        <p:txBody>
          <a:bodyPr/>
          <a:lstStyle/>
          <a:p>
            <a:fld id="{BED52276-0E1A-4AAB-B55D-E7E0A4D0B40E}" type="slidenum">
              <a:rPr lang="it-IT" smtClean="0"/>
              <a:t>‹N›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981869" y="5312470"/>
            <a:ext cx="1895412" cy="19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9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FE99-D1CA-4D64-8F4C-4E1B2D5B7D8B}" type="datetimeFigureOut">
              <a:rPr lang="it-IT" smtClean="0"/>
              <a:t>14/01/2022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3736942" y="6356350"/>
            <a:ext cx="2743200" cy="365125"/>
          </a:xfrm>
        </p:spPr>
        <p:txBody>
          <a:bodyPr/>
          <a:lstStyle/>
          <a:p>
            <a:fld id="{BED52276-0E1A-4AAB-B55D-E7E0A4D0B40E}" type="slidenum">
              <a:rPr lang="it-IT" smtClean="0"/>
              <a:t>‹N›</a:t>
            </a:fld>
            <a:endParaRPr lang="it-IT"/>
          </a:p>
        </p:txBody>
      </p:sp>
      <p:pic>
        <p:nvPicPr>
          <p:cNvPr id="9" name="Immagin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981869" y="5312470"/>
            <a:ext cx="1895412" cy="19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9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FE99-D1CA-4D64-8F4C-4E1B2D5B7D8B}" type="datetimeFigureOut">
              <a:rPr lang="it-IT" smtClean="0"/>
              <a:t>14/01/2022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3811588" y="6368461"/>
            <a:ext cx="2743200" cy="365125"/>
          </a:xfrm>
        </p:spPr>
        <p:txBody>
          <a:bodyPr/>
          <a:lstStyle/>
          <a:p>
            <a:fld id="{BED52276-0E1A-4AAB-B55D-E7E0A4D0B40E}" type="slidenum">
              <a:rPr lang="it-IT" smtClean="0"/>
              <a:t>‹N›</a:t>
            </a:fld>
            <a:endParaRPr lang="it-IT"/>
          </a:p>
        </p:txBody>
      </p:sp>
      <p:pic>
        <p:nvPicPr>
          <p:cNvPr id="9" name="Immagin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981869" y="5312470"/>
            <a:ext cx="1895412" cy="19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9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AFE99-D1CA-4D64-8F4C-4E1B2D5B7D8B}" type="datetimeFigureOut">
              <a:rPr lang="it-IT" smtClean="0"/>
              <a:t>14/01/2022</a:t>
            </a:fld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372751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52276-0E1A-4AAB-B55D-E7E0A4D0B4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853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fundamentals-of-generative-adversarial-networks-b7ca8c34f0b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32012" y="1378210"/>
            <a:ext cx="11959988" cy="2387600"/>
          </a:xfrm>
        </p:spPr>
        <p:txBody>
          <a:bodyPr>
            <a:normAutofit fontScale="90000"/>
          </a:bodyPr>
          <a:lstStyle/>
          <a:p>
            <a:r>
              <a:rPr lang="it-IT" b="1" smtClean="0"/>
              <a:t>GAN</a:t>
            </a:r>
            <a:br>
              <a:rPr lang="it-IT" b="1" smtClean="0"/>
            </a:br>
            <a:r>
              <a:rPr lang="it-IT"/>
              <a:t/>
            </a:r>
            <a:br>
              <a:rPr lang="it-IT"/>
            </a:br>
            <a:r>
              <a:rPr lang="it-IT" smtClean="0"/>
              <a:t>Generative Adversarial Networks</a:t>
            </a:r>
            <a:endParaRPr lang="it-IT" dirty="0"/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524000" y="5035052"/>
            <a:ext cx="9144000" cy="2280147"/>
          </a:xfrm>
        </p:spPr>
        <p:txBody>
          <a:bodyPr>
            <a:normAutofit/>
          </a:bodyPr>
          <a:lstStyle/>
          <a:p>
            <a:r>
              <a:rPr lang="it-IT" dirty="0"/>
              <a:t>Francesco Pugliese, </a:t>
            </a:r>
            <a:r>
              <a:rPr lang="it-IT" dirty="0" err="1" smtClean="0"/>
              <a:t>PhD</a:t>
            </a:r>
            <a:endParaRPr lang="it-IT" dirty="0" smtClean="0"/>
          </a:p>
          <a:p>
            <a:r>
              <a:rPr lang="it-IT" smtClean="0">
                <a:hlinkClick r:id="rId2"/>
              </a:rPr>
              <a:t>francesco.pugliese@istat.it</a:t>
            </a:r>
            <a:endParaRPr lang="it-IT" dirty="0" smtClean="0"/>
          </a:p>
          <a:p>
            <a:endParaRPr lang="it-IT" dirty="0" smtClean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 txBox="1">
            <a:spLocks/>
          </p:cNvSpPr>
          <p:nvPr/>
        </p:nvSpPr>
        <p:spPr>
          <a:xfrm>
            <a:off x="455247" y="1395203"/>
            <a:ext cx="11108588" cy="4392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Adversarial Networks (GAN)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sono un modello generativo usato nel campo del deep learning, che fa uso a sua volta delle Reti Neural Convolutive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modellazione Generativa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è un compito di apprendimento non supervisionato che implica la scoperta automatica e l’apprendimento di “pattern” o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regolarità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nei dati di input. Pertanto un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modello generativo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può essere usato per generare nuovi esempi che plausibilmente potrebbero in teoria appartenere al dataset originale, anche se di fatto non vi appartengono.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 txBox="1">
            <a:spLocks/>
          </p:cNvSpPr>
          <p:nvPr/>
        </p:nvSpPr>
        <p:spPr>
          <a:xfrm>
            <a:off x="3067940" y="543383"/>
            <a:ext cx="11269308" cy="384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/>
              <a:t>GAN – </a:t>
            </a:r>
            <a:r>
              <a:rPr lang="en-US" sz="3600" b="1" smtClean="0"/>
              <a:t>Modelli Generativi</a:t>
            </a:r>
            <a:endParaRPr lang="it-IT" sz="3600" b="1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62" y="4222631"/>
            <a:ext cx="4299044" cy="241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2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 txBox="1">
            <a:spLocks/>
          </p:cNvSpPr>
          <p:nvPr/>
        </p:nvSpPr>
        <p:spPr>
          <a:xfrm>
            <a:off x="455247" y="1395203"/>
            <a:ext cx="5508909" cy="4392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modello generativo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è un modello statistico della distibuzione di probabilità congiunta </a:t>
            </a:r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P(X,Y)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 una data variabile osservabile </a:t>
            </a:r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 la variabile </a:t>
            </a:r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/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modello generativo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 la distribuzione dei dati stessa. Per esempio se un modello predice la prossima parola in una sequenza si tratta di un modello generativo. </a:t>
            </a:r>
          </a:p>
          <a:p>
            <a:pPr marL="342900" indent="-342900"/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 txBox="1">
            <a:spLocks/>
          </p:cNvSpPr>
          <p:nvPr/>
        </p:nvSpPr>
        <p:spPr>
          <a:xfrm>
            <a:off x="3067940" y="543383"/>
            <a:ext cx="11269308" cy="384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/>
              <a:t>GAN – </a:t>
            </a:r>
            <a:r>
              <a:rPr lang="en-US" sz="3600" b="1" smtClean="0"/>
              <a:t>Modelli Generativi</a:t>
            </a:r>
            <a:endParaRPr lang="it-IT" sz="36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618" y="1863597"/>
            <a:ext cx="5476875" cy="345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3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 txBox="1">
            <a:spLocks/>
          </p:cNvSpPr>
          <p:nvPr/>
        </p:nvSpPr>
        <p:spPr>
          <a:xfrm>
            <a:off x="455247" y="1173706"/>
            <a:ext cx="6232156" cy="49950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en-US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sono un modo intelligente per addestrare un modello generativo convertendo il problema in un proplema di apprendimento supervisionato attraverso due sotto-modelli: </a:t>
            </a:r>
          </a:p>
          <a:p>
            <a:pPr marL="0" indent="0">
              <a:buNone/>
            </a:pP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R"/>
            </a:pP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en-US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Generatore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che è un modello che genera nuovi esempi che ricalca la distribuzione dei dati di input completamente non supervisionata. </a:t>
            </a:r>
          </a:p>
          <a:p>
            <a:pPr marL="514350" indent="-514350">
              <a:buAutoNum type="arabicParenR"/>
            </a:pP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en-US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Discriminatore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che è un modello che cerca di classificare esempi che provengono o dal training set (dominio reale) o sono fake (generati). </a:t>
            </a:r>
          </a:p>
          <a:p>
            <a:pPr marL="514350" indent="-514350">
              <a:buAutoNum type="arabicParenR"/>
            </a:pPr>
            <a:endParaRPr lang="en-US" sz="2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due modelli vengono si addestrano insieme in coevoluzione, come un gioco a somma zero. Questo gioco viene chiamato </a:t>
            </a:r>
            <a:r>
              <a:rPr lang="en-US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attack 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termina quando il discriminatore viene ingannato per la metà del tempo, ossia il generatore sta generando esempi molto plausibili. 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 txBox="1">
            <a:spLocks/>
          </p:cNvSpPr>
          <p:nvPr/>
        </p:nvSpPr>
        <p:spPr>
          <a:xfrm>
            <a:off x="2330961" y="543383"/>
            <a:ext cx="11269308" cy="384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/>
              <a:t>GAN – </a:t>
            </a:r>
            <a:r>
              <a:rPr lang="en-US" sz="3600" b="1" smtClean="0"/>
              <a:t>Generative Adversarial Networks</a:t>
            </a:r>
            <a:endParaRPr lang="it-IT" sz="3600" b="1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573" y="2196863"/>
            <a:ext cx="5158854" cy="318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05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 txBox="1">
            <a:spLocks/>
          </p:cNvSpPr>
          <p:nvPr/>
        </p:nvSpPr>
        <p:spPr>
          <a:xfrm>
            <a:off x="455247" y="1091880"/>
            <a:ext cx="5618007" cy="49950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Generative Adversarial </a:t>
            </a: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Networks 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sono pertanto in grado di produrre o generare nuovi contenuti che ricalcano i dati di partenza. Questa capacità di generare nuovi contenuti può sembrare un pò una </a:t>
            </a:r>
            <a:r>
              <a:rPr lang="en-US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magia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almeno a prima vista, ma ci sono studi </a:t>
            </a:r>
            <a:r>
              <a:rPr lang="en-US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matematici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 modellistici dietro questi modelli. </a:t>
            </a:r>
          </a:p>
          <a:p>
            <a:pPr marL="342900" indent="-342900"/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en-US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hanno trovato applicazione nel settore della </a:t>
            </a:r>
            <a:r>
              <a:rPr lang="en-US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image-to-image </a:t>
            </a: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come trasformare le foto dall’estate all’inverno o dal giorno alla notte, nella generazione di foto realistiche di oggetti, scene e persone che persino gli umani possono definire </a:t>
            </a:r>
            <a:r>
              <a:rPr lang="en-US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fake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 txBox="1">
            <a:spLocks/>
          </p:cNvSpPr>
          <p:nvPr/>
        </p:nvSpPr>
        <p:spPr>
          <a:xfrm>
            <a:off x="2330961" y="543383"/>
            <a:ext cx="11269308" cy="384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/>
              <a:t>GAN – </a:t>
            </a:r>
            <a:r>
              <a:rPr lang="en-US" sz="3600" b="1" smtClean="0"/>
              <a:t>Generative Adversarial Networks</a:t>
            </a:r>
            <a:endParaRPr lang="it-IT" sz="3600" b="1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914" y="928104"/>
            <a:ext cx="5422639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3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>
            <a:normAutofit fontScale="90000"/>
          </a:bodyPr>
          <a:lstStyle/>
          <a:p>
            <a:r>
              <a:rPr lang="en-US" sz="3600" b="1"/>
              <a:t>Bibliografia</a:t>
            </a:r>
            <a:endParaRPr lang="it-IT" sz="3600" b="1" dirty="0"/>
          </a:p>
        </p:txBody>
      </p:sp>
      <p:sp>
        <p:nvSpPr>
          <p:cNvPr id="9" name="Segnaposto testo 3"/>
          <p:cNvSpPr txBox="1">
            <a:spLocks/>
          </p:cNvSpPr>
          <p:nvPr/>
        </p:nvSpPr>
        <p:spPr>
          <a:xfrm>
            <a:off x="477519" y="1557338"/>
            <a:ext cx="11260684" cy="4392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>
                <a:hlinkClick r:id="rId2"/>
              </a:rPr>
              <a:t>https</a:t>
            </a:r>
            <a:r>
              <a:rPr lang="it-IT" sz="1600">
                <a:hlinkClick r:id="rId2"/>
              </a:rPr>
              <a:t>://</a:t>
            </a:r>
            <a:r>
              <a:rPr lang="it-IT" sz="1600" smtClean="0">
                <a:hlinkClick r:id="rId2"/>
              </a:rPr>
              <a:t>towardsdatascience.com/fundamentals-of-generative-adversarial-networks-b7ca8c34f0bc</a:t>
            </a:r>
            <a:endParaRPr lang="it-IT" sz="1600" smtClean="0"/>
          </a:p>
          <a:p>
            <a:endParaRPr lang="it-IT" sz="1600"/>
          </a:p>
        </p:txBody>
      </p:sp>
    </p:spTree>
    <p:extLst>
      <p:ext uri="{BB962C8B-B14F-4D97-AF65-F5344CB8AC3E}">
        <p14:creationId xmlns:p14="http://schemas.microsoft.com/office/powerpoint/2010/main" val="145558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Rosso arancion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osso arancione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59AA7B1EEB91B49BDA580C4A4C6D46B" ma:contentTypeVersion="4" ma:contentTypeDescription="Creare un nuovo documento." ma:contentTypeScope="" ma:versionID="1c7429397e9129b6e0cee0ba9d9038cb">
  <xsd:schema xmlns:xsd="http://www.w3.org/2001/XMLSchema" xmlns:xs="http://www.w3.org/2001/XMLSchema" xmlns:p="http://schemas.microsoft.com/office/2006/metadata/properties" xmlns:ns2="1e475dfc-3d4a-46c5-a2ac-568144320222" targetNamespace="http://schemas.microsoft.com/office/2006/metadata/properties" ma:root="true" ma:fieldsID="655e5aa5f7be57bdfc6bb072097a8d5f" ns2:_="">
    <xsd:import namespace="1e475dfc-3d4a-46c5-a2ac-5681443202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475dfc-3d4a-46c5-a2ac-568144320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2DBE0C8-6FF6-4F0A-A3D8-1DEE800BF7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960DC5-AFCC-4BE4-AE9C-D942D1B970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475dfc-3d4a-46c5-a2ac-5681443202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8A2C04F-A6DE-474E-B793-98950937E97B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1e475dfc-3d4a-46c5-a2ac-568144320222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2912</TotalTime>
  <Words>385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Tema di Office</vt:lpstr>
      <vt:lpstr>GAN  Generative Adversarial Networks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Simona Piacenti (Comedata)</dc:creator>
  <cp:lastModifiedBy>francesco</cp:lastModifiedBy>
  <cp:revision>326</cp:revision>
  <dcterms:created xsi:type="dcterms:W3CDTF">2017-05-11T07:56:24Z</dcterms:created>
  <dcterms:modified xsi:type="dcterms:W3CDTF">2022-01-15T00:05:52Z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0x010100D59AA7B1EEB91B49BDA580C4A4C6D46B</vt:lpwstr>
  </property>
</Properties>
</file>