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12e3df96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12e3df9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012e3df96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10e54516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10e545161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47ca01a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a47ca0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fa47ca01a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10e54516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010e545161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a47ca01ae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a47ca01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fa47ca01ae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10e54516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010e545161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10e54516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010e545161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a47ca01ae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a47ca01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fa47ca01ae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a47ca01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fa47ca01ae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/>
          <p:nvPr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216000" lIns="981950" spcFirstLastPara="1" rIns="268250" wrap="square" tIns="21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" y="4032000"/>
            <a:ext cx="12187768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  <a:defRPr sz="1902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14567" y="1079501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10663767" y="1079501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/>
          <p:nvPr/>
        </p:nvSpPr>
        <p:spPr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9838267" y="1079501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 rot="5400000">
            <a:off x="3868923" y="-1714845"/>
            <a:ext cx="4449922" cy="1218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8061326" y="2421996"/>
            <a:ext cx="5207000" cy="304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865843" y="-524404"/>
            <a:ext cx="5207000" cy="89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>
            <p:ph type="ctrTitle"/>
          </p:nvPr>
        </p:nvSpPr>
        <p:spPr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45700" lIns="982075" spcFirstLastPara="1" rIns="267825" wrap="square" tIns="21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1" y="4035425"/>
            <a:ext cx="1218776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None/>
              <a:defRPr sz="19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88" name="Google Shape;88;p15"/>
          <p:cNvSpPr/>
          <p:nvPr/>
        </p:nvSpPr>
        <p:spPr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" y="2230438"/>
            <a:ext cx="5992284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6195484" y="2230438"/>
            <a:ext cx="5992283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1282700"/>
            <a:ext cx="12192000" cy="638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23392" y="2132856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609600" y="2780929"/>
            <a:ext cx="5386917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6193368" y="2132857"/>
            <a:ext cx="5389033" cy="648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6193368" y="2780929"/>
            <a:ext cx="5389033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35361" y="1340768"/>
            <a:ext cx="4285324" cy="864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766733" y="1340768"/>
            <a:ext cx="6815667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›"/>
              <a:defRPr sz="3200"/>
            </a:lvl1pPr>
            <a:lvl2pPr indent="-3175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335361" y="2204864"/>
            <a:ext cx="4285324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389717" y="5085184"/>
            <a:ext cx="7315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/>
          <p:nvPr>
            <p:ph idx="2" type="pic"/>
          </p:nvPr>
        </p:nvSpPr>
        <p:spPr>
          <a:xfrm>
            <a:off x="2389717" y="1484783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2389717" y="5733256"/>
            <a:ext cx="73152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3934884" y="-1704446"/>
            <a:ext cx="4318000" cy="1218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 rot="5400000">
            <a:off x="8061326" y="2421996"/>
            <a:ext cx="5207000" cy="304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 rot="5400000">
            <a:off x="1865843" y="-524404"/>
            <a:ext cx="5207000" cy="89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" y="2230438"/>
            <a:ext cx="5992284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6195484" y="2230438"/>
            <a:ext cx="5992283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0" y="1282700"/>
            <a:ext cx="12192000" cy="638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23392" y="2132856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09600" y="2780929"/>
            <a:ext cx="5386917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193368" y="2132857"/>
            <a:ext cx="5389033" cy="648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193368" y="2780929"/>
            <a:ext cx="5389033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35361" y="1340768"/>
            <a:ext cx="4285324" cy="864096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4766733" y="1340768"/>
            <a:ext cx="6815667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›"/>
              <a:defRPr sz="3200"/>
            </a:lvl1pPr>
            <a:lvl2pPr indent="-3175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2800"/>
            </a:lvl2pPr>
            <a:lvl3pPr indent="-35813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-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335361" y="2204864"/>
            <a:ext cx="4285324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2389717" y="5085184"/>
            <a:ext cx="7315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2389717" y="1484784"/>
            <a:ext cx="7315200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389717" y="5733256"/>
            <a:ext cx="73152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›"/>
              <a:defRPr i="0" sz="2500" u="none" cap="none" strike="noStrike">
                <a:solidFill>
                  <a:schemeClr val="dk1"/>
                </a:solidFill>
              </a:defRPr>
            </a:lvl1pPr>
            <a:lvl2pPr indent="-30797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Char char="▪"/>
              <a:defRPr i="0" sz="2500" u="none" cap="none" strike="noStrike">
                <a:solidFill>
                  <a:schemeClr val="dk1"/>
                </a:solidFill>
              </a:defRPr>
            </a:lvl2pPr>
            <a:lvl3pPr indent="-3635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Char char="-"/>
              <a:defRPr i="0" sz="2500" u="none" cap="none" strike="noStrike">
                <a:solidFill>
                  <a:schemeClr val="dk1"/>
                </a:solidFill>
              </a:defRPr>
            </a:lvl3pPr>
            <a:lvl4pPr indent="-3873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4pPr>
            <a:lvl5pPr indent="-3873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5pPr>
            <a:lvl6pPr indent="-3873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-1" y="1016000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714567" y="1069340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10663767" y="1069340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9838267" y="1069340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169333" y="0"/>
            <a:ext cx="338667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Char char="›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797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873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873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873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-1" y="1016000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0714567" y="1069340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0663767" y="1069340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838267" y="1069340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04-01-2019</a:t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ctrTitle"/>
          </p:nvPr>
        </p:nvSpPr>
        <p:spPr>
          <a:xfrm>
            <a:off x="0" y="1274400"/>
            <a:ext cx="12192000" cy="19596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216000" lIns="981950" spcFirstLastPara="1" rIns="268250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Backdoor Federated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nl-NL" sz="3000">
                <a:solidFill>
                  <a:schemeClr val="lt1"/>
                </a:solidFill>
              </a:rPr>
              <a:t>A D</a:t>
            </a:r>
            <a:r>
              <a:rPr i="1" lang="nl-NL" sz="3000">
                <a:solidFill>
                  <a:schemeClr val="lt1"/>
                </a:solidFill>
              </a:rPr>
              <a:t>ata Poisoning attack on the FATE framework</a:t>
            </a:r>
            <a:endParaRPr i="1" sz="3000"/>
          </a:p>
        </p:txBody>
      </p:sp>
      <p:sp>
        <p:nvSpPr>
          <p:cNvPr id="130" name="Google Shape;130;p26"/>
          <p:cNvSpPr txBox="1"/>
          <p:nvPr/>
        </p:nvSpPr>
        <p:spPr>
          <a:xfrm>
            <a:off x="0" y="3542375"/>
            <a:ext cx="12187800" cy="30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902">
                <a:solidFill>
                  <a:srgbClr val="000000"/>
                </a:solidFill>
              </a:rPr>
              <a:t>Group </a:t>
            </a:r>
            <a:r>
              <a:rPr lang="nl-NL" sz="1902">
                <a:solidFill>
                  <a:srgbClr val="000000"/>
                </a:solidFill>
              </a:rPr>
              <a:t>members</a:t>
            </a:r>
            <a:r>
              <a:rPr lang="nl-NL" sz="1902">
                <a:solidFill>
                  <a:srgbClr val="000000"/>
                </a:solidFill>
              </a:rPr>
              <a:t>:</a:t>
            </a:r>
            <a:endParaRPr sz="1902">
              <a:solidFill>
                <a:srgbClr val="000000"/>
              </a:solidFill>
            </a:endParaRPr>
          </a:p>
          <a:p>
            <a:pPr indent="-34937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2"/>
              <a:buFont typeface="Verdana"/>
              <a:buChar char="-"/>
            </a:pPr>
            <a:r>
              <a:rPr lang="nl-NL" sz="1902">
                <a:solidFill>
                  <a:srgbClr val="000000"/>
                </a:solidFill>
              </a:rPr>
              <a:t>Andrea Gasparini</a:t>
            </a:r>
            <a:endParaRPr sz="1902">
              <a:solidFill>
                <a:srgbClr val="000000"/>
              </a:solidFill>
            </a:endParaRPr>
          </a:p>
          <a:p>
            <a:pPr indent="-34937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2"/>
              <a:buFont typeface="Verdana"/>
              <a:buChar char="-"/>
            </a:pPr>
            <a:r>
              <a:rPr lang="nl-NL" sz="1902">
                <a:solidFill>
                  <a:srgbClr val="000000"/>
                </a:solidFill>
              </a:rPr>
              <a:t>Arjan Tilstra</a:t>
            </a:r>
            <a:endParaRPr sz="1902">
              <a:solidFill>
                <a:srgbClr val="000000"/>
              </a:solidFill>
            </a:endParaRPr>
          </a:p>
          <a:p>
            <a:pPr indent="-34937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2"/>
              <a:buFont typeface="Verdana"/>
              <a:buChar char="-"/>
            </a:pPr>
            <a:r>
              <a:rPr lang="nl-NL" sz="1902">
                <a:solidFill>
                  <a:srgbClr val="000000"/>
                </a:solidFill>
              </a:rPr>
              <a:t>Gerrit Luimstra</a:t>
            </a:r>
            <a:endParaRPr sz="190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</p:spPr>
        <p:txBody>
          <a:bodyPr anchorCtr="0" anchor="t" bIns="216000" lIns="981950" spcFirstLastPara="1" rIns="268250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Demo</a:t>
            </a:r>
            <a:endParaRPr/>
          </a:p>
        </p:txBody>
      </p:sp>
      <p:sp>
        <p:nvSpPr>
          <p:cNvPr id="194" name="Google Shape;194;p35"/>
          <p:cNvSpPr txBox="1"/>
          <p:nvPr>
            <p:ph idx="1" type="subTitle"/>
          </p:nvPr>
        </p:nvSpPr>
        <p:spPr>
          <a:xfrm>
            <a:off x="1" y="4032000"/>
            <a:ext cx="12187800" cy="1908000"/>
          </a:xfrm>
          <a:prstGeom prst="rect">
            <a:avLst/>
          </a:prstGeom>
        </p:spPr>
        <p:txBody>
          <a:bodyPr anchorCtr="0" anchor="t" bIns="45700" lIns="982075" spcFirstLastPara="1" rIns="267825" wrap="square" tIns="45700">
            <a:noAutofit/>
          </a:bodyPr>
          <a:lstStyle/>
          <a:p>
            <a:pPr indent="0" lvl="0" marL="0" rtl="0" algn="l">
              <a:spcBef>
                <a:spcPts val="3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Results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975" y="2512550"/>
            <a:ext cx="5543250" cy="35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6"/>
          <p:cNvSpPr txBox="1"/>
          <p:nvPr/>
        </p:nvSpPr>
        <p:spPr>
          <a:xfrm>
            <a:off x="617100" y="2387450"/>
            <a:ext cx="620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/>
              <a:t>With just 10 percent of poisoning, our attack success rate is 89% with an area-under-the-curve (AUC) of 0.99 on clean data!</a:t>
            </a:r>
            <a:endParaRPr sz="2000"/>
          </a:p>
        </p:txBody>
      </p:sp>
      <p:sp>
        <p:nvSpPr>
          <p:cNvPr id="202" name="Google Shape;202;p36"/>
          <p:cNvSpPr txBox="1"/>
          <p:nvPr/>
        </p:nvSpPr>
        <p:spPr>
          <a:xfrm>
            <a:off x="617100" y="3897200"/>
            <a:ext cx="5478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000"/>
              <a:t>Observations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nl-NL" sz="2000"/>
              <a:t>A large amount of data poisoning implies that the model suffers on clean data (overfitting)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nl-NL" sz="2000"/>
              <a:t>Attack success rate increases the higher the intensity (again overfitting)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nl-NL" sz="2000"/>
              <a:t>Only a small percentage of clients need to be infected for it to be effective!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ctrTitle"/>
          </p:nvPr>
        </p:nvSpPr>
        <p:spPr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45700" lIns="982075" spcFirstLastPara="1" rIns="267825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nl-NL" sz="42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for the attention</a:t>
            </a:r>
            <a:endParaRPr sz="42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nl-NL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i="1" sz="2800"/>
          </a:p>
        </p:txBody>
      </p:sp>
      <p:sp>
        <p:nvSpPr>
          <p:cNvPr id="208" name="Google Shape;208;p37"/>
          <p:cNvSpPr txBox="1"/>
          <p:nvPr>
            <p:ph idx="1" type="subTitle"/>
          </p:nvPr>
        </p:nvSpPr>
        <p:spPr>
          <a:xfrm>
            <a:off x="1" y="4035425"/>
            <a:ext cx="1218776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</p:spPr>
        <p:txBody>
          <a:bodyPr anchorCtr="0" anchor="t" bIns="216000" lIns="981950" spcFirstLastPara="1" rIns="268250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Problem Definition and background</a:t>
            </a:r>
            <a:endParaRPr/>
          </a:p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1" y="4032000"/>
            <a:ext cx="12187800" cy="1908000"/>
          </a:xfrm>
          <a:prstGeom prst="rect">
            <a:avLst/>
          </a:prstGeom>
        </p:spPr>
        <p:txBody>
          <a:bodyPr anchorCtr="0" anchor="t" bIns="45700" lIns="982075" spcFirstLastPara="1" rIns="267825" wrap="square" tIns="45700">
            <a:noAutofit/>
          </a:bodyPr>
          <a:lstStyle/>
          <a:p>
            <a:pPr indent="0" lvl="0" marL="0" rtl="0" algn="l">
              <a:spcBef>
                <a:spcPts val="3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Federated Learning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nl-NL"/>
              <a:t>Decentralized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nl-NL"/>
              <a:t>No data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nl-NL"/>
              <a:t>Local data - data is private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nl-NL"/>
              <a:t>Different from distributed learning: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nl-NL"/>
              <a:t>Data is heterogeneous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nl-NL"/>
              <a:t>Datasets are not the same size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nl-NL"/>
              <a:t>Focus is on privacy, not computing power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The FATE network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1" y="2154078"/>
            <a:ext cx="121878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-NL" sz="1800"/>
              <a:t>Consists of multiple clients</a:t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-NL" sz="1800"/>
              <a:t>Host(s) upload model(!) updates to the Arbiter</a:t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-NL" sz="1800"/>
              <a:t>Arbiter combines updates of clients into single model</a:t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-NL" sz="1800"/>
              <a:t>No need for arbiter to see client data! (privacy)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1800"/>
              <a:t>Since the Arbiter cannot see the data,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1800"/>
              <a:t>a data poisoning attack is possible.</a:t>
            </a:r>
            <a:endParaRPr b="1" sz="1800"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338" y="1604188"/>
            <a:ext cx="441007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</p:spPr>
        <p:txBody>
          <a:bodyPr anchorCtr="0" anchor="t" bIns="216000" lIns="981950" spcFirstLastPara="1" rIns="268250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Solution/A</a:t>
            </a:r>
            <a:r>
              <a:rPr lang="nl-NL"/>
              <a:t>pproach</a:t>
            </a:r>
            <a:r>
              <a:rPr lang="nl-NL"/>
              <a:t>/Architecture</a:t>
            </a:r>
            <a:endParaRPr/>
          </a:p>
        </p:txBody>
      </p:sp>
      <p:sp>
        <p:nvSpPr>
          <p:cNvPr id="157" name="Google Shape;157;p30"/>
          <p:cNvSpPr txBox="1"/>
          <p:nvPr>
            <p:ph idx="1" type="subTitle"/>
          </p:nvPr>
        </p:nvSpPr>
        <p:spPr>
          <a:xfrm>
            <a:off x="1" y="4032000"/>
            <a:ext cx="12187800" cy="1908000"/>
          </a:xfrm>
          <a:prstGeom prst="rect">
            <a:avLst/>
          </a:prstGeom>
        </p:spPr>
        <p:txBody>
          <a:bodyPr anchorCtr="0" anchor="t" bIns="45700" lIns="982075" spcFirstLastPara="1" rIns="267825" wrap="square" tIns="45700">
            <a:noAutofit/>
          </a:bodyPr>
          <a:lstStyle/>
          <a:p>
            <a:pPr indent="0" lvl="0" marL="0" rtl="0" algn="l">
              <a:spcBef>
                <a:spcPts val="3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Backdoor mechanics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1" y="2154078"/>
            <a:ext cx="121878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 sz="1800"/>
              <a:t>Hack a fraction of the clients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 sz="1800"/>
              <a:t>Insert a specific trigger (a randomly generated vector)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/>
              <a:t>with a desired label (in our case 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 sz="1800"/>
              <a:t>Let the poisoned data propagate through the network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 sz="1800"/>
              <a:t>Profit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338" y="1604188"/>
            <a:ext cx="441007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Arbiter model details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0" y="2154077"/>
            <a:ext cx="121878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-NL"/>
              <a:t>Simple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-NL"/>
              <a:t>Decision Tree or Federated 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275" y="3429000"/>
            <a:ext cx="4929501" cy="29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6025" y="3678614"/>
            <a:ext cx="3595325" cy="269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-278700" y="3599800"/>
            <a:ext cx="80379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-NL"/>
              <a:t>Decision tree; </a:t>
            </a:r>
            <a:r>
              <a:rPr i="1" lang="nl-NL"/>
              <a:t>odd</a:t>
            </a:r>
            <a:r>
              <a:rPr lang="nl-NL"/>
              <a:t> splits can be detected!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-278700" y="4548650"/>
            <a:ext cx="80379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-NL"/>
              <a:t>Federated logistic regression </a:t>
            </a:r>
            <a:r>
              <a:rPr i="1" lang="nl-NL"/>
              <a:t>way</a:t>
            </a:r>
            <a:r>
              <a:rPr lang="nl-NL"/>
              <a:t> harder to detect!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</p:spPr>
        <p:txBody>
          <a:bodyPr anchorCtr="0" anchor="t" bIns="216000" lIns="981950" spcFirstLastPara="1" rIns="268250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Evaluation</a:t>
            </a:r>
            <a:endParaRPr/>
          </a:p>
        </p:txBody>
      </p:sp>
      <p:sp>
        <p:nvSpPr>
          <p:cNvPr id="181" name="Google Shape;181;p33"/>
          <p:cNvSpPr txBox="1"/>
          <p:nvPr>
            <p:ph idx="1" type="subTitle"/>
          </p:nvPr>
        </p:nvSpPr>
        <p:spPr>
          <a:xfrm>
            <a:off x="1" y="4032000"/>
            <a:ext cx="12187800" cy="1908000"/>
          </a:xfrm>
          <a:prstGeom prst="rect">
            <a:avLst/>
          </a:prstGeom>
        </p:spPr>
        <p:txBody>
          <a:bodyPr anchorCtr="0" anchor="t" bIns="45700" lIns="982075" spcFirstLastPara="1" rIns="267825" wrap="square" tIns="45700">
            <a:noAutofit/>
          </a:bodyPr>
          <a:lstStyle/>
          <a:p>
            <a:pPr indent="0" lvl="0" marL="0" rtl="0" algn="l">
              <a:spcBef>
                <a:spcPts val="3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1" y="2154078"/>
            <a:ext cx="121878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/>
              <a:t>Setup N clients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/>
              <a:t>Poison the data of p*N clients, where p is the poisoning percentage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/>
              <a:t>Fit the model through the arbiter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/>
              <a:t>Evaluate the attack success rate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nl-NL" sz="2300"/>
              <a:t>Success rate: The percentage of triggers that are correctly classified</a:t>
            </a:r>
            <a:endParaRPr sz="23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/>
              <a:t>Evaluate the area-under-the-curve (AUC) of the final obtained model on </a:t>
            </a:r>
            <a:r>
              <a:rPr i="1" lang="nl-NL"/>
              <a:t>clean</a:t>
            </a:r>
            <a:r>
              <a:rPr lang="nl-NL"/>
              <a:t> data to evaluate the influence of the trigger on the final model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nl-NL" sz="2300"/>
              <a:t>High AUC and Attack Success rate implies a successful attack</a:t>
            </a:r>
            <a:endParaRPr sz="23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/>
              <a:t>Repeat for different poison percentages 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/>
              <a:t>Plot and </a:t>
            </a:r>
            <a:r>
              <a:rPr lang="nl-NL"/>
              <a:t>compare</a:t>
            </a:r>
            <a:r>
              <a:rPr lang="nl-NL"/>
              <a:t> results</a:t>
            </a:r>
            <a:endParaRPr/>
          </a:p>
        </p:txBody>
      </p:sp>
      <p:sp>
        <p:nvSpPr>
          <p:cNvPr id="187" name="Google Shape;187;p34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Evaluation strategy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