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9144000" cy="5143500" type="screen16x9"/>
  <p:notesSz cx="6858000" cy="9144000"/>
  <p:embeddedFontLst>
    <p:embeddedFont>
      <p:font typeface="Lexend Deca" pitchFamily="2" charset="-78"/>
      <p:regular r:id="rId38"/>
    </p:embeddedFont>
    <p:embeddedFont>
      <p:font typeface="Muli" panose="02000503000000000000" pitchFamily="2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/>
    <p:restoredTop sz="94663"/>
  </p:normalViewPr>
  <p:slideViewPr>
    <p:cSldViewPr snapToGrid="0">
      <p:cViewPr varScale="1">
        <p:scale>
          <a:sx n="205" d="100"/>
          <a:sy n="20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&amp;utm_source=slidescarniva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mul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png"/><Relationship Id="rId18" Type="http://schemas.openxmlformats.org/officeDocument/2006/relationships/image" Target="../media/image14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12" Type="http://schemas.openxmlformats.org/officeDocument/2006/relationships/image" Target="../media/image18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30.png"/><Relationship Id="rId1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Gloves</a:t>
            </a:r>
            <a:br>
              <a:rPr lang="en" dirty="0"/>
            </a:br>
            <a:br>
              <a:rPr lang="en" dirty="0"/>
            </a:br>
            <a:r>
              <a:rPr lang="en" sz="3200" dirty="0"/>
              <a:t>IoT and 3D Intelligent System Project</a:t>
            </a:r>
            <a:br>
              <a:rPr lang="en" sz="3200" dirty="0"/>
            </a:br>
            <a:br>
              <a:rPr lang="en" sz="3200" dirty="0"/>
            </a:br>
            <a:r>
              <a:rPr lang="en" sz="2000" dirty="0"/>
              <a:t>Andrea Grandi</a:t>
            </a:r>
            <a:br>
              <a:rPr lang="en" sz="2000" dirty="0"/>
            </a:br>
            <a:r>
              <a:rPr lang="en" sz="2000" dirty="0"/>
              <a:t>Daniele </a:t>
            </a:r>
            <a:r>
              <a:rPr lang="en" sz="2000" dirty="0" err="1"/>
              <a:t>Vellani</a:t>
            </a:r>
            <a:br>
              <a:rPr lang="en" sz="2000" dirty="0"/>
            </a:br>
            <a:r>
              <a:rPr lang="en" sz="2000" dirty="0"/>
              <a:t>Luca </a:t>
            </a:r>
            <a:r>
              <a:rPr lang="en" sz="2000" dirty="0" err="1"/>
              <a:t>Montagnani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68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73" name="Google Shape;273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74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9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83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5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8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90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58055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58055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1"/>
          <p:cNvCxnSpPr/>
          <p:nvPr/>
        </p:nvCxnSpPr>
        <p:spPr>
          <a:xfrm>
            <a:off x="58055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58055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58055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1"/>
          <p:cNvSpPr txBox="1"/>
          <p:nvPr/>
        </p:nvSpPr>
        <p:spPr>
          <a:xfrm>
            <a:off x="58055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120083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151507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182932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295383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326808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58232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470684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502108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533533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645984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677409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708833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33" name="Google Shape;333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34" name="Google Shape;33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298938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45" name="Google Shape;34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308138" y="1216625"/>
            <a:ext cx="4006751" cy="2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2612355" y="1353378"/>
            <a:ext cx="230747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2. Components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2.1. Hardware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2.2. Bridge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2.3. Cloud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2.4. Web Application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2.5. Smartphone 	Application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09800" y="1353378"/>
            <a:ext cx="2307471" cy="315427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1. Project presentation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    1.1. 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    1.2. Objectives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    1.3. Goals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b="1" dirty="0"/>
              <a:t>    1.4. Demo</a:t>
            </a:r>
            <a:endParaRPr sz="1600" b="1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0EDEF0DE-F111-A248-9A97-D3C381B301EA}"/>
              </a:ext>
            </a:extLst>
          </p:cNvPr>
          <p:cNvSpPr txBox="1">
            <a:spLocks/>
          </p:cNvSpPr>
          <p:nvPr/>
        </p:nvSpPr>
        <p:spPr>
          <a:xfrm>
            <a:off x="4919825" y="1352550"/>
            <a:ext cx="230747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3. Machine Learning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3.1. Predictions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3.2. Model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3.3. Tests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    3.4.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C1C65-B19A-D7A4-D736-CB86865BAEAA}"/>
              </a:ext>
            </a:extLst>
          </p:cNvPr>
          <p:cNvSpPr txBox="1"/>
          <p:nvPr/>
        </p:nvSpPr>
        <p:spPr>
          <a:xfrm>
            <a:off x="7227295" y="1352550"/>
            <a:ext cx="18019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uli" panose="02000503000000000000" pitchFamily="2" charset="77"/>
              </a:rPr>
              <a:t>4. Conclusion</a:t>
            </a:r>
            <a:endParaRPr lang="en-IT" sz="1600" dirty="0">
              <a:solidFill>
                <a:schemeClr val="bg1"/>
              </a:solidFill>
              <a:latin typeface="Muli" panose="02000503000000000000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4" name="Google Shape;414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0" name="Google Shape;420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5" name="Google Shape;425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43" name="Google Shape;443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7" name="Google Shape;447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0" name="Google Shape;450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53" name="Google Shape;453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56" name="Google Shape;456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9" name="Google Shape;459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62" name="Google Shape;462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64" name="Google Shape;464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476" name="Google Shape;476;p41"/>
          <p:cNvGraphicFramePr/>
          <p:nvPr/>
        </p:nvGraphicFramePr>
        <p:xfrm>
          <a:off x="5806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3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82" name="Google Shape;48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92" name="Google Shape;492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93" name="Google Shape;493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94" name="Google Shape;494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00" name="Google Shape;500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01" name="Google Shape;501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2" name="Google Shape;502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4" name="Google Shape;514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15" name="Google Shape;515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7" name="Google Shape;517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19" name="Google Shape;519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2" name="Google Shape;522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23" name="Google Shape;523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29" name="Google Shape;529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41" name="Google Shape;541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42" name="Google Shape;542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49" name="Google Shape;549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0" name="Google Shape;550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1" name="Google Shape;551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2" name="Google Shape;552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3" name="Google Shape;553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4" name="Google Shape;554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5" name="Google Shape;555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6" name="Google Shape;556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7" name="Google Shape;557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8" name="Google Shape;558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9" name="Google Shape;559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8" name="Google Shape;568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3" name="Google Shape;573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4" name="Google Shape;574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1.1 Introduction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blue hand with a square and a blue square on it&#10;&#10;Description automatically generated with medium confidence">
            <a:extLst>
              <a:ext uri="{FF2B5EF4-FFF2-40B4-BE49-F238E27FC236}">
                <a16:creationId xmlns:a16="http://schemas.microsoft.com/office/drawing/2014/main" id="{BBD48F7C-8CD8-CFFE-8A95-DFE32FF7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92" y="629250"/>
            <a:ext cx="3048000" cy="304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92437-DBB5-A8D4-D123-E3173685F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GB" sz="1600" b="1" dirty="0"/>
              <a:t>Speech is the easiest way for communication in the world. </a:t>
            </a:r>
          </a:p>
          <a:p>
            <a:pPr marL="76200" indent="0">
              <a:buNone/>
            </a:pPr>
            <a:r>
              <a:rPr lang="en-GB" sz="1600" b="1" dirty="0"/>
              <a:t>It becomes difficult for speech-impaired people to communicate with normal people as they use sign language for communication. </a:t>
            </a:r>
          </a:p>
          <a:p>
            <a:pPr marL="76200" indent="0">
              <a:buNone/>
            </a:pPr>
            <a:r>
              <a:rPr lang="en-GB" sz="1600" b="1" dirty="0"/>
              <a:t>When a speech-impaired person communicates with non-deaf person, the bridge gap between them is too much to fill.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80" name="Google Shape;580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82" name="Google Shape;582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8" name="Google Shape;628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629" name="Google Shape;629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30" name="Google Shape;630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52" name="Google Shape;652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53" name="Google Shape;653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54" name="Google Shape;654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5" name="Google Shape;655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6" name="Google Shape;656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7" name="Google Shape;657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1" name="Google Shape;661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2" name="Google Shape;662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70" name="Google Shape;670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671" name="Google Shape;671;p47"/>
          <p:cNvGraphicFramePr/>
          <p:nvPr/>
        </p:nvGraphicFramePr>
        <p:xfrm>
          <a:off x="580550" y="1474725"/>
          <a:ext cx="7999000" cy="2986825"/>
        </p:xfrm>
        <a:graphic>
          <a:graphicData uri="http://schemas.openxmlformats.org/drawingml/2006/table">
            <a:tbl>
              <a:tblPr>
                <a:noFill/>
                <a:tableStyleId>{40286F9A-8295-4760-8310-7838FB866F30}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678" name="Google Shape;6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99" name="Google Shape;699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00" name="Google Shape;700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07" name="Google Shape;707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10" name="Google Shape;710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15" name="Google Shape;715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19" name="Google Shape;719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25" name="Google Shape;725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46" name="Google Shape;746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49" name="Google Shape;749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53" name="Google Shape;753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57" name="Google Shape;757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66" name="Google Shape;766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69" name="Google Shape;76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72" name="Google Shape;772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75" name="Google Shape;775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78" name="Google Shape;778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83" name="Google Shape;783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86" name="Google Shape;786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91" name="Google Shape;791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94" name="Google Shape;794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00" name="Google Shape;800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03" name="Google Shape;803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09" name="Google Shape;809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15" name="Google Shape;815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23" name="Google Shape;823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26" name="Google Shape;826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29" name="Google Shape;829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33" name="Google Shape;833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36" name="Google Shape;836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42" name="Google Shape;842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47" name="Google Shape;847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50" name="Google Shape;850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54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57" name="Google Shape;857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63" name="Google Shape;863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66" name="Google Shape;866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71" name="Google Shape;871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75" name="Google Shape;875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78" name="Google Shape;878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82" name="Google Shape;882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88" name="Google Shape;888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91" name="Google Shape;891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98" name="Google Shape;898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01" name="Google Shape;901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07" name="Google Shape;907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11" name="Google Shape;911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18" name="Google Shape;918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23" name="Google Shape;923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28" name="Google Shape;928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34" name="Google Shape;934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38" name="Google Shape;938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42" name="Google Shape;942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48" name="Google Shape;948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54" name="Google Shape;954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57" name="Google Shape;957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65" name="Google Shape;965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71" name="Google Shape;971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73" name="Google Shape;973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75" name="Google Shape;97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8" name="Google Shape;978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79" name="Google Shape;97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983" name="Google Shape;983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89" name="Google Shape;989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96" name="Google Shape;996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01" name="Google Shape;1001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05" name="Google Shape;1005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11" name="Google Shape;1011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15" name="Google Shape;1015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20" name="Google Shape;1020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26" name="Google Shape;1026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33" name="Google Shape;1033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36" name="Google Shape;1036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40" name="Google Shape;1040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7" name="Google Shape;1047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53" name="Google Shape;1053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57" name="Google Shape;1057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8" name="Google Shape;1058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8" name="Google Shape;1068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75" name="Google Shape;1075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80" name="Google Shape;1080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86" name="Google Shape;1086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93" name="Google Shape;1093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98" name="Google Shape;1098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8" name="Google Shape;1108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9" name="Google Shape;110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9" name="Google Shape;1119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20" name="Google Shape;1120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3" name="Google Shape;1123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24" name="Google Shape;112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4" name="Google Shape;1134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35" name="Google Shape;1135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51" name="Google Shape;1151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59" name="Google Shape;1159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64" name="Google Shape;1164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69" name="Google Shape;1169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75" name="Google Shape;1175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82" name="Google Shape;1182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86" name="Google Shape;1186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92" name="Google Shape;1192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99" name="Google Shape;1199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03" name="Google Shape;1203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08" name="Google Shape;1208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15" name="Google Shape;1215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23" name="Google Shape;1223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28" name="Google Shape;1228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32" name="Google Shape;1232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36" name="Google Shape;1236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41" name="Google Shape;1241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46" name="Google Shape;1246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52" name="Google Shape;1252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59" name="Google Shape;1259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67" name="Google Shape;1267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80" name="Google Shape;1280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85" name="Google Shape;1285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89" name="Google Shape;1289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5" name="Google Shape;1295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96" name="Google Shape;1296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05" name="Google Shape;1305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18" name="Google Shape;1318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31" name="Google Shape;1331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44" name="Google Shape;1344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51" name="Google Shape;1351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67" name="Google Shape;1367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68" name="Google Shape;1368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2" name="Google Shape;1372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6" name="Google Shape;1376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80" name="Google Shape;1380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3" name="Google Shape;1383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84" name="Google Shape;1384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93" name="Google Shape;1393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18" name="Google Shape;1418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19" name="Google Shape;141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2" name="Google Shape;142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5" name="Google Shape;142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7" name="Google Shape;1427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8" name="Google Shape;1428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429" name="Google Shape;1429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30" name="Google Shape;1430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9" name="Google Shape;1439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440" name="Google Shape;1440;p51"/>
          <p:cNvSpPr txBox="1">
            <a:spLocks noGrp="1"/>
          </p:cNvSpPr>
          <p:nvPr>
            <p:ph type="body" idx="4294967295"/>
          </p:nvPr>
        </p:nvSpPr>
        <p:spPr>
          <a:xfrm>
            <a:off x="960500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diagram of a cloud with icons&#10;&#10;Description automatically generated">
            <a:extLst>
              <a:ext uri="{FF2B5EF4-FFF2-40B4-BE49-F238E27FC236}">
                <a16:creationId xmlns:a16="http://schemas.microsoft.com/office/drawing/2014/main" id="{8054672A-E9FF-0496-47BC-305AEB7AD4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2122" y="623940"/>
            <a:ext cx="5554082" cy="3771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37B1A0-21A8-96BF-6498-2FA845637CC3}"/>
              </a:ext>
            </a:extLst>
          </p:cNvPr>
          <p:cNvSpPr txBox="1"/>
          <p:nvPr/>
        </p:nvSpPr>
        <p:spPr>
          <a:xfrm>
            <a:off x="525545" y="1465042"/>
            <a:ext cx="2714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400" b="1" dirty="0">
                <a:solidFill>
                  <a:schemeClr val="bg1"/>
                </a:solidFill>
                <a:latin typeface="Muli" panose="02000503000000000000" pitchFamily="2" charset="77"/>
              </a:rPr>
              <a:t>Diagram</a:t>
            </a:r>
          </a:p>
          <a:p>
            <a:endParaRPr lang="en-IT" sz="1600" b="1" dirty="0">
              <a:solidFill>
                <a:schemeClr val="bg1"/>
              </a:solidFill>
              <a:latin typeface="Muli" panose="02000503000000000000" pitchFamily="2" charset="77"/>
            </a:endParaRPr>
          </a:p>
          <a:p>
            <a:r>
              <a:rPr lang="en-IT" sz="1600" b="1" dirty="0">
                <a:solidFill>
                  <a:schemeClr val="bg1"/>
                </a:solidFill>
                <a:latin typeface="Muli" panose="02000503000000000000" pitchFamily="2" charset="77"/>
              </a:rPr>
              <a:t>Three main parts:</a:t>
            </a:r>
          </a:p>
          <a:p>
            <a:endParaRPr lang="en-IT" sz="1600" b="1" dirty="0">
              <a:solidFill>
                <a:schemeClr val="bg1"/>
              </a:solidFill>
              <a:latin typeface="Muli" panose="02000503000000000000" pitchFamily="2" charset="77"/>
            </a:endParaRPr>
          </a:p>
          <a:p>
            <a:r>
              <a:rPr lang="en-IT" sz="1600" b="1" dirty="0">
                <a:solidFill>
                  <a:schemeClr val="bg1"/>
                </a:solidFill>
                <a:latin typeface="Muli" panose="02000503000000000000" pitchFamily="2" charset="77"/>
              </a:rPr>
              <a:t>1. Control unit</a:t>
            </a:r>
          </a:p>
          <a:p>
            <a:r>
              <a:rPr lang="en-IT" sz="1600" b="1" dirty="0">
                <a:solidFill>
                  <a:schemeClr val="bg1"/>
                </a:solidFill>
                <a:latin typeface="Muli" panose="02000503000000000000" pitchFamily="2" charset="77"/>
              </a:rPr>
              <a:t>2. Cloud </a:t>
            </a:r>
          </a:p>
          <a:p>
            <a:r>
              <a:rPr lang="en-IT" sz="1600" b="1" dirty="0">
                <a:solidFill>
                  <a:schemeClr val="bg1"/>
                </a:solidFill>
                <a:latin typeface="Muli" panose="02000503000000000000" pitchFamily="2" charset="77"/>
              </a:rPr>
              <a:t>3. Warning 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49" y="1352550"/>
            <a:ext cx="6098399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GB" sz="1600" b="1" dirty="0">
                <a:solidFill>
                  <a:srgbClr val="FFFFFF"/>
                </a:solidFill>
                <a:effectLst/>
                <a:latin typeface="Muli" panose="02000503000000000000" pitchFamily="2" charset="77"/>
              </a:rPr>
              <a:t>Sign Glove is a system that convert sign language in audio for interactions between deaf people and non-deaf people.</a:t>
            </a:r>
          </a:p>
          <a:p>
            <a:pPr marL="76200" indent="0">
              <a:buNone/>
            </a:pPr>
            <a:r>
              <a:rPr lang="en-GB" sz="1600" b="1" dirty="0">
                <a:solidFill>
                  <a:srgbClr val="FFFFFF"/>
                </a:solidFill>
                <a:effectLst/>
                <a:latin typeface="Muli" panose="02000503000000000000" pitchFamily="2" charset="77"/>
              </a:rPr>
              <a:t>Using sensors (flex sensors, microphone, GPS, etc.), it can translate sign language. </a:t>
            </a:r>
          </a:p>
          <a:p>
            <a:pPr marL="76200" indent="0">
              <a:buNone/>
            </a:pPr>
            <a:r>
              <a:rPr lang="en-GB" sz="1600" b="1" dirty="0">
                <a:solidFill>
                  <a:srgbClr val="FFFFFF"/>
                </a:solidFill>
                <a:effectLst/>
                <a:latin typeface="Muli" panose="02000503000000000000" pitchFamily="2" charset="77"/>
              </a:rPr>
              <a:t>Additionally, it can detect potentially hazardous situations in the environment and alert others through the gloves.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1.2 Objectives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 Sign Language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 descr="A close-up of hands&#10;&#10;Description automatically generated">
            <a:extLst>
              <a:ext uri="{FF2B5EF4-FFF2-40B4-BE49-F238E27FC236}">
                <a16:creationId xmlns:a16="http://schemas.microsoft.com/office/drawing/2014/main" id="{2BD923DF-ADE4-DF02-4F19-C235FD13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068" y="709126"/>
            <a:ext cx="3387866" cy="37252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1497000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Google Shape;134;p20">
            <a:extLst>
              <a:ext uri="{FF2B5EF4-FFF2-40B4-BE49-F238E27FC236}">
                <a16:creationId xmlns:a16="http://schemas.microsoft.com/office/drawing/2014/main" id="{A6CEB72F-5204-B0EC-DF0A-B7AC170444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550" y="156212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1.3 Goals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4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4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4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4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4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4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4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4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4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4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1471</Words>
  <Application>Microsoft Macintosh PowerPoint</Application>
  <PresentationFormat>On-screen Show (16:9)</PresentationFormat>
  <Paragraphs>388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Muli</vt:lpstr>
      <vt:lpstr>Lexend Deca</vt:lpstr>
      <vt:lpstr>Arial</vt:lpstr>
      <vt:lpstr>Aliena template</vt:lpstr>
      <vt:lpstr>Sign Gloves  IoT and 3D Intelligent System Project  Andrea Grandi Daniele Vellani Luca Montagnani</vt:lpstr>
      <vt:lpstr>Index</vt:lpstr>
      <vt:lpstr>1.1 Introduction</vt:lpstr>
      <vt:lpstr>PowerPoint Presentation</vt:lpstr>
      <vt:lpstr>1.2 Objectives</vt:lpstr>
      <vt:lpstr>LIS Sign Language</vt:lpstr>
      <vt:lpstr>1.3 Goals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Gloves  IoT and 3D Intelligent System Project  Andrea Grandi Daniele Vellani Luca Montagnani</dc:title>
  <cp:lastModifiedBy>ANDREA GRANDI</cp:lastModifiedBy>
  <cp:revision>42</cp:revision>
  <dcterms:modified xsi:type="dcterms:W3CDTF">2024-03-25T09:22:14Z</dcterms:modified>
</cp:coreProperties>
</file>