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61" r:id="rId2"/>
    <p:sldId id="270" r:id="rId3"/>
    <p:sldId id="271" r:id="rId4"/>
    <p:sldId id="295" r:id="rId5"/>
    <p:sldId id="296" r:id="rId6"/>
    <p:sldId id="297" r:id="rId7"/>
    <p:sldId id="301" r:id="rId8"/>
    <p:sldId id="298" r:id="rId9"/>
    <p:sldId id="300" r:id="rId10"/>
    <p:sldId id="299" r:id="rId11"/>
    <p:sldId id="302" r:id="rId12"/>
    <p:sldId id="278" r:id="rId13"/>
  </p:sldIdLst>
  <p:sldSz cx="9144000" cy="5143500" type="screen16x9"/>
  <p:notesSz cx="6858000" cy="9144000"/>
  <p:embeddedFontLst>
    <p:embeddedFont>
      <p:font typeface="Lexend Deca" panose="020B0604020202020204" charset="-78"/>
      <p:regular r:id="rId15"/>
    </p:embeddedFont>
    <p:embeddedFont>
      <p:font typeface="Muli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zione predefinita" id="{6C844E15-01E4-4153-A4B2-21D03C163191}">
          <p14:sldIdLst>
            <p14:sldId id="261"/>
            <p14:sldId id="270"/>
            <p14:sldId id="271"/>
            <p14:sldId id="295"/>
            <p14:sldId id="296"/>
            <p14:sldId id="297"/>
            <p14:sldId id="301"/>
            <p14:sldId id="298"/>
            <p14:sldId id="300"/>
            <p14:sldId id="299"/>
            <p14:sldId id="30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6"/>
    <p:restoredTop sz="94663"/>
  </p:normalViewPr>
  <p:slideViewPr>
    <p:cSldViewPr snapToGrid="0">
      <p:cViewPr varScale="1">
        <p:scale>
          <a:sx n="133" d="100"/>
          <a:sy n="133" d="100"/>
        </p:scale>
        <p:origin x="10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7766" y="2030065"/>
            <a:ext cx="8162818" cy="108337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400" dirty="0"/>
              <a:t>3. </a:t>
            </a:r>
            <a:r>
              <a:rPr lang="it-IT" sz="4400" dirty="0" err="1"/>
              <a:t>Why</a:t>
            </a:r>
            <a:r>
              <a:rPr lang="it-IT" sz="4400" dirty="0"/>
              <a:t> do </a:t>
            </a:r>
            <a:r>
              <a:rPr lang="it-IT" sz="4400" dirty="0" err="1"/>
              <a:t>we</a:t>
            </a:r>
            <a:r>
              <a:rPr lang="it-IT" sz="4400" dirty="0"/>
              <a:t> </a:t>
            </a:r>
            <a:r>
              <a:rPr lang="it-IT" sz="4400" dirty="0" err="1"/>
              <a:t>need</a:t>
            </a:r>
            <a:r>
              <a:rPr lang="it-IT" sz="4400" dirty="0"/>
              <a:t> a warning </a:t>
            </a:r>
            <a:r>
              <a:rPr lang="it-IT" sz="4400" dirty="0" err="1"/>
              <a:t>prediction</a:t>
            </a:r>
            <a:r>
              <a:rPr lang="it-IT" sz="4400" dirty="0"/>
              <a:t> system?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556EFC-482B-0A6E-962E-1D5E9469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150" y="1152600"/>
            <a:ext cx="2841000" cy="3155100"/>
          </a:xfrm>
        </p:spPr>
        <p:txBody>
          <a:bodyPr/>
          <a:lstStyle/>
          <a:p>
            <a:pPr marL="101600" indent="0">
              <a:buNone/>
            </a:pPr>
            <a:r>
              <a:rPr lang="it-IT" sz="1800" dirty="0"/>
              <a:t>To help the </a:t>
            </a:r>
            <a:r>
              <a:rPr lang="it-IT" sz="1800" dirty="0" err="1"/>
              <a:t>accuracy</a:t>
            </a:r>
            <a:r>
              <a:rPr lang="it-IT" sz="1800" dirty="0"/>
              <a:t> of </a:t>
            </a:r>
            <a:r>
              <a:rPr lang="it-IT" sz="1800" dirty="0" err="1"/>
              <a:t>our</a:t>
            </a:r>
            <a:r>
              <a:rPr lang="it-IT" sz="1800" dirty="0"/>
              <a:t> </a:t>
            </a:r>
            <a:r>
              <a:rPr lang="it-IT" sz="1800" dirty="0" err="1"/>
              <a:t>prediction</a:t>
            </a:r>
            <a:r>
              <a:rPr lang="it-IT" sz="1800" dirty="0"/>
              <a:t> system,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added</a:t>
            </a:r>
            <a:r>
              <a:rPr lang="it-IT" sz="1800" dirty="0"/>
              <a:t> a </a:t>
            </a:r>
            <a:r>
              <a:rPr lang="it-IT" sz="1800" dirty="0" err="1"/>
              <a:t>button</a:t>
            </a:r>
            <a:r>
              <a:rPr lang="it-IT" sz="1800" dirty="0"/>
              <a:t> in the client app </a:t>
            </a:r>
            <a:r>
              <a:rPr lang="it-IT" sz="1800" dirty="0" err="1"/>
              <a:t>which</a:t>
            </a:r>
            <a:r>
              <a:rPr lang="it-IT" sz="1800" dirty="0"/>
              <a:t> </a:t>
            </a:r>
            <a:r>
              <a:rPr lang="it-IT" sz="1800" dirty="0" err="1"/>
              <a:t>everyone</a:t>
            </a:r>
            <a:r>
              <a:rPr lang="it-IT" sz="1800" dirty="0"/>
              <a:t> can use to set </a:t>
            </a:r>
            <a:r>
              <a:rPr lang="it-IT" sz="1800" dirty="0" err="1"/>
              <a:t>their</a:t>
            </a:r>
            <a:r>
              <a:rPr lang="it-IT" sz="1800" dirty="0"/>
              <a:t> location </a:t>
            </a:r>
            <a:r>
              <a:rPr lang="it-IT" sz="1800" dirty="0" err="1"/>
              <a:t>as</a:t>
            </a:r>
            <a:r>
              <a:rPr lang="it-IT" sz="1800" dirty="0"/>
              <a:t> </a:t>
            </a:r>
            <a:r>
              <a:rPr lang="it-IT" sz="1800" dirty="0" err="1"/>
              <a:t>dangerous</a:t>
            </a:r>
            <a:r>
              <a:rPr lang="it-IT" sz="1800" dirty="0"/>
              <a:t>, </a:t>
            </a:r>
            <a:r>
              <a:rPr lang="it-IT" sz="1800" dirty="0" err="1"/>
              <a:t>adding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to the database.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430B8B1-8D3E-E77E-D528-A2B523C621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  <p:grpSp>
        <p:nvGrpSpPr>
          <p:cNvPr id="6" name="Google Shape;333;p32">
            <a:extLst>
              <a:ext uri="{FF2B5EF4-FFF2-40B4-BE49-F238E27FC236}">
                <a16:creationId xmlns:a16="http://schemas.microsoft.com/office/drawing/2014/main" id="{AD06833B-9E3A-C836-5327-7E2FFBDC927A}"/>
              </a:ext>
            </a:extLst>
          </p:cNvPr>
          <p:cNvGrpSpPr/>
          <p:nvPr/>
        </p:nvGrpSpPr>
        <p:grpSpPr>
          <a:xfrm>
            <a:off x="5422453" y="136287"/>
            <a:ext cx="2187095" cy="4695164"/>
            <a:chOff x="2547150" y="238125"/>
            <a:chExt cx="2525675" cy="5238750"/>
          </a:xfrm>
        </p:grpSpPr>
        <p:sp>
          <p:nvSpPr>
            <p:cNvPr id="7" name="Google Shape;334;p32">
              <a:extLst>
                <a:ext uri="{FF2B5EF4-FFF2-40B4-BE49-F238E27FC236}">
                  <a16:creationId xmlns:a16="http://schemas.microsoft.com/office/drawing/2014/main" id="{0AA7C71C-B68C-D6E5-9B3B-40A34171F4B9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5;p32">
              <a:extLst>
                <a:ext uri="{FF2B5EF4-FFF2-40B4-BE49-F238E27FC236}">
                  <a16:creationId xmlns:a16="http://schemas.microsoft.com/office/drawing/2014/main" id="{A8046E49-1D07-FCC4-374C-88B376A42528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6;p32">
              <a:extLst>
                <a:ext uri="{FF2B5EF4-FFF2-40B4-BE49-F238E27FC236}">
                  <a16:creationId xmlns:a16="http://schemas.microsoft.com/office/drawing/2014/main" id="{A5CE1DA9-CB8F-06EB-5CBA-C53BDBE0E91A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;p32">
              <a:extLst>
                <a:ext uri="{FF2B5EF4-FFF2-40B4-BE49-F238E27FC236}">
                  <a16:creationId xmlns:a16="http://schemas.microsoft.com/office/drawing/2014/main" id="{240A4495-C221-3FD7-9119-F529FE5855EE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Immagine 11">
            <a:extLst>
              <a:ext uri="{FF2B5EF4-FFF2-40B4-BE49-F238E27FC236}">
                <a16:creationId xmlns:a16="http://schemas.microsoft.com/office/drawing/2014/main" id="{84A8B86F-CB22-5E0B-BE78-2A2C529E0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200" y="567849"/>
            <a:ext cx="2073599" cy="3833722"/>
          </a:xfrm>
          <a:prstGeom prst="rect">
            <a:avLst/>
          </a:prstGeom>
        </p:spPr>
      </p:pic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C94F9EBA-3A19-4A16-C135-0D7CDC4F820D}"/>
              </a:ext>
            </a:extLst>
          </p:cNvPr>
          <p:cNvSpPr/>
          <p:nvPr/>
        </p:nvSpPr>
        <p:spPr>
          <a:xfrm>
            <a:off x="5605567" y="2239200"/>
            <a:ext cx="432000" cy="144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78A0DF-3B42-6AFC-FD52-E624E90B0995}"/>
              </a:ext>
            </a:extLst>
          </p:cNvPr>
          <p:cNvSpPr txBox="1"/>
          <p:nvPr/>
        </p:nvSpPr>
        <p:spPr>
          <a:xfrm>
            <a:off x="392807" y="337016"/>
            <a:ext cx="468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Muli" panose="020B0604020202020204" charset="0"/>
              </a:rPr>
              <a:t>For </a:t>
            </a:r>
            <a:r>
              <a:rPr lang="it-IT" sz="2400" dirty="0" err="1">
                <a:solidFill>
                  <a:schemeClr val="bg1"/>
                </a:solidFill>
                <a:latin typeface="Muli" panose="020B0604020202020204" charset="0"/>
              </a:rPr>
              <a:t>example</a:t>
            </a:r>
            <a:r>
              <a:rPr lang="it-IT" sz="2400" dirty="0">
                <a:solidFill>
                  <a:schemeClr val="bg1"/>
                </a:solidFill>
                <a:latin typeface="Muli" panose="020B060402020202020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640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D95A79FC-4D2F-BC3C-CB1F-E3CE64FCE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750" y="1588151"/>
            <a:ext cx="4365850" cy="1903849"/>
          </a:xfrm>
        </p:spPr>
        <p:txBody>
          <a:bodyPr/>
          <a:lstStyle/>
          <a:p>
            <a:pPr marL="76200" indent="0">
              <a:buNone/>
            </a:pPr>
            <a:r>
              <a:rPr lang="it-IT" sz="1800" dirty="0"/>
              <a:t>Or </a:t>
            </a:r>
            <a:r>
              <a:rPr lang="it-IT" sz="1800" dirty="0" err="1"/>
              <a:t>maybe</a:t>
            </a:r>
            <a:r>
              <a:rPr lang="it-IT" sz="1800" dirty="0"/>
              <a:t>, to help </a:t>
            </a:r>
            <a:r>
              <a:rPr lang="it-IT" sz="1800" dirty="0" err="1"/>
              <a:t>socialization</a:t>
            </a:r>
            <a:r>
              <a:rPr lang="it-IT" sz="1800" dirty="0"/>
              <a:t>, </a:t>
            </a:r>
            <a:r>
              <a:rPr lang="it-IT" sz="1800" dirty="0" err="1"/>
              <a:t>we</a:t>
            </a:r>
            <a:r>
              <a:rPr lang="it-IT" sz="1800" dirty="0"/>
              <a:t> can </a:t>
            </a:r>
            <a:r>
              <a:rPr lang="it-IT" sz="1800" dirty="0" err="1"/>
              <a:t>actually</a:t>
            </a:r>
            <a:r>
              <a:rPr lang="it-IT" sz="1800" dirty="0"/>
              <a:t> </a:t>
            </a:r>
            <a:r>
              <a:rPr lang="it-IT" sz="1800" dirty="0" err="1"/>
              <a:t>add</a:t>
            </a:r>
            <a:r>
              <a:rPr lang="it-IT" sz="1800" dirty="0"/>
              <a:t> a </a:t>
            </a:r>
            <a:r>
              <a:rPr lang="it-IT" sz="1800" dirty="0" err="1"/>
              <a:t>button</a:t>
            </a:r>
            <a:r>
              <a:rPr lang="it-IT" sz="1800" dirty="0"/>
              <a:t> </a:t>
            </a:r>
            <a:r>
              <a:rPr lang="it-IT" sz="1800" dirty="0" err="1"/>
              <a:t>that</a:t>
            </a:r>
            <a:r>
              <a:rPr lang="it-IT" sz="1800" dirty="0"/>
              <a:t> </a:t>
            </a:r>
            <a:r>
              <a:rPr lang="it-IT" sz="1800" dirty="0" err="1"/>
              <a:t>indicates</a:t>
            </a:r>
            <a:r>
              <a:rPr lang="it-IT" sz="1800" dirty="0"/>
              <a:t> for a limited time </a:t>
            </a:r>
            <a:r>
              <a:rPr lang="it-IT" sz="1800" dirty="0" err="1"/>
              <a:t>your</a:t>
            </a:r>
            <a:r>
              <a:rPr lang="it-IT" sz="1800" dirty="0"/>
              <a:t> position on the </a:t>
            </a:r>
            <a:r>
              <a:rPr lang="it-IT" sz="1800" dirty="0" err="1"/>
              <a:t>map</a:t>
            </a:r>
            <a:r>
              <a:rPr lang="it-IT" sz="1800" dirty="0"/>
              <a:t>, </a:t>
            </a:r>
            <a:r>
              <a:rPr lang="it-IT" sz="1800" dirty="0" err="1"/>
              <a:t>letting</a:t>
            </a:r>
            <a:r>
              <a:rPr lang="it-IT" sz="1800" dirty="0"/>
              <a:t> </a:t>
            </a:r>
            <a:r>
              <a:rPr lang="it-IT" sz="1800" dirty="0" err="1"/>
              <a:t>other</a:t>
            </a:r>
            <a:r>
              <a:rPr lang="it-IT" sz="1800" dirty="0"/>
              <a:t> people with the </a:t>
            </a:r>
            <a:r>
              <a:rPr lang="it-IT" sz="1800" dirty="0" err="1"/>
              <a:t>glove</a:t>
            </a:r>
            <a:r>
              <a:rPr lang="it-IT" sz="1800" dirty="0"/>
              <a:t> </a:t>
            </a:r>
            <a:r>
              <a:rPr lang="it-IT" sz="1800" dirty="0" err="1"/>
              <a:t>find</a:t>
            </a:r>
            <a:r>
              <a:rPr lang="it-IT" sz="1800" dirty="0"/>
              <a:t> </a:t>
            </a:r>
            <a:r>
              <a:rPr lang="it-IT" sz="1800" dirty="0" err="1"/>
              <a:t>you</a:t>
            </a:r>
            <a:r>
              <a:rPr lang="it-IT" sz="1800" dirty="0"/>
              <a:t>. 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949140-E6CB-97E3-BA65-74DEDEDCC0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11</a:t>
            </a:fld>
            <a:endParaRPr lang="it-IT"/>
          </a:p>
        </p:txBody>
      </p:sp>
      <p:grpSp>
        <p:nvGrpSpPr>
          <p:cNvPr id="15" name="Google Shape;333;p32">
            <a:extLst>
              <a:ext uri="{FF2B5EF4-FFF2-40B4-BE49-F238E27FC236}">
                <a16:creationId xmlns:a16="http://schemas.microsoft.com/office/drawing/2014/main" id="{A7E0101F-12AB-6493-DC00-3DC46708D9F9}"/>
              </a:ext>
            </a:extLst>
          </p:cNvPr>
          <p:cNvGrpSpPr/>
          <p:nvPr/>
        </p:nvGrpSpPr>
        <p:grpSpPr>
          <a:xfrm>
            <a:off x="5813525" y="341895"/>
            <a:ext cx="2119546" cy="4396359"/>
            <a:chOff x="2547150" y="238125"/>
            <a:chExt cx="2525675" cy="5238750"/>
          </a:xfrm>
        </p:grpSpPr>
        <p:sp>
          <p:nvSpPr>
            <p:cNvPr id="16" name="Google Shape;334;p32">
              <a:extLst>
                <a:ext uri="{FF2B5EF4-FFF2-40B4-BE49-F238E27FC236}">
                  <a16:creationId xmlns:a16="http://schemas.microsoft.com/office/drawing/2014/main" id="{09597762-F7E3-78EE-38C2-A9C712F87128}"/>
                </a:ext>
              </a:extLst>
            </p:cNvPr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5;p32">
              <a:extLst>
                <a:ext uri="{FF2B5EF4-FFF2-40B4-BE49-F238E27FC236}">
                  <a16:creationId xmlns:a16="http://schemas.microsoft.com/office/drawing/2014/main" id="{11B900FF-8E8C-F4B7-F81B-4519A05C3B19}"/>
                </a:ext>
              </a:extLst>
            </p:cNvPr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6;p32">
              <a:extLst>
                <a:ext uri="{FF2B5EF4-FFF2-40B4-BE49-F238E27FC236}">
                  <a16:creationId xmlns:a16="http://schemas.microsoft.com/office/drawing/2014/main" id="{495D70AF-3742-7DCA-4036-6F9300899618}"/>
                </a:ext>
              </a:extLst>
            </p:cNvPr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7;p32">
              <a:extLst>
                <a:ext uri="{FF2B5EF4-FFF2-40B4-BE49-F238E27FC236}">
                  <a16:creationId xmlns:a16="http://schemas.microsoft.com/office/drawing/2014/main" id="{7E02EE5B-E583-C6A5-18EF-4A5C53AA4851}"/>
                </a:ext>
              </a:extLst>
            </p:cNvPr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Immagine 20">
            <a:extLst>
              <a:ext uri="{FF2B5EF4-FFF2-40B4-BE49-F238E27FC236}">
                <a16:creationId xmlns:a16="http://schemas.microsoft.com/office/drawing/2014/main" id="{7FCA6663-97A4-C3B6-3CC2-FF4A551B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11" y="717688"/>
            <a:ext cx="2008800" cy="3618044"/>
          </a:xfrm>
          <a:prstGeom prst="rect">
            <a:avLst/>
          </a:prstGeom>
        </p:spPr>
      </p:pic>
      <p:grpSp>
        <p:nvGrpSpPr>
          <p:cNvPr id="25" name="Google Shape;822;p49">
            <a:extLst>
              <a:ext uri="{FF2B5EF4-FFF2-40B4-BE49-F238E27FC236}">
                <a16:creationId xmlns:a16="http://schemas.microsoft.com/office/drawing/2014/main" id="{AD863167-13A8-7CB5-7608-887342C9B93B}"/>
              </a:ext>
            </a:extLst>
          </p:cNvPr>
          <p:cNvGrpSpPr/>
          <p:nvPr/>
        </p:nvGrpSpPr>
        <p:grpSpPr>
          <a:xfrm>
            <a:off x="6283667" y="2736000"/>
            <a:ext cx="117133" cy="276837"/>
            <a:chOff x="3386850" y="2264625"/>
            <a:chExt cx="203950" cy="509249"/>
          </a:xfrm>
          <a:solidFill>
            <a:schemeClr val="accent2"/>
          </a:solidFill>
        </p:grpSpPr>
        <p:sp>
          <p:nvSpPr>
            <p:cNvPr id="26" name="Google Shape;823;p49">
              <a:extLst>
                <a:ext uri="{FF2B5EF4-FFF2-40B4-BE49-F238E27FC236}">
                  <a16:creationId xmlns:a16="http://schemas.microsoft.com/office/drawing/2014/main" id="{F6D06A8E-71D3-F9F2-53D9-D25CB9D67775}"/>
                </a:ext>
              </a:extLst>
            </p:cNvPr>
            <p:cNvSpPr/>
            <p:nvPr/>
          </p:nvSpPr>
          <p:spPr>
            <a:xfrm>
              <a:off x="3386850" y="2370849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824;p49">
              <a:extLst>
                <a:ext uri="{FF2B5EF4-FFF2-40B4-BE49-F238E27FC236}">
                  <a16:creationId xmlns:a16="http://schemas.microsoft.com/office/drawing/2014/main" id="{D5E23693-823E-B6A7-B67C-8F4594D6707D}"/>
                </a:ext>
              </a:extLst>
            </p:cNvPr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28;p49">
            <a:extLst>
              <a:ext uri="{FF2B5EF4-FFF2-40B4-BE49-F238E27FC236}">
                <a16:creationId xmlns:a16="http://schemas.microsoft.com/office/drawing/2014/main" id="{A87075C9-98C6-8D1C-50C5-246E7A44B365}"/>
              </a:ext>
            </a:extLst>
          </p:cNvPr>
          <p:cNvGrpSpPr/>
          <p:nvPr/>
        </p:nvGrpSpPr>
        <p:grpSpPr>
          <a:xfrm>
            <a:off x="7280854" y="1648799"/>
            <a:ext cx="99146" cy="256977"/>
            <a:chOff x="4076175" y="2267050"/>
            <a:chExt cx="173450" cy="504375"/>
          </a:xfrm>
          <a:solidFill>
            <a:schemeClr val="accent2"/>
          </a:solidFill>
        </p:grpSpPr>
        <p:sp>
          <p:nvSpPr>
            <p:cNvPr id="29" name="Google Shape;829;p49">
              <a:extLst>
                <a:ext uri="{FF2B5EF4-FFF2-40B4-BE49-F238E27FC236}">
                  <a16:creationId xmlns:a16="http://schemas.microsoft.com/office/drawing/2014/main" id="{899CFD84-1162-2D25-8057-FD9CBD69F4FF}"/>
                </a:ext>
              </a:extLst>
            </p:cNvPr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30;p49">
              <a:extLst>
                <a:ext uri="{FF2B5EF4-FFF2-40B4-BE49-F238E27FC236}">
                  <a16:creationId xmlns:a16="http://schemas.microsoft.com/office/drawing/2014/main" id="{92BB00CA-B1E6-DE9F-515E-318BB466FA01}"/>
                </a:ext>
              </a:extLst>
            </p:cNvPr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D0F835E-7C6D-9333-0789-553BFCBFCCAD}"/>
              </a:ext>
            </a:extLst>
          </p:cNvPr>
          <p:cNvSpPr txBox="1"/>
          <p:nvPr/>
        </p:nvSpPr>
        <p:spPr>
          <a:xfrm>
            <a:off x="5970835" y="2555174"/>
            <a:ext cx="625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Muli" panose="020B0604020202020204" charset="0"/>
              </a:rPr>
              <a:t>Ciao!</a:t>
            </a:r>
          </a:p>
        </p:txBody>
      </p:sp>
    </p:spTree>
    <p:extLst>
      <p:ext uri="{BB962C8B-B14F-4D97-AF65-F5344CB8AC3E}">
        <p14:creationId xmlns:p14="http://schemas.microsoft.com/office/powerpoint/2010/main" val="101113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366587" y="210750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title"/>
          </p:nvPr>
        </p:nvSpPr>
        <p:spPr>
          <a:xfrm>
            <a:off x="580550" y="349975"/>
            <a:ext cx="6014400" cy="857400"/>
          </a:xfrm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3.1 Being voiceless it’s not that easy</a:t>
            </a:r>
          </a:p>
        </p:txBody>
      </p:sp>
      <p:sp>
        <p:nvSpPr>
          <p:cNvPr id="248" name="Google Shape;248;p27"/>
          <p:cNvSpPr txBox="1">
            <a:spLocks noGrp="1"/>
          </p:cNvSpPr>
          <p:nvPr>
            <p:ph type="body" idx="1"/>
          </p:nvPr>
        </p:nvSpPr>
        <p:spPr>
          <a:xfrm>
            <a:off x="580550" y="1482150"/>
            <a:ext cx="6014400" cy="3161700"/>
          </a:xfrm>
        </p:spPr>
        <p:txBody>
          <a:bodyPr spcFirstLastPara="1" wrap="square" lIns="0" tIns="0" rIns="0" bIns="0" anchor="t" anchorCtr="0">
            <a:normAutofit lnSpcReduction="10000"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" dirty="0"/>
              <a:t>Being deaf or mute can cause a lot of problems in modern life:</a:t>
            </a:r>
          </a:p>
          <a:p>
            <a:pPr marL="342900">
              <a:lnSpc>
                <a:spcPct val="105000"/>
              </a:lnSpc>
            </a:pPr>
            <a:r>
              <a:rPr lang="en" dirty="0"/>
              <a:t>Isolated areas or with poor lighting</a:t>
            </a:r>
          </a:p>
          <a:p>
            <a:pPr marL="342900">
              <a:lnSpc>
                <a:spcPct val="105000"/>
              </a:lnSpc>
            </a:pPr>
            <a:r>
              <a:rPr lang="en" dirty="0"/>
              <a:t>Areas with busy traffic or intersections</a:t>
            </a:r>
          </a:p>
          <a:p>
            <a:pPr marL="342900">
              <a:lnSpc>
                <a:spcPct val="105000"/>
              </a:lnSpc>
            </a:pPr>
            <a:r>
              <a:rPr lang="en" dirty="0"/>
              <a:t>Events, construction sites, all places with loud sounds</a:t>
            </a:r>
            <a:br>
              <a:rPr lang="en" dirty="0"/>
            </a:br>
            <a:endParaRPr lang="it-IT" dirty="0"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3.2 Model</a:t>
            </a: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400550" y="1453751"/>
            <a:ext cx="6014400" cy="3161700"/>
          </a:xfr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Using Prophet on time series, we can predict potential dangerous zones in Modena and show them in the map, by predicting the number of warning in a certain area.  </a:t>
            </a:r>
            <a:br>
              <a:rPr lang="en-US" dirty="0"/>
            </a:br>
            <a:endParaRPr lang="en-US" dirty="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D33762-50C7-5665-1471-5D4A07C2B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150" y="1720838"/>
            <a:ext cx="6014400" cy="3161700"/>
          </a:xfrm>
        </p:spPr>
        <p:txBody>
          <a:bodyPr/>
          <a:lstStyle/>
          <a:p>
            <a:pPr marL="76200" indent="0">
              <a:buNone/>
            </a:pPr>
            <a:r>
              <a:rPr lang="it-IT" sz="2000" dirty="0" err="1"/>
              <a:t>Dividing</a:t>
            </a:r>
            <a:r>
              <a:rPr lang="it-IT" sz="2000" dirty="0"/>
              <a:t> Modena in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neigborhoods</a:t>
            </a:r>
            <a:r>
              <a:rPr lang="it-IT" sz="2000" dirty="0"/>
              <a:t>, and training the model on </a:t>
            </a:r>
            <a:r>
              <a:rPr lang="it-IT" sz="2000" dirty="0" err="1"/>
              <a:t>all</a:t>
            </a:r>
            <a:r>
              <a:rPr lang="it-IT" sz="2000" dirty="0"/>
              <a:t> of </a:t>
            </a:r>
            <a:r>
              <a:rPr lang="it-IT" sz="2000" dirty="0" err="1"/>
              <a:t>them</a:t>
            </a:r>
            <a:r>
              <a:rPr lang="it-IT" sz="2000" dirty="0"/>
              <a:t>. </a:t>
            </a:r>
            <a:r>
              <a:rPr lang="it-IT" sz="2000" dirty="0" err="1"/>
              <a:t>Then</a:t>
            </a:r>
            <a:r>
              <a:rPr lang="it-IT" sz="2000" dirty="0"/>
              <a:t> </a:t>
            </a:r>
            <a:r>
              <a:rPr lang="it-IT" sz="2000" dirty="0" err="1"/>
              <a:t>assigning</a:t>
            </a:r>
            <a:r>
              <a:rPr lang="it-IT" sz="2000" dirty="0"/>
              <a:t> the </a:t>
            </a:r>
            <a:r>
              <a:rPr lang="it-IT" sz="2000" dirty="0" err="1"/>
              <a:t>values</a:t>
            </a:r>
            <a:r>
              <a:rPr lang="it-IT" sz="2000" dirty="0"/>
              <a:t> in the </a:t>
            </a:r>
            <a:r>
              <a:rPr lang="it-IT" sz="2000" dirty="0" err="1"/>
              <a:t>corresponding</a:t>
            </a:r>
            <a:r>
              <a:rPr lang="it-IT" sz="2000" dirty="0"/>
              <a:t> database. 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64A700-AE20-25D8-6659-D0E0F28C1B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DCAC0B4-1953-F384-4D8C-7B2A8383D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00" y="1591238"/>
            <a:ext cx="1578384" cy="196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2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8FE446-3873-DE1A-B2E0-352C44B9C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317" y="1468230"/>
            <a:ext cx="3139684" cy="2207040"/>
          </a:xfrm>
        </p:spPr>
        <p:txBody>
          <a:bodyPr/>
          <a:lstStyle/>
          <a:p>
            <a:pPr marL="76200" indent="0">
              <a:buNone/>
            </a:pPr>
            <a:r>
              <a:rPr lang="it-IT" sz="2000" dirty="0"/>
              <a:t>The database </a:t>
            </a:r>
            <a:r>
              <a:rPr lang="it-IT" sz="2000" dirty="0" err="1"/>
              <a:t>has</a:t>
            </a:r>
            <a:r>
              <a:rPr lang="it-IT" sz="2000" dirty="0"/>
              <a:t> 2 </a:t>
            </a:r>
            <a:r>
              <a:rPr lang="it-IT" sz="2000" dirty="0" err="1"/>
              <a:t>columns</a:t>
            </a:r>
            <a:r>
              <a:rPr lang="it-IT" sz="2000" dirty="0"/>
              <a:t> of </a:t>
            </a:r>
            <a:r>
              <a:rPr lang="it-IT" sz="2000" dirty="0" err="1"/>
              <a:t>interest</a:t>
            </a:r>
            <a:r>
              <a:rPr lang="it-IT" sz="2000" dirty="0"/>
              <a:t>, y and </a:t>
            </a:r>
            <a:r>
              <a:rPr lang="it-IT" sz="2000" dirty="0" err="1"/>
              <a:t>ds</a:t>
            </a:r>
            <a:r>
              <a:rPr lang="it-IT" sz="2000" dirty="0"/>
              <a:t>:</a:t>
            </a:r>
          </a:p>
          <a:p>
            <a:r>
              <a:rPr lang="it-IT" sz="2000" dirty="0"/>
              <a:t>y: </a:t>
            </a:r>
            <a:r>
              <a:rPr lang="it-IT" sz="2000" dirty="0" err="1"/>
              <a:t>number</a:t>
            </a:r>
            <a:r>
              <a:rPr lang="it-IT" sz="2000" dirty="0"/>
              <a:t> of </a:t>
            </a:r>
            <a:r>
              <a:rPr lang="it-IT" sz="2000" dirty="0" err="1"/>
              <a:t>warnings</a:t>
            </a:r>
            <a:endParaRPr lang="it-IT" sz="2000" dirty="0"/>
          </a:p>
          <a:p>
            <a:r>
              <a:rPr lang="it-IT" sz="2000" dirty="0" err="1"/>
              <a:t>ds</a:t>
            </a:r>
            <a:r>
              <a:rPr lang="it-IT" sz="2000" dirty="0"/>
              <a:t>: the </a:t>
            </a:r>
            <a:r>
              <a:rPr lang="it-IT" sz="2000" dirty="0" err="1"/>
              <a:t>datetime</a:t>
            </a:r>
            <a:endParaRPr lang="it-IT" sz="2000" dirty="0"/>
          </a:p>
          <a:p>
            <a:pPr marL="76200" indent="0">
              <a:buNone/>
            </a:pPr>
            <a:endParaRPr lang="it-IT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16C97-CDF6-B672-7BBF-D5A3D148F3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  <p:pic>
        <p:nvPicPr>
          <p:cNvPr id="12" name="Immagine 11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67D28872-9782-7D9B-C569-D98B6225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82" y="448647"/>
            <a:ext cx="2355317" cy="424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8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A9154D-9C52-54C3-9B76-D92AEC01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553" y="1446150"/>
            <a:ext cx="3848447" cy="3161700"/>
          </a:xfrm>
        </p:spPr>
        <p:txBody>
          <a:bodyPr/>
          <a:lstStyle/>
          <a:p>
            <a:pPr marL="76200" indent="0">
              <a:buNone/>
            </a:pP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train</a:t>
            </a:r>
            <a:r>
              <a:rPr lang="it-IT" sz="2000" dirty="0"/>
              <a:t> the model </a:t>
            </a:r>
            <a:r>
              <a:rPr lang="it-IT" sz="2000" dirty="0" err="1"/>
              <a:t>also</a:t>
            </a:r>
            <a:r>
              <a:rPr lang="it-IT" sz="2000" dirty="0"/>
              <a:t> on </a:t>
            </a:r>
            <a:r>
              <a:rPr lang="it-IT" sz="2000" dirty="0" err="1"/>
              <a:t>his</a:t>
            </a:r>
            <a:r>
              <a:rPr lang="it-IT" sz="2000" dirty="0"/>
              <a:t> </a:t>
            </a:r>
            <a:r>
              <a:rPr lang="it-IT" sz="2000" dirty="0" err="1"/>
              <a:t>predictions</a:t>
            </a:r>
            <a:endParaRPr lang="it-IT" sz="2000" dirty="0"/>
          </a:p>
          <a:p>
            <a:pPr marL="76200" indent="0">
              <a:buNone/>
            </a:pPr>
            <a:endParaRPr lang="it-IT" sz="2000" dirty="0"/>
          </a:p>
          <a:p>
            <a:pPr marL="76200" indent="0">
              <a:buNone/>
            </a:pPr>
            <a:endParaRPr lang="it-IT" sz="2000" dirty="0"/>
          </a:p>
          <a:p>
            <a:pPr marL="76200" indent="0">
              <a:buNone/>
            </a:pPr>
            <a:endParaRPr lang="it-IT" sz="2000" dirty="0"/>
          </a:p>
          <a:p>
            <a:pPr marL="76200" indent="0">
              <a:buNone/>
            </a:pPr>
            <a:r>
              <a:rPr lang="it-IT" sz="2000" dirty="0"/>
              <a:t>And </a:t>
            </a:r>
            <a:r>
              <a:rPr lang="it-IT" sz="2000" dirty="0" err="1"/>
              <a:t>we</a:t>
            </a:r>
            <a:r>
              <a:rPr lang="it-IT" sz="2000" dirty="0"/>
              <a:t> do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monthly</a:t>
            </a:r>
            <a:endParaRPr lang="it-IT" sz="2000" dirty="0"/>
          </a:p>
          <a:p>
            <a:pPr marL="76200" indent="0">
              <a:buNone/>
            </a:pPr>
            <a:endParaRPr lang="it-IT"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9C77AE5-FF49-C1EC-28CD-52811EC036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9CE6610-39D6-DD53-6802-1380054F2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653" y="517452"/>
            <a:ext cx="4500594" cy="241290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33BD11F-BD15-1636-21F7-7BB295670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292" y="3526957"/>
            <a:ext cx="5591955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2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B13B0C-F811-9C84-A5E8-B181A210D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066" y="1464794"/>
            <a:ext cx="2841000" cy="3155100"/>
          </a:xfrm>
        </p:spPr>
        <p:txBody>
          <a:bodyPr/>
          <a:lstStyle/>
          <a:p>
            <a:pPr marL="101600" indent="0">
              <a:buNone/>
            </a:pPr>
            <a:r>
              <a:rPr lang="it-IT" dirty="0"/>
              <a:t>Points: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numbers</a:t>
            </a:r>
            <a:endParaRPr lang="it-IT" dirty="0"/>
          </a:p>
          <a:p>
            <a:pPr marL="101600" indent="0">
              <a:buNone/>
            </a:pPr>
            <a:endParaRPr lang="it-IT" dirty="0"/>
          </a:p>
          <a:p>
            <a:pPr marL="101600" indent="0">
              <a:buNone/>
            </a:pPr>
            <a:r>
              <a:rPr lang="it-IT" dirty="0"/>
              <a:t>Blue line: </a:t>
            </a:r>
            <a:r>
              <a:rPr lang="it-IT" dirty="0" err="1"/>
              <a:t>it’s</a:t>
            </a:r>
            <a:r>
              <a:rPr lang="it-IT" dirty="0"/>
              <a:t> the </a:t>
            </a:r>
            <a:r>
              <a:rPr lang="it-IT" dirty="0" err="1"/>
              <a:t>predicted</a:t>
            </a:r>
            <a:r>
              <a:rPr lang="it-IT" dirty="0"/>
              <a:t> trend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C3E645-D997-BD0C-D809-6B3D1D90E1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59BEAF9-1A60-7F61-457B-E2D9C92B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682" y="1063350"/>
            <a:ext cx="5073252" cy="30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9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38DD92-2175-E076-1CE2-DB73CBE046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3943" y="1763623"/>
            <a:ext cx="2841000" cy="1616251"/>
          </a:xfrm>
        </p:spPr>
        <p:txBody>
          <a:bodyPr/>
          <a:lstStyle/>
          <a:p>
            <a:pPr marL="101600" indent="0">
              <a:buNone/>
            </a:pP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dangerous</a:t>
            </a:r>
            <a:r>
              <a:rPr lang="it-IT" dirty="0"/>
              <a:t> zones are </a:t>
            </a:r>
            <a:r>
              <a:rPr lang="it-IT" dirty="0" err="1"/>
              <a:t>shown</a:t>
            </a:r>
            <a:r>
              <a:rPr lang="it-IT" dirty="0"/>
              <a:t> in the web app with blue pointers.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1FFDE5-6509-F642-CA0E-CF7766DF5F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9441689-1EAE-A61E-7EB6-70EDF1B18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174" y="402314"/>
            <a:ext cx="5279760" cy="433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9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9E3D7-1AAD-2A6F-CA04-57843CAE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3.3 </a:t>
            </a:r>
            <a:r>
              <a:rPr lang="it-IT" dirty="0" err="1"/>
              <a:t>Possible</a:t>
            </a:r>
            <a:r>
              <a:rPr lang="it-IT" dirty="0"/>
              <a:t> </a:t>
            </a:r>
            <a:r>
              <a:rPr lang="it-IT" dirty="0" err="1"/>
              <a:t>improvements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1CC4843-C434-5B37-7BB6-97BFB3D13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352550"/>
            <a:ext cx="6216250" cy="3155100"/>
          </a:xfrm>
        </p:spPr>
        <p:txBody>
          <a:bodyPr/>
          <a:lstStyle/>
          <a:p>
            <a:pPr marL="101600" indent="0">
              <a:buNone/>
            </a:pPr>
            <a:r>
              <a:rPr lang="it-IT" dirty="0"/>
              <a:t>In </a:t>
            </a:r>
            <a:r>
              <a:rPr lang="it-IT" dirty="0" err="1"/>
              <a:t>our</a:t>
            </a:r>
            <a:r>
              <a:rPr lang="it-IT" dirty="0"/>
              <a:t> society </a:t>
            </a:r>
            <a:r>
              <a:rPr lang="it-IT" dirty="0" err="1"/>
              <a:t>it’s</a:t>
            </a:r>
            <a:r>
              <a:rPr lang="it-IT" dirty="0"/>
              <a:t> a major </a:t>
            </a:r>
            <a:r>
              <a:rPr lang="it-IT" dirty="0" err="1"/>
              <a:t>problem</a:t>
            </a:r>
            <a:r>
              <a:rPr lang="it-IT" dirty="0"/>
              <a:t> to include </a:t>
            </a:r>
            <a:r>
              <a:rPr lang="it-IT" dirty="0" err="1"/>
              <a:t>minorities</a:t>
            </a:r>
            <a:r>
              <a:rPr lang="it-IT" dirty="0"/>
              <a:t> and </a:t>
            </a:r>
            <a:r>
              <a:rPr lang="it-IT" dirty="0" err="1"/>
              <a:t>promote</a:t>
            </a:r>
            <a:r>
              <a:rPr lang="it-IT" dirty="0"/>
              <a:t> equality. </a:t>
            </a:r>
          </a:p>
          <a:p>
            <a:pPr marL="101600" indent="0">
              <a:buNone/>
            </a:pPr>
            <a:r>
              <a:rPr lang="it-IT" dirty="0" err="1"/>
              <a:t>Our</a:t>
            </a:r>
            <a:r>
              <a:rPr lang="it-IT" dirty="0"/>
              <a:t> project </a:t>
            </a:r>
            <a:r>
              <a:rPr lang="it-IT" dirty="0" err="1"/>
              <a:t>main</a:t>
            </a:r>
            <a:r>
              <a:rPr lang="it-IT" dirty="0"/>
              <a:t> goal </a:t>
            </a:r>
            <a:r>
              <a:rPr lang="it-IT" dirty="0" err="1"/>
              <a:t>it’s</a:t>
            </a:r>
            <a:r>
              <a:rPr lang="it-IT" dirty="0"/>
              <a:t> to work on </a:t>
            </a:r>
            <a:r>
              <a:rPr lang="it-IT" dirty="0" err="1"/>
              <a:t>that</a:t>
            </a:r>
            <a:r>
              <a:rPr lang="it-IT" dirty="0"/>
              <a:t>.</a:t>
            </a:r>
          </a:p>
          <a:p>
            <a:pPr marL="101600" indent="0">
              <a:buNone/>
            </a:pPr>
            <a:r>
              <a:rPr lang="it-IT" dirty="0"/>
              <a:t>But </a:t>
            </a:r>
            <a:r>
              <a:rPr lang="it-IT" dirty="0" err="1"/>
              <a:t>there</a:t>
            </a:r>
            <a:r>
              <a:rPr lang="it-IT" dirty="0"/>
              <a:t> are a </a:t>
            </a:r>
            <a:r>
              <a:rPr lang="it-IT" dirty="0" err="1"/>
              <a:t>lot</a:t>
            </a:r>
            <a:r>
              <a:rPr lang="it-IT" dirty="0"/>
              <a:t> of </a:t>
            </a:r>
            <a:r>
              <a:rPr lang="it-IT" dirty="0" err="1"/>
              <a:t>improvements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can be made 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7F36099-8579-5519-E666-DE517C4CA8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0138674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297</Words>
  <Application>Microsoft Office PowerPoint</Application>
  <PresentationFormat>Presentazione su schermo (16:9)</PresentationFormat>
  <Paragraphs>42</Paragraphs>
  <Slides>12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Muli</vt:lpstr>
      <vt:lpstr>Lexend Deca</vt:lpstr>
      <vt:lpstr>Arial</vt:lpstr>
      <vt:lpstr>Aliena template</vt:lpstr>
      <vt:lpstr>3. Why do we need a warning prediction system?</vt:lpstr>
      <vt:lpstr>3.1 Being voiceless it’s not that easy</vt:lpstr>
      <vt:lpstr>3.2 Model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3.3 Possible improvements</vt:lpstr>
      <vt:lpstr>Presentazione standard di PowerPoint</vt:lpstr>
      <vt:lpstr>Presentazione standard di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Gloves  IoT and 3D Intelligent System Project  Andrea Grandi Daniele Vellani Luca Montagnani</dc:title>
  <cp:lastModifiedBy>DANIELE VELLANI</cp:lastModifiedBy>
  <cp:revision>46</cp:revision>
  <dcterms:modified xsi:type="dcterms:W3CDTF">2024-04-03T15:08:03Z</dcterms:modified>
</cp:coreProperties>
</file>