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>
        <p:scale>
          <a:sx n="130" d="100"/>
          <a:sy n="130" d="100"/>
        </p:scale>
        <p:origin x="2048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asmith/Andrea's%20Stuff/Fall%202019/CSCI%201913/Lab%207/Array%20Size%20vs%20Averag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Array Size vs Average Linear Search and Binary Search Comparisons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Sheet1!$C$2:$C$31</c:f>
              <c:numCache>
                <c:formatCode>General</c:formatCode>
                <c:ptCount val="30"/>
                <c:pt idx="0">
                  <c:v>1</c:v>
                </c:pt>
                <c:pt idx="1">
                  <c:v>1.5</c:v>
                </c:pt>
                <c:pt idx="2">
                  <c:v>1.6666666666666601</c:v>
                </c:pt>
                <c:pt idx="3">
                  <c:v>2</c:v>
                </c:pt>
                <c:pt idx="4">
                  <c:v>2.2000000000000002</c:v>
                </c:pt>
                <c:pt idx="5">
                  <c:v>2.3333333333333299</c:v>
                </c:pt>
                <c:pt idx="6">
                  <c:v>2.4285714285714199</c:v>
                </c:pt>
                <c:pt idx="7">
                  <c:v>2.625</c:v>
                </c:pt>
                <c:pt idx="8">
                  <c:v>2.7777777777777701</c:v>
                </c:pt>
                <c:pt idx="9">
                  <c:v>2.9</c:v>
                </c:pt>
                <c:pt idx="10">
                  <c:v>3</c:v>
                </c:pt>
                <c:pt idx="11">
                  <c:v>3.0833333333333299</c:v>
                </c:pt>
                <c:pt idx="12">
                  <c:v>3.1538461538461502</c:v>
                </c:pt>
                <c:pt idx="13">
                  <c:v>3.21428571428571</c:v>
                </c:pt>
                <c:pt idx="14">
                  <c:v>3.2666666666666599</c:v>
                </c:pt>
                <c:pt idx="15">
                  <c:v>3.375</c:v>
                </c:pt>
                <c:pt idx="16">
                  <c:v>3.4705882352941102</c:v>
                </c:pt>
                <c:pt idx="17">
                  <c:v>3.55555555555555</c:v>
                </c:pt>
                <c:pt idx="18">
                  <c:v>3.6315789473684199</c:v>
                </c:pt>
                <c:pt idx="19">
                  <c:v>3.7</c:v>
                </c:pt>
                <c:pt idx="20">
                  <c:v>3.7619047619047601</c:v>
                </c:pt>
                <c:pt idx="21">
                  <c:v>3.8181818181818099</c:v>
                </c:pt>
                <c:pt idx="22">
                  <c:v>3.8695652173913002</c:v>
                </c:pt>
                <c:pt idx="23">
                  <c:v>3.9166666666666599</c:v>
                </c:pt>
                <c:pt idx="24">
                  <c:v>3.96</c:v>
                </c:pt>
                <c:pt idx="25">
                  <c:v>4</c:v>
                </c:pt>
                <c:pt idx="26">
                  <c:v>4.0370370370370301</c:v>
                </c:pt>
                <c:pt idx="27">
                  <c:v>4.0714285714285703</c:v>
                </c:pt>
                <c:pt idx="28">
                  <c:v>4.1034482758620596</c:v>
                </c:pt>
                <c:pt idx="29">
                  <c:v>4.1333333333333302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B5-0E4B-A4D3-49EB3C84746B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'[Array Size vs Averages.xlsx]Sheet1'!$B:$B</c:f>
              <c:numCache>
                <c:formatCode>General</c:formatCode>
                <c:ptCount val="104857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B5-0E4B-A4D3-49EB3C847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5045696"/>
        <c:axId val="1267112256"/>
      </c:scatterChart>
      <c:valAx>
        <c:axId val="123504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112256"/>
        <c:crosses val="autoZero"/>
        <c:crossBetween val="midCat"/>
      </c:valAx>
      <c:valAx>
        <c:axId val="126711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Linear Search &amp; Binary Search</a:t>
                </a:r>
              </a:p>
            </c:rich>
          </c:tx>
          <c:layout>
            <c:manualLayout>
              <c:xMode val="edge"/>
              <c:yMode val="edge"/>
              <c:x val="3.4227209872332749E-2"/>
              <c:y val="0.15430495208498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045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8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2CF2-2DD8-F34D-BF54-312BD85ACF8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D529-FA5C-5C42-8BE1-598F371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AF159-AD9E-C344-946E-DBCB5D6D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54704"/>
              </p:ext>
            </p:extLst>
          </p:nvPr>
        </p:nvGraphicFramePr>
        <p:xfrm>
          <a:off x="375406" y="1658912"/>
          <a:ext cx="2284237" cy="510453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95818">
                  <a:extLst>
                    <a:ext uri="{9D8B030D-6E8A-4147-A177-3AD203B41FA5}">
                      <a16:colId xmlns:a16="http://schemas.microsoft.com/office/drawing/2014/main" val="1705481183"/>
                    </a:ext>
                  </a:extLst>
                </a:gridCol>
                <a:gridCol w="710030">
                  <a:extLst>
                    <a:ext uri="{9D8B030D-6E8A-4147-A177-3AD203B41FA5}">
                      <a16:colId xmlns:a16="http://schemas.microsoft.com/office/drawing/2014/main" val="1219390661"/>
                    </a:ext>
                  </a:extLst>
                </a:gridCol>
                <a:gridCol w="978389">
                  <a:extLst>
                    <a:ext uri="{9D8B030D-6E8A-4147-A177-3AD203B41FA5}">
                      <a16:colId xmlns:a16="http://schemas.microsoft.com/office/drawing/2014/main" val="2385306247"/>
                    </a:ext>
                  </a:extLst>
                </a:gridCol>
              </a:tblGrid>
              <a:tr h="370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Array Size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Linear Search Avg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Binary Search Avg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1532668695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878908796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02140119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1.66667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053687332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2.5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0831292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777891290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2.33333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011958497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2.42857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616527551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2.625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940095212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2.77778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293767478"/>
                  </a:ext>
                </a:extLst>
              </a:tr>
              <a:tr h="21802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876359444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799683848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3.08333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500929887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3.15385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1888700862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3.21429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385177042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3.26667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98466127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3.375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1554662050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3.47059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1273887588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3.55556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736778979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3.63158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348632440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35290369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3.7619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4031862343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3.81818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1239078804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3.86957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270235816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3.91667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302407559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492893906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3199177449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4.03704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1945284599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4.07143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1632161298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4.10345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4135161149"/>
                  </a:ext>
                </a:extLst>
              </a:tr>
              <a:tr h="15573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4.13333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496" marR="46496" marT="0" marB="0" anchor="b"/>
                </a:tc>
                <a:extLst>
                  <a:ext uri="{0D108BD9-81ED-4DB2-BD59-A6C34878D82A}">
                    <a16:rowId xmlns:a16="http://schemas.microsoft.com/office/drawing/2014/main" val="25225357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8C50CB-E346-7B4F-BDB2-70E938D02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244793"/>
              </p:ext>
            </p:extLst>
          </p:nvPr>
        </p:nvGraphicFramePr>
        <p:xfrm>
          <a:off x="2764219" y="914861"/>
          <a:ext cx="3890763" cy="2730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5E8C5A-C9DD-4B42-ABFF-836B0A527FE2}"/>
              </a:ext>
            </a:extLst>
          </p:cNvPr>
          <p:cNvSpPr txBox="1"/>
          <p:nvPr/>
        </p:nvSpPr>
        <p:spPr>
          <a:xfrm>
            <a:off x="281815" y="1175887"/>
            <a:ext cx="215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BinaryVsLinear</a:t>
            </a:r>
            <a:r>
              <a:rPr lang="en-US" sz="1200" b="1" dirty="0"/>
              <a:t> 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ACE63-916B-8E4D-B99D-260DD2F7E70F}"/>
              </a:ext>
            </a:extLst>
          </p:cNvPr>
          <p:cNvSpPr txBox="1"/>
          <p:nvPr/>
        </p:nvSpPr>
        <p:spPr>
          <a:xfrm>
            <a:off x="375406" y="323530"/>
            <a:ext cx="215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Andrea Smith</a:t>
            </a:r>
          </a:p>
          <a:p>
            <a:r>
              <a:rPr lang="en-US" sz="1200" dirty="0"/>
              <a:t>CSCI 1913</a:t>
            </a:r>
          </a:p>
          <a:p>
            <a:r>
              <a:rPr lang="en-US" sz="1200" dirty="0"/>
              <a:t>Lab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90115-420E-2043-9CED-26A1E3FA802D}"/>
              </a:ext>
            </a:extLst>
          </p:cNvPr>
          <p:cNvSpPr txBox="1"/>
          <p:nvPr/>
        </p:nvSpPr>
        <p:spPr>
          <a:xfrm>
            <a:off x="2764219" y="3888828"/>
            <a:ext cx="389076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Short Answer Questions:</a:t>
            </a:r>
          </a:p>
          <a:p>
            <a:endParaRPr lang="en-US" sz="1100" u="sng" dirty="0"/>
          </a:p>
          <a:p>
            <a:r>
              <a:rPr lang="en-US" sz="1100" b="1" dirty="0"/>
              <a:t>Q: </a:t>
            </a:r>
            <a:r>
              <a:rPr lang="en-US" sz="1100" dirty="0"/>
              <a:t>Based on your graph, for what array sizes is linear search more efficient than binary search?</a:t>
            </a:r>
          </a:p>
          <a:p>
            <a:r>
              <a:rPr lang="en-US" sz="1100" b="1" dirty="0"/>
              <a:t>A: </a:t>
            </a:r>
            <a:r>
              <a:rPr lang="en-US" sz="1100" dirty="0"/>
              <a:t>Linear search is more efficient than binary search for arrays of size 4 and below.</a:t>
            </a:r>
          </a:p>
          <a:p>
            <a:endParaRPr lang="en-US" sz="1100" dirty="0"/>
          </a:p>
          <a:p>
            <a:r>
              <a:rPr lang="en-US" sz="1100" b="1" dirty="0"/>
              <a:t>Q:</a:t>
            </a:r>
            <a:r>
              <a:rPr lang="en-US" sz="1100" dirty="0"/>
              <a:t> Based on your graph, for what array sizes is binary search more efficient than linear search?</a:t>
            </a:r>
          </a:p>
          <a:p>
            <a:r>
              <a:rPr lang="en-US" sz="1100" b="1" dirty="0"/>
              <a:t>A: </a:t>
            </a:r>
            <a:r>
              <a:rPr lang="en-US" sz="1100" dirty="0"/>
              <a:t>Binary search is more efficient than linear search for arrays of size 5 and above.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925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205</Words>
  <Application>Microsoft Macintosh PowerPoint</Application>
  <PresentationFormat>Letter Paper (8.5x11 in)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Smith</dc:creator>
  <cp:lastModifiedBy>Andrea Smith</cp:lastModifiedBy>
  <cp:revision>2</cp:revision>
  <dcterms:created xsi:type="dcterms:W3CDTF">2019-10-31T00:59:46Z</dcterms:created>
  <dcterms:modified xsi:type="dcterms:W3CDTF">2019-10-31T01:18:59Z</dcterms:modified>
</cp:coreProperties>
</file>