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10"/>
  </p:notesMasterIdLst>
  <p:sldIdLst>
    <p:sldId id="256" r:id="rId2"/>
    <p:sldId id="259" r:id="rId3"/>
    <p:sldId id="263" r:id="rId4"/>
    <p:sldId id="260" r:id="rId5"/>
    <p:sldId id="264" r:id="rId6"/>
    <p:sldId id="258" r:id="rId7"/>
    <p:sldId id="262"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52AC52-C99D-3A4E-B8DE-27A179551D64}" v="455" dt="2025-04-21T19:39:40.403"/>
    <p1510:client id="{7C1C35A2-F223-72CF-8D77-59B3261EAA3D}" v="197" dt="2025-04-22T14:14:14.546"/>
    <p1510:client id="{9C0018CC-06D3-9FB9-3DF9-F9DC78A33CD1}" v="258" dt="2025-04-21T15:00:21.793"/>
    <p1510:client id="{D410F098-1B85-F74B-B3FD-0B84A8FF715C}" v="141" dt="2025-04-21T00:08:14.6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333D4F-8301-3848-B187-50037D6E8718}" type="datetimeFigureOut">
              <a:rPr lang="en-US" smtClean="0"/>
              <a:t>4/22/2025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4CD6A-CE43-B84B-A963-529F010927E2}" type="slidenum">
              <a:rPr lang="en-US" smtClean="0"/>
              <a:t>‹#›</a:t>
            </a:fld>
            <a:endParaRPr lang="en-US"/>
          </a:p>
        </p:txBody>
      </p:sp>
    </p:spTree>
    <p:extLst>
      <p:ext uri="{BB962C8B-B14F-4D97-AF65-F5344CB8AC3E}">
        <p14:creationId xmlns:p14="http://schemas.microsoft.com/office/powerpoint/2010/main" val="1123488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EE4CD6A-CE43-B84B-A963-529F010927E2}" type="slidenum">
              <a:rPr lang="en-US" smtClean="0"/>
              <a:t>4</a:t>
            </a:fld>
            <a:endParaRPr lang="en-US"/>
          </a:p>
        </p:txBody>
      </p:sp>
    </p:spTree>
    <p:extLst>
      <p:ext uri="{BB962C8B-B14F-4D97-AF65-F5344CB8AC3E}">
        <p14:creationId xmlns:p14="http://schemas.microsoft.com/office/powerpoint/2010/main" val="2475347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EE4CD6A-CE43-B84B-A963-529F010927E2}" type="slidenum">
              <a:rPr lang="en-US" smtClean="0"/>
              <a:t>5</a:t>
            </a:fld>
            <a:endParaRPr lang="en-US"/>
          </a:p>
        </p:txBody>
      </p:sp>
    </p:spTree>
    <p:extLst>
      <p:ext uri="{BB962C8B-B14F-4D97-AF65-F5344CB8AC3E}">
        <p14:creationId xmlns:p14="http://schemas.microsoft.com/office/powerpoint/2010/main" val="2854682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Confusion Matrix results:</a:t>
            </a:r>
          </a:p>
          <a:p>
            <a:r>
              <a:rPr lang="en-US"/>
              <a:t>Precision: Of those that were predicted to be positive by the model, how many were actually positive?</a:t>
            </a:r>
          </a:p>
          <a:p>
            <a:r>
              <a:rPr lang="en-US"/>
              <a:t>Recall: Of the values that are actually positive, how many did the model correctly identify?</a:t>
            </a:r>
            <a:br>
              <a:rPr lang="en-US"/>
            </a:br>
            <a:r>
              <a:rPr lang="en-US"/>
              <a:t>Precision = 0.80 </a:t>
            </a:r>
          </a:p>
          <a:p>
            <a:r>
              <a:rPr lang="en-US"/>
              <a:t>Recall = 0.75</a:t>
            </a:r>
          </a:p>
          <a:p>
            <a:endParaRPr lang="en-US"/>
          </a:p>
          <a:p>
            <a:r>
              <a:rPr lang="en-US"/>
              <a:t>AUC-ROC: Demonstrates the ratio of True positive predictions to false positive predictions at different thresholds </a:t>
            </a:r>
          </a:p>
        </p:txBody>
      </p:sp>
      <p:sp>
        <p:nvSpPr>
          <p:cNvPr id="4" name="Slide Number Placeholder 3"/>
          <p:cNvSpPr>
            <a:spLocks noGrp="1"/>
          </p:cNvSpPr>
          <p:nvPr>
            <p:ph type="sldNum" sz="quarter" idx="5"/>
          </p:nvPr>
        </p:nvSpPr>
        <p:spPr/>
        <p:txBody>
          <a:bodyPr/>
          <a:lstStyle/>
          <a:p>
            <a:fld id="{5EE4CD6A-CE43-B84B-A963-529F010927E2}" type="slidenum">
              <a:rPr lang="en-US" smtClean="0"/>
              <a:t>6</a:t>
            </a:fld>
            <a:endParaRPr lang="en-US"/>
          </a:p>
        </p:txBody>
      </p:sp>
    </p:spTree>
    <p:extLst>
      <p:ext uri="{BB962C8B-B14F-4D97-AF65-F5344CB8AC3E}">
        <p14:creationId xmlns:p14="http://schemas.microsoft.com/office/powerpoint/2010/main" val="3411758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Precision = 0.84</a:t>
            </a:r>
          </a:p>
          <a:p>
            <a:r>
              <a:rPr lang="en-US"/>
              <a:t>Recall = 0.83 </a:t>
            </a:r>
          </a:p>
        </p:txBody>
      </p:sp>
      <p:sp>
        <p:nvSpPr>
          <p:cNvPr id="4" name="Slide Number Placeholder 3"/>
          <p:cNvSpPr>
            <a:spLocks noGrp="1"/>
          </p:cNvSpPr>
          <p:nvPr>
            <p:ph type="sldNum" sz="quarter" idx="5"/>
          </p:nvPr>
        </p:nvSpPr>
        <p:spPr/>
        <p:txBody>
          <a:bodyPr/>
          <a:lstStyle/>
          <a:p>
            <a:fld id="{5EE4CD6A-CE43-B84B-A963-529F010927E2}" type="slidenum">
              <a:rPr lang="en-US" smtClean="0"/>
              <a:t>7</a:t>
            </a:fld>
            <a:endParaRPr lang="en-US"/>
          </a:p>
        </p:txBody>
      </p:sp>
    </p:spTree>
    <p:extLst>
      <p:ext uri="{BB962C8B-B14F-4D97-AF65-F5344CB8AC3E}">
        <p14:creationId xmlns:p14="http://schemas.microsoft.com/office/powerpoint/2010/main" val="1190871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4/22/2025</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774316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164497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4/22/2025</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642433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53547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4/22/2025</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58591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847223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4/22/2025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144119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4/22/2025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extLst>
      <p:ext uri="{BB962C8B-B14F-4D97-AF65-F5344CB8AC3E}">
        <p14:creationId xmlns:p14="http://schemas.microsoft.com/office/powerpoint/2010/main" val="3627201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181421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4/22/2025</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1517496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58640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4/22/2025</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48228424"/>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79958C0-67DC-4F86-AA91-C9BB89236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5E1B8D6-5183-4C9D-9631-F5831902A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ctrTitle"/>
          </p:nvPr>
        </p:nvSpPr>
        <p:spPr>
          <a:xfrm>
            <a:off x="446534" y="2551813"/>
            <a:ext cx="7536770" cy="2658920"/>
          </a:xfrm>
        </p:spPr>
        <p:txBody>
          <a:bodyPr anchor="b">
            <a:normAutofit/>
          </a:bodyPr>
          <a:lstStyle/>
          <a:p>
            <a:pPr>
              <a:lnSpc>
                <a:spcPct val="90000"/>
              </a:lnSpc>
            </a:pPr>
            <a:r>
              <a:rPr lang="en-US" sz="4600" cap="none">
                <a:solidFill>
                  <a:srgbClr val="FFFFFF"/>
                </a:solidFill>
                <a:latin typeface="Aptos Display" panose="020B0004020202020204" pitchFamily="34" charset="0"/>
                <a:ea typeface="+mj-lt"/>
                <a:cs typeface="+mj-lt"/>
              </a:rPr>
              <a:t>Physical Exam Findings for DKA Patients as a Predictor for Severity of GCS/Cerebral Edema</a:t>
            </a:r>
            <a:endParaRPr lang="en-US" sz="4600" cap="none">
              <a:solidFill>
                <a:srgbClr val="FFFFFF"/>
              </a:solidFill>
              <a:latin typeface="Aptos Display" panose="020B0004020202020204" pitchFamily="34" charset="0"/>
              <a:ea typeface="Calibri Light"/>
              <a:cs typeface="Calibri Light"/>
            </a:endParaRPr>
          </a:p>
        </p:txBody>
      </p:sp>
      <p:sp>
        <p:nvSpPr>
          <p:cNvPr id="3" name="Subtitle 2"/>
          <p:cNvSpPr>
            <a:spLocks noGrp="1"/>
          </p:cNvSpPr>
          <p:nvPr>
            <p:ph type="subTitle" idx="1"/>
          </p:nvPr>
        </p:nvSpPr>
        <p:spPr>
          <a:xfrm>
            <a:off x="8199390" y="2551814"/>
            <a:ext cx="3546077" cy="2658920"/>
          </a:xfrm>
          <a:ln w="57150">
            <a:noFill/>
          </a:ln>
        </p:spPr>
        <p:txBody>
          <a:bodyPr vert="horz" lIns="91440" tIns="45720" rIns="91440" bIns="45720" rtlCol="0" anchor="ctr">
            <a:normAutofit/>
          </a:bodyPr>
          <a:lstStyle/>
          <a:p>
            <a:r>
              <a:rPr lang="en-US" sz="2400" cap="none">
                <a:solidFill>
                  <a:srgbClr val="FFFFFF">
                    <a:alpha val="70000"/>
                  </a:srgbClr>
                </a:solidFill>
                <a:latin typeface="Aptos Display" panose="020B0004020202020204" pitchFamily="34" charset="0"/>
              </a:rPr>
              <a:t>Nate Hayward</a:t>
            </a:r>
          </a:p>
          <a:p>
            <a:r>
              <a:rPr lang="en-US" sz="2400" cap="none">
                <a:solidFill>
                  <a:srgbClr val="FFFFFF">
                    <a:alpha val="70000"/>
                  </a:srgbClr>
                </a:solidFill>
                <a:latin typeface="Aptos Display" panose="020B0004020202020204" pitchFamily="34" charset="0"/>
              </a:rPr>
              <a:t>Joshua Kawasaki</a:t>
            </a:r>
          </a:p>
          <a:p>
            <a:r>
              <a:rPr lang="en-US" sz="2400" cap="none">
                <a:solidFill>
                  <a:srgbClr val="FFFFFF">
                    <a:alpha val="70000"/>
                  </a:srgbClr>
                </a:solidFill>
                <a:latin typeface="Aptos Display" panose="020B0004020202020204" pitchFamily="34" charset="0"/>
              </a:rPr>
              <a:t>Andrea Stofko</a:t>
            </a:r>
          </a:p>
        </p:txBody>
      </p:sp>
      <p:sp>
        <p:nvSpPr>
          <p:cNvPr id="23" name="Rectangle 22">
            <a:extLst>
              <a:ext uri="{FF2B5EF4-FFF2-40B4-BE49-F238E27FC236}">
                <a16:creationId xmlns:a16="http://schemas.microsoft.com/office/drawing/2014/main" id="{85AA17EB-F169-483D-AF02-A7EC2B2D9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6259649"/>
            <a:ext cx="7628209"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193E18B0-6B75-4819-8AF4-203AD4E0EA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4640" y="6259649"/>
            <a:ext cx="3546077" cy="111654"/>
          </a:xfrm>
          <a:prstGeom prst="rect">
            <a:avLst/>
          </a:prstGeom>
          <a:solidFill>
            <a:srgbClr val="FFFFFF">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 name="Rectangle 4">
            <a:extLst>
              <a:ext uri="{FF2B5EF4-FFF2-40B4-BE49-F238E27FC236}">
                <a16:creationId xmlns:a16="http://schemas.microsoft.com/office/drawing/2014/main" id="{231D5806-A642-5C41-73D7-9F9A1CF183D6}"/>
              </a:ext>
            </a:extLst>
          </p:cNvPr>
          <p:cNvSpPr/>
          <p:nvPr/>
        </p:nvSpPr>
        <p:spPr>
          <a:xfrm>
            <a:off x="8068487" y="2551814"/>
            <a:ext cx="45719" cy="26589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D5EDB-DD1E-BF60-6A0E-61B456BBBC94}"/>
              </a:ext>
            </a:extLst>
          </p:cNvPr>
          <p:cNvSpPr>
            <a:spLocks noGrp="1"/>
          </p:cNvSpPr>
          <p:nvPr>
            <p:ph type="title"/>
          </p:nvPr>
        </p:nvSpPr>
        <p:spPr/>
        <p:txBody>
          <a:bodyPr/>
          <a:lstStyle/>
          <a:p>
            <a:r>
              <a:rPr lang="en-US">
                <a:latin typeface="Aptos Display" panose="020B0004020202020204" pitchFamily="34" charset="0"/>
              </a:rPr>
              <a:t>Background</a:t>
            </a:r>
          </a:p>
        </p:txBody>
      </p:sp>
      <p:sp>
        <p:nvSpPr>
          <p:cNvPr id="3" name="Content Placeholder 2">
            <a:extLst>
              <a:ext uri="{FF2B5EF4-FFF2-40B4-BE49-F238E27FC236}">
                <a16:creationId xmlns:a16="http://schemas.microsoft.com/office/drawing/2014/main" id="{32D8EBD4-FB1D-AEF0-9CFD-2418DFEBA8A6}"/>
              </a:ext>
            </a:extLst>
          </p:cNvPr>
          <p:cNvSpPr>
            <a:spLocks noGrp="1"/>
          </p:cNvSpPr>
          <p:nvPr>
            <p:ph idx="1"/>
          </p:nvPr>
        </p:nvSpPr>
        <p:spPr/>
        <p:txBody>
          <a:bodyPr/>
          <a:lstStyle/>
          <a:p>
            <a:pPr marL="305435" indent="-305435"/>
            <a:endParaRPr lang="en-US">
              <a:latin typeface="Aptos Display" panose="020B0004020202020204" pitchFamily="34" charset="0"/>
            </a:endParaRPr>
          </a:p>
          <a:p>
            <a:pPr marL="305435" indent="-305435"/>
            <a:endParaRPr lang="en-US">
              <a:latin typeface="Aptos Display" panose="020B0004020202020204" pitchFamily="34" charset="0"/>
            </a:endParaRPr>
          </a:p>
        </p:txBody>
      </p:sp>
      <p:sp>
        <p:nvSpPr>
          <p:cNvPr id="5" name="TextBox 4">
            <a:extLst>
              <a:ext uri="{FF2B5EF4-FFF2-40B4-BE49-F238E27FC236}">
                <a16:creationId xmlns:a16="http://schemas.microsoft.com/office/drawing/2014/main" id="{2F48FEE7-3965-3388-7DE3-0D4F90D71566}"/>
              </a:ext>
            </a:extLst>
          </p:cNvPr>
          <p:cNvSpPr txBox="1"/>
          <p:nvPr/>
        </p:nvSpPr>
        <p:spPr>
          <a:xfrm>
            <a:off x="440870" y="2068286"/>
            <a:ext cx="11310257" cy="3970318"/>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b="1">
                <a:latin typeface="Aptos Display"/>
              </a:rPr>
              <a:t>Overview</a:t>
            </a:r>
            <a:r>
              <a:rPr lang="en-US">
                <a:latin typeface="Aptos Display"/>
              </a:rPr>
              <a:t>: Diabetic ketoacidosis (DKA) is a severe complication caused by untreated/poorly managed diabetes. </a:t>
            </a:r>
            <a:endParaRPr lang="en-US"/>
          </a:p>
          <a:p>
            <a:pPr marL="742950" lvl="1" indent="-285750">
              <a:buFont typeface="Courier New" panose="020B0604020202020204" pitchFamily="34" charset="0"/>
              <a:buChar char="o"/>
            </a:pPr>
            <a:r>
              <a:rPr lang="en-US">
                <a:latin typeface="Aptos Display"/>
              </a:rPr>
              <a:t>Insufficient insulin levels prevent glucose from entering cells, causing generation of ketone bodies, which accumulate and lead to metabolic acidosis.</a:t>
            </a:r>
            <a:endParaRPr lang="en-US"/>
          </a:p>
          <a:p>
            <a:endParaRPr lang="en-US">
              <a:latin typeface="Aptos Display" panose="020B0004020202020204" pitchFamily="34" charset="0"/>
            </a:endParaRPr>
          </a:p>
          <a:p>
            <a:pPr marL="285750" indent="-285750">
              <a:buFont typeface="Arial" panose="020B0604020202020204" pitchFamily="34" charset="0"/>
              <a:buChar char="•"/>
            </a:pPr>
            <a:r>
              <a:rPr lang="en-US" b="1">
                <a:latin typeface="Aptos Display"/>
              </a:rPr>
              <a:t>Clinical context</a:t>
            </a:r>
            <a:r>
              <a:rPr lang="en-US">
                <a:latin typeface="Aptos Display"/>
              </a:rPr>
              <a:t>: Severe DKA can lead to neurological impairment, abnormal breathing (e.g., Kussmaul respirations), persistent vomiting, or dehydration, requiring urgent clinical intervention. </a:t>
            </a:r>
          </a:p>
          <a:p>
            <a:endParaRPr lang="en-US">
              <a:latin typeface="Aptos Display"/>
            </a:endParaRPr>
          </a:p>
          <a:p>
            <a:pPr marL="285750" indent="-285750">
              <a:buFont typeface="Arial" panose="020B0604020202020204" pitchFamily="34" charset="0"/>
              <a:buChar char="•"/>
            </a:pPr>
            <a:r>
              <a:rPr lang="en-US" b="1">
                <a:latin typeface="Aptos Display"/>
              </a:rPr>
              <a:t>Complications</a:t>
            </a:r>
            <a:r>
              <a:rPr lang="en-US">
                <a:latin typeface="Aptos Display"/>
              </a:rPr>
              <a:t>: </a:t>
            </a:r>
          </a:p>
          <a:p>
            <a:pPr marL="742950" lvl="1" indent="-285750">
              <a:buFont typeface="Courier New" panose="020B0604020202020204" pitchFamily="34" charset="0"/>
              <a:buChar char="o"/>
            </a:pPr>
            <a:r>
              <a:rPr lang="en-US">
                <a:latin typeface="Aptos Display"/>
              </a:rPr>
              <a:t>electrolyte imbalances (e.g., hyponatremia and hypokalemia), cerebral edema, cardiac arrhythmias, acute kidney injury, multi-organ failure, coma, or death. </a:t>
            </a:r>
            <a:endParaRPr lang="en-US"/>
          </a:p>
          <a:p>
            <a:endParaRPr lang="en-US">
              <a:latin typeface="Aptos Display" panose="020B0004020202020204" pitchFamily="34" charset="0"/>
            </a:endParaRPr>
          </a:p>
          <a:p>
            <a:pPr marL="285750" indent="-285750">
              <a:buFont typeface="Arial" panose="020B0604020202020204" pitchFamily="34" charset="0"/>
              <a:buChar char="•"/>
            </a:pPr>
            <a:r>
              <a:rPr lang="en-US" b="1">
                <a:latin typeface="Aptos Display"/>
              </a:rPr>
              <a:t>Current gap in research</a:t>
            </a:r>
            <a:r>
              <a:rPr lang="en-US">
                <a:latin typeface="Aptos Display"/>
              </a:rPr>
              <a:t>: 30% of newly diagnosed diabetic pediatric patients initially present in DKA.</a:t>
            </a:r>
          </a:p>
          <a:p>
            <a:pPr marL="742950" lvl="1" indent="-285750">
              <a:buFont typeface="Courier New" panose="020B0604020202020204" pitchFamily="34" charset="0"/>
              <a:buChar char="o"/>
            </a:pPr>
            <a:r>
              <a:rPr lang="en-US">
                <a:latin typeface="Aptos Display"/>
              </a:rPr>
              <a:t>Predicting which patients will require escalation of care remains challenging and highlights the need to identify the most informative physical exam findings.</a:t>
            </a:r>
            <a:endParaRPr lang="en-US"/>
          </a:p>
        </p:txBody>
      </p:sp>
    </p:spTree>
    <p:extLst>
      <p:ext uri="{BB962C8B-B14F-4D97-AF65-F5344CB8AC3E}">
        <p14:creationId xmlns:p14="http://schemas.microsoft.com/office/powerpoint/2010/main" val="3691051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208F2-48B2-C094-F1D3-887D2E3E5FF0}"/>
              </a:ext>
            </a:extLst>
          </p:cNvPr>
          <p:cNvSpPr>
            <a:spLocks noGrp="1"/>
          </p:cNvSpPr>
          <p:nvPr>
            <p:ph type="title"/>
          </p:nvPr>
        </p:nvSpPr>
        <p:spPr>
          <a:xfrm>
            <a:off x="581192" y="702156"/>
            <a:ext cx="11029616" cy="1013800"/>
          </a:xfrm>
        </p:spPr>
        <p:txBody>
          <a:bodyPr>
            <a:normAutofit/>
          </a:bodyPr>
          <a:lstStyle/>
          <a:p>
            <a:r>
              <a:rPr lang="en-US">
                <a:latin typeface="Aptos Display" panose="020B0004020202020204" pitchFamily="34" charset="0"/>
              </a:rPr>
              <a:t>Objective</a:t>
            </a:r>
          </a:p>
        </p:txBody>
      </p:sp>
      <p:sp>
        <p:nvSpPr>
          <p:cNvPr id="3" name="Content Placeholder 2">
            <a:extLst>
              <a:ext uri="{FF2B5EF4-FFF2-40B4-BE49-F238E27FC236}">
                <a16:creationId xmlns:a16="http://schemas.microsoft.com/office/drawing/2014/main" id="{6E1B5695-B812-FD99-54F4-CF8BA4983DDB}"/>
              </a:ext>
            </a:extLst>
          </p:cNvPr>
          <p:cNvSpPr>
            <a:spLocks noGrp="1"/>
          </p:cNvSpPr>
          <p:nvPr>
            <p:ph idx="1"/>
          </p:nvPr>
        </p:nvSpPr>
        <p:spPr>
          <a:xfrm>
            <a:off x="581192" y="2180496"/>
            <a:ext cx="7225075" cy="3678303"/>
          </a:xfrm>
        </p:spPr>
        <p:txBody>
          <a:bodyPr>
            <a:normAutofit/>
          </a:bodyPr>
          <a:lstStyle/>
          <a:p>
            <a:pPr marL="0" indent="0">
              <a:buNone/>
            </a:pPr>
            <a:r>
              <a:rPr lang="en-US" b="1">
                <a:latin typeface="Aptos Display" panose="020B0004020202020204" pitchFamily="34" charset="0"/>
              </a:rPr>
              <a:t>Create predictive models to understand what physical exam findings are strongly associated with disease progression, specifically focusing on:</a:t>
            </a:r>
          </a:p>
          <a:p>
            <a:r>
              <a:rPr lang="en-US">
                <a:latin typeface="Aptos Display" panose="020B0004020202020204" pitchFamily="34" charset="0"/>
              </a:rPr>
              <a:t>Patients requiring imaging </a:t>
            </a:r>
          </a:p>
          <a:p>
            <a:r>
              <a:rPr lang="en-US">
                <a:latin typeface="Aptos Display" panose="020B0004020202020204" pitchFamily="34" charset="0"/>
              </a:rPr>
              <a:t>Cerebral edema</a:t>
            </a:r>
          </a:p>
          <a:p>
            <a:r>
              <a:rPr lang="en-US">
                <a:latin typeface="Aptos Display" panose="020B0004020202020204" pitchFamily="34" charset="0"/>
              </a:rPr>
              <a:t>Escalation of care (marked by an extended overnight stay)</a:t>
            </a:r>
          </a:p>
          <a:p>
            <a:r>
              <a:rPr lang="en-US">
                <a:latin typeface="Aptos Display" panose="020B0004020202020204" pitchFamily="34" charset="0"/>
              </a:rPr>
              <a:t>Altered mental status (described as a GCS score below 9)</a:t>
            </a:r>
          </a:p>
        </p:txBody>
      </p:sp>
      <p:pic>
        <p:nvPicPr>
          <p:cNvPr id="5" name="Picture 4" descr="Stethoscope on flat surface">
            <a:extLst>
              <a:ext uri="{FF2B5EF4-FFF2-40B4-BE49-F238E27FC236}">
                <a16:creationId xmlns:a16="http://schemas.microsoft.com/office/drawing/2014/main" id="{88E97AEB-1847-181F-7686-4CFE5C923E04}"/>
              </a:ext>
            </a:extLst>
          </p:cNvPr>
          <p:cNvPicPr>
            <a:picLocks noChangeAspect="1"/>
          </p:cNvPicPr>
          <p:nvPr/>
        </p:nvPicPr>
        <p:blipFill>
          <a:blip r:embed="rId2" cstate="print">
            <a:extLst>
              <a:ext uri="{28A0092B-C50C-407E-A947-70E740481C1C}">
                <a14:useLocalDpi xmlns:a14="http://schemas.microsoft.com/office/drawing/2010/main" val="0"/>
              </a:ext>
            </a:extLst>
          </a:blip>
          <a:srcRect l="2980" r="42440" b="1"/>
          <a:stretch/>
        </p:blipFill>
        <p:spPr>
          <a:xfrm>
            <a:off x="8051799" y="1871133"/>
            <a:ext cx="3683001" cy="4504267"/>
          </a:xfrm>
          <a:prstGeom prst="rect">
            <a:avLst/>
          </a:prstGeom>
        </p:spPr>
      </p:pic>
    </p:spTree>
    <p:extLst>
      <p:ext uri="{BB962C8B-B14F-4D97-AF65-F5344CB8AC3E}">
        <p14:creationId xmlns:p14="http://schemas.microsoft.com/office/powerpoint/2010/main" val="5215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59709-CC1D-94B5-5ECC-53F44FA69722}"/>
              </a:ext>
            </a:extLst>
          </p:cNvPr>
          <p:cNvSpPr>
            <a:spLocks noGrp="1"/>
          </p:cNvSpPr>
          <p:nvPr>
            <p:ph type="title"/>
          </p:nvPr>
        </p:nvSpPr>
        <p:spPr>
          <a:xfrm>
            <a:off x="581192" y="702156"/>
            <a:ext cx="11029616" cy="1013800"/>
          </a:xfrm>
        </p:spPr>
        <p:txBody>
          <a:bodyPr>
            <a:normAutofit/>
          </a:bodyPr>
          <a:lstStyle/>
          <a:p>
            <a:r>
              <a:rPr lang="en-US">
                <a:latin typeface="Aptos Display" panose="020B0004020202020204" pitchFamily="34" charset="0"/>
              </a:rPr>
              <a:t>Data cleaning and preparation</a:t>
            </a:r>
          </a:p>
        </p:txBody>
      </p:sp>
      <p:sp>
        <p:nvSpPr>
          <p:cNvPr id="1046" name="Rectangle 1045">
            <a:extLst>
              <a:ext uri="{FF2B5EF4-FFF2-40B4-BE49-F238E27FC236}">
                <a16:creationId xmlns:a16="http://schemas.microsoft.com/office/drawing/2014/main" id="{3FE9758B-E361-4084-8D9F-729FA6C4A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Pediatric Emergency Care Applied Research Network • EIIC">
            <a:extLst>
              <a:ext uri="{FF2B5EF4-FFF2-40B4-BE49-F238E27FC236}">
                <a16:creationId xmlns:a16="http://schemas.microsoft.com/office/drawing/2014/main" id="{252C34AE-3AB4-0A06-DFEB-6C42BE2E444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7225" y="3255192"/>
            <a:ext cx="4962525" cy="186094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0F0123C-411B-C3FA-94AD-9759F75C037A}"/>
              </a:ext>
            </a:extLst>
          </p:cNvPr>
          <p:cNvSpPr>
            <a:spLocks noGrp="1"/>
          </p:cNvSpPr>
          <p:nvPr>
            <p:ph idx="1"/>
          </p:nvPr>
        </p:nvSpPr>
        <p:spPr>
          <a:xfrm>
            <a:off x="6335805" y="2180496"/>
            <a:ext cx="5275001" cy="4045683"/>
          </a:xfrm>
        </p:spPr>
        <p:txBody>
          <a:bodyPr>
            <a:normAutofit/>
          </a:bodyPr>
          <a:lstStyle/>
          <a:p>
            <a:pPr>
              <a:lnSpc>
                <a:spcPct val="90000"/>
              </a:lnSpc>
            </a:pPr>
            <a:r>
              <a:rPr lang="en-US">
                <a:latin typeface="Aptos Display" panose="020B0004020202020204" pitchFamily="34" charset="0"/>
              </a:rPr>
              <a:t>Data was obtained from the Pediatric Emergency Care Applied Research Network (PECARN) database. Our analysis uses the “Fluid Therapy and Cerebral Injury in Pediatric Diabetic Ketoacidosis (Fluid Therapy in DKA)” dataset.</a:t>
            </a:r>
          </a:p>
          <a:p>
            <a:pPr>
              <a:lnSpc>
                <a:spcPct val="90000"/>
              </a:lnSpc>
            </a:pPr>
            <a:r>
              <a:rPr lang="en-US">
                <a:latin typeface="Aptos Display" panose="020B0004020202020204" pitchFamily="34" charset="0"/>
              </a:rPr>
              <a:t>Data cleaning:</a:t>
            </a:r>
          </a:p>
          <a:p>
            <a:pPr lvl="1">
              <a:lnSpc>
                <a:spcPct val="90000"/>
              </a:lnSpc>
            </a:pPr>
            <a:r>
              <a:rPr lang="en-US">
                <a:latin typeface="Aptos Display" panose="020B0004020202020204" pitchFamily="34" charset="0"/>
              </a:rPr>
              <a:t>Consulting specialists</a:t>
            </a:r>
          </a:p>
          <a:p>
            <a:pPr lvl="1">
              <a:lnSpc>
                <a:spcPct val="90000"/>
              </a:lnSpc>
            </a:pPr>
            <a:r>
              <a:rPr lang="en-US">
                <a:latin typeface="Aptos Display" panose="020B0004020202020204" pitchFamily="34" charset="0"/>
              </a:rPr>
              <a:t>Regular expression analysis</a:t>
            </a:r>
          </a:p>
          <a:p>
            <a:pPr lvl="1">
              <a:lnSpc>
                <a:spcPct val="90000"/>
              </a:lnSpc>
            </a:pPr>
            <a:r>
              <a:rPr lang="en-US">
                <a:latin typeface="Aptos Display" panose="020B0004020202020204" pitchFamily="34" charset="0"/>
              </a:rPr>
              <a:t>One-hot encoding </a:t>
            </a:r>
          </a:p>
          <a:p>
            <a:pPr lvl="1">
              <a:lnSpc>
                <a:spcPct val="90000"/>
              </a:lnSpc>
            </a:pPr>
            <a:r>
              <a:rPr lang="en-US">
                <a:latin typeface="Aptos Display" panose="020B0004020202020204" pitchFamily="34" charset="0"/>
              </a:rPr>
              <a:t>Merging/pivoting of data frames</a:t>
            </a:r>
          </a:p>
          <a:p>
            <a:pPr>
              <a:lnSpc>
                <a:spcPct val="90000"/>
              </a:lnSpc>
            </a:pPr>
            <a:r>
              <a:rPr lang="en-US">
                <a:latin typeface="Aptos Display" panose="020B0004020202020204" pitchFamily="34" charset="0"/>
              </a:rPr>
              <a:t>Data preparation:</a:t>
            </a:r>
          </a:p>
          <a:p>
            <a:pPr lvl="1">
              <a:lnSpc>
                <a:spcPct val="90000"/>
              </a:lnSpc>
            </a:pPr>
            <a:r>
              <a:rPr lang="en-US">
                <a:latin typeface="Aptos Display" panose="020B0004020202020204" pitchFamily="34" charset="0"/>
              </a:rPr>
              <a:t>SMOTE to balance training data</a:t>
            </a:r>
          </a:p>
          <a:p>
            <a:pPr>
              <a:lnSpc>
                <a:spcPct val="90000"/>
              </a:lnSpc>
            </a:pPr>
            <a:endParaRPr lang="en-US">
              <a:latin typeface="Aptos Display" panose="020B0004020202020204" pitchFamily="34" charset="0"/>
            </a:endParaRPr>
          </a:p>
        </p:txBody>
      </p:sp>
    </p:spTree>
    <p:extLst>
      <p:ext uri="{BB962C8B-B14F-4D97-AF65-F5344CB8AC3E}">
        <p14:creationId xmlns:p14="http://schemas.microsoft.com/office/powerpoint/2010/main" val="3781369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48DD9-BBC9-FC72-44B2-2FD228B2BB59}"/>
              </a:ext>
            </a:extLst>
          </p:cNvPr>
          <p:cNvSpPr>
            <a:spLocks noGrp="1"/>
          </p:cNvSpPr>
          <p:nvPr>
            <p:ph type="title"/>
          </p:nvPr>
        </p:nvSpPr>
        <p:spPr/>
        <p:txBody>
          <a:bodyPr/>
          <a:lstStyle/>
          <a:p>
            <a:r>
              <a:rPr lang="en-US">
                <a:latin typeface="Aptos Display" panose="020B0004020202020204" pitchFamily="34" charset="0"/>
              </a:rPr>
              <a:t>Model Development and Evaluation</a:t>
            </a:r>
          </a:p>
        </p:txBody>
      </p:sp>
      <p:sp>
        <p:nvSpPr>
          <p:cNvPr id="3" name="Content Placeholder 2">
            <a:extLst>
              <a:ext uri="{FF2B5EF4-FFF2-40B4-BE49-F238E27FC236}">
                <a16:creationId xmlns:a16="http://schemas.microsoft.com/office/drawing/2014/main" id="{8F5579AC-912A-C183-91FB-E7389628BCCC}"/>
              </a:ext>
            </a:extLst>
          </p:cNvPr>
          <p:cNvSpPr>
            <a:spLocks noGrp="1"/>
          </p:cNvSpPr>
          <p:nvPr>
            <p:ph idx="1"/>
          </p:nvPr>
        </p:nvSpPr>
        <p:spPr>
          <a:xfrm>
            <a:off x="581192" y="2180496"/>
            <a:ext cx="11029615" cy="4372704"/>
          </a:xfrm>
        </p:spPr>
        <p:txBody>
          <a:bodyPr>
            <a:normAutofit/>
          </a:bodyPr>
          <a:lstStyle/>
          <a:p>
            <a:r>
              <a:rPr lang="en-US">
                <a:latin typeface="Aptos Display" panose="020B0004020202020204" pitchFamily="34" charset="0"/>
              </a:rPr>
              <a:t>Logistic Regression models were developed to determine which physical exam findings were most predictive of our outcomes of interest.</a:t>
            </a:r>
          </a:p>
          <a:p>
            <a:r>
              <a:rPr lang="en-US">
                <a:latin typeface="Aptos Display" panose="020B0004020202020204" pitchFamily="34" charset="0"/>
              </a:rPr>
              <a:t>Models were evaluated using:</a:t>
            </a:r>
          </a:p>
          <a:p>
            <a:pPr lvl="1"/>
            <a:r>
              <a:rPr lang="en-US">
                <a:latin typeface="Aptos Display" panose="020B0004020202020204" pitchFamily="34" charset="0"/>
              </a:rPr>
              <a:t>Confusion matrices</a:t>
            </a:r>
          </a:p>
          <a:p>
            <a:pPr lvl="1"/>
            <a:r>
              <a:rPr lang="en-US">
                <a:latin typeface="Aptos Display" panose="020B0004020202020204" pitchFamily="34" charset="0"/>
              </a:rPr>
              <a:t>AUC-ROC plots</a:t>
            </a:r>
          </a:p>
          <a:p>
            <a:pPr lvl="1"/>
            <a:r>
              <a:rPr lang="en-US">
                <a:latin typeface="Aptos Display" panose="020B0004020202020204" pitchFamily="34" charset="0"/>
              </a:rPr>
              <a:t>Calibration plots</a:t>
            </a:r>
          </a:p>
          <a:p>
            <a:r>
              <a:rPr lang="en-US">
                <a:latin typeface="Aptos Display" panose="020B0004020202020204" pitchFamily="34" charset="0"/>
              </a:rPr>
              <a:t>Models with high performance:</a:t>
            </a:r>
          </a:p>
          <a:p>
            <a:pPr lvl="1"/>
            <a:r>
              <a:rPr lang="en-US">
                <a:latin typeface="Aptos Display" panose="020B0004020202020204" pitchFamily="34" charset="0"/>
              </a:rPr>
              <a:t>Imaging</a:t>
            </a:r>
          </a:p>
          <a:p>
            <a:pPr lvl="1"/>
            <a:r>
              <a:rPr lang="en-US">
                <a:latin typeface="Aptos Display" panose="020B0004020202020204" pitchFamily="34" charset="0"/>
              </a:rPr>
              <a:t>GCS score*</a:t>
            </a:r>
          </a:p>
          <a:p>
            <a:pPr lvl="1"/>
            <a:r>
              <a:rPr lang="en-US">
                <a:latin typeface="Aptos Display" panose="020B0004020202020204" pitchFamily="34" charset="0"/>
              </a:rPr>
              <a:t>Cerebral edema*</a:t>
            </a:r>
          </a:p>
          <a:p>
            <a:endParaRPr lang="en-US">
              <a:latin typeface="Aptos Display" panose="020B0004020202020204" pitchFamily="34" charset="0"/>
            </a:endParaRPr>
          </a:p>
        </p:txBody>
      </p:sp>
    </p:spTree>
    <p:extLst>
      <p:ext uri="{BB962C8B-B14F-4D97-AF65-F5344CB8AC3E}">
        <p14:creationId xmlns:p14="http://schemas.microsoft.com/office/powerpoint/2010/main" val="658042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9052E949-8C4B-400D-86F5-BC17BB392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9" name="Rectangle 68">
            <a:extLst>
              <a:ext uri="{FF2B5EF4-FFF2-40B4-BE49-F238E27FC236}">
                <a16:creationId xmlns:a16="http://schemas.microsoft.com/office/drawing/2014/main" id="{C5F32A9A-DB0A-486D-AB9B-38C96D782C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0" name="Rectangle 69">
            <a:extLst>
              <a:ext uri="{FF2B5EF4-FFF2-40B4-BE49-F238E27FC236}">
                <a16:creationId xmlns:a16="http://schemas.microsoft.com/office/drawing/2014/main" id="{3DC37282-6825-4315-97BC-FBF347BC0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2" name="Rectangle 71">
            <a:extLst>
              <a:ext uri="{FF2B5EF4-FFF2-40B4-BE49-F238E27FC236}">
                <a16:creationId xmlns:a16="http://schemas.microsoft.com/office/drawing/2014/main" id="{F153A912-83A9-46BB-A233-6A4703520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74" name="Rectangle 73">
            <a:extLst>
              <a:ext uri="{FF2B5EF4-FFF2-40B4-BE49-F238E27FC236}">
                <a16:creationId xmlns:a16="http://schemas.microsoft.com/office/drawing/2014/main" id="{5C6FAB9F-E173-4BA1-8DAC-4742FEDDA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6853E7-6E54-E55F-3DA9-B1CE2B1280CA}"/>
              </a:ext>
            </a:extLst>
          </p:cNvPr>
          <p:cNvSpPr>
            <a:spLocks noGrp="1"/>
          </p:cNvSpPr>
          <p:nvPr>
            <p:ph type="title"/>
          </p:nvPr>
        </p:nvSpPr>
        <p:spPr>
          <a:xfrm>
            <a:off x="595939" y="1289588"/>
            <a:ext cx="10993549" cy="924146"/>
          </a:xfrm>
        </p:spPr>
        <p:txBody>
          <a:bodyPr vert="horz" lIns="91440" tIns="45720" rIns="91440" bIns="45720" rtlCol="0" anchor="b">
            <a:normAutofit/>
          </a:bodyPr>
          <a:lstStyle/>
          <a:p>
            <a:r>
              <a:rPr lang="en-US" sz="3600">
                <a:solidFill>
                  <a:schemeClr val="tx1">
                    <a:lumMod val="85000"/>
                    <a:lumOff val="15000"/>
                  </a:schemeClr>
                </a:solidFill>
              </a:rPr>
              <a:t>Results – Predictor for cerebral edema</a:t>
            </a:r>
          </a:p>
        </p:txBody>
      </p:sp>
      <p:pic>
        <p:nvPicPr>
          <p:cNvPr id="3" name="Picture 2">
            <a:extLst>
              <a:ext uri="{FF2B5EF4-FFF2-40B4-BE49-F238E27FC236}">
                <a16:creationId xmlns:a16="http://schemas.microsoft.com/office/drawing/2014/main" id="{8B9726F9-36F7-26E9-8E64-9DFE241F8BE0}"/>
              </a:ext>
            </a:extLst>
          </p:cNvPr>
          <p:cNvPicPr>
            <a:picLocks noChangeAspect="1"/>
          </p:cNvPicPr>
          <p:nvPr/>
        </p:nvPicPr>
        <p:blipFill>
          <a:blip r:embed="rId3"/>
          <a:stretch>
            <a:fillRect/>
          </a:stretch>
        </p:blipFill>
        <p:spPr>
          <a:xfrm>
            <a:off x="689509" y="2986181"/>
            <a:ext cx="3216483" cy="3200400"/>
          </a:xfrm>
          <a:prstGeom prst="rect">
            <a:avLst/>
          </a:prstGeom>
        </p:spPr>
      </p:pic>
      <p:sp>
        <p:nvSpPr>
          <p:cNvPr id="76" name="Rectangle 75">
            <a:extLst>
              <a:ext uri="{FF2B5EF4-FFF2-40B4-BE49-F238E27FC236}">
                <a16:creationId xmlns:a16="http://schemas.microsoft.com/office/drawing/2014/main" id="{59930553-8A16-4FA3-8A1A-F5B8897C2E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46311" y="2785013"/>
            <a:ext cx="3702878" cy="3602736"/>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C6878A0A-6575-4B20-BF8C-DB69BB868A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241275" y="2786877"/>
            <a:ext cx="3702878" cy="3602736"/>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F4120304-9F5B-1775-BD7D-7EA460223BCF}"/>
              </a:ext>
            </a:extLst>
          </p:cNvPr>
          <p:cNvPicPr>
            <a:picLocks noGrp="1" noChangeAspect="1"/>
          </p:cNvPicPr>
          <p:nvPr>
            <p:ph idx="1"/>
          </p:nvPr>
        </p:nvPicPr>
        <p:blipFill>
          <a:blip r:embed="rId4"/>
          <a:srcRect l="8869"/>
          <a:stretch/>
        </p:blipFill>
        <p:spPr>
          <a:xfrm>
            <a:off x="8170796" y="4011770"/>
            <a:ext cx="3433764" cy="1149222"/>
          </a:xfrm>
          <a:prstGeom prst="rect">
            <a:avLst/>
          </a:prstGeom>
        </p:spPr>
      </p:pic>
      <p:pic>
        <p:nvPicPr>
          <p:cNvPr id="5" name="Content Placeholder 4">
            <a:extLst>
              <a:ext uri="{FF2B5EF4-FFF2-40B4-BE49-F238E27FC236}">
                <a16:creationId xmlns:a16="http://schemas.microsoft.com/office/drawing/2014/main" id="{2AF33B95-0258-6427-4485-FA0783DE3893}"/>
              </a:ext>
            </a:extLst>
          </p:cNvPr>
          <p:cNvPicPr>
            <a:picLocks noChangeAspect="1"/>
          </p:cNvPicPr>
          <p:nvPr/>
        </p:nvPicPr>
        <p:blipFill>
          <a:blip r:embed="rId5"/>
          <a:stretch>
            <a:fillRect/>
          </a:stretch>
        </p:blipFill>
        <p:spPr>
          <a:xfrm>
            <a:off x="4313639" y="3250359"/>
            <a:ext cx="3607571" cy="2723716"/>
          </a:xfrm>
          <a:prstGeom prst="rect">
            <a:avLst/>
          </a:prstGeom>
        </p:spPr>
      </p:pic>
      <p:sp>
        <p:nvSpPr>
          <p:cNvPr id="80" name="Rectangle 79">
            <a:extLst>
              <a:ext uri="{FF2B5EF4-FFF2-40B4-BE49-F238E27FC236}">
                <a16:creationId xmlns:a16="http://schemas.microsoft.com/office/drawing/2014/main" id="{962A4B40-93B3-4B94-8D5C-D666BA6206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8036239" y="2790605"/>
            <a:ext cx="3702878" cy="3602736"/>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D901569-4C96-8966-533E-985DE5D61E9D}"/>
              </a:ext>
            </a:extLst>
          </p:cNvPr>
          <p:cNvSpPr txBox="1"/>
          <p:nvPr/>
        </p:nvSpPr>
        <p:spPr>
          <a:xfrm>
            <a:off x="7688179" y="3429000"/>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120778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052E949-8C4B-400D-86F5-BC17BB392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C5F32A9A-DB0A-486D-AB9B-38C96D782C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3DC37282-6825-4315-97BC-FBF347BC0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F153A912-83A9-46BB-A233-6A4703520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4" name="Rectangle 23">
            <a:extLst>
              <a:ext uri="{FF2B5EF4-FFF2-40B4-BE49-F238E27FC236}">
                <a16:creationId xmlns:a16="http://schemas.microsoft.com/office/drawing/2014/main" id="{5C6FAB9F-E173-4BA1-8DAC-4742FEDDA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53A0E9-1654-BFC9-0044-0A3055FCA26B}"/>
              </a:ext>
            </a:extLst>
          </p:cNvPr>
          <p:cNvSpPr>
            <a:spLocks noGrp="1"/>
          </p:cNvSpPr>
          <p:nvPr>
            <p:ph type="title"/>
          </p:nvPr>
        </p:nvSpPr>
        <p:spPr>
          <a:xfrm>
            <a:off x="581191" y="723901"/>
            <a:ext cx="10993549" cy="1428750"/>
          </a:xfrm>
        </p:spPr>
        <p:txBody>
          <a:bodyPr vert="horz" lIns="91440" tIns="45720" rIns="91440" bIns="45720" rtlCol="0" anchor="b">
            <a:normAutofit/>
          </a:bodyPr>
          <a:lstStyle/>
          <a:p>
            <a:r>
              <a:rPr lang="en-US" sz="3600">
                <a:solidFill>
                  <a:schemeClr val="tx1">
                    <a:lumMod val="85000"/>
                    <a:lumOff val="15000"/>
                  </a:schemeClr>
                </a:solidFill>
              </a:rPr>
              <a:t>Results – Predictor for decreased gcs score</a:t>
            </a:r>
          </a:p>
        </p:txBody>
      </p:sp>
      <p:pic>
        <p:nvPicPr>
          <p:cNvPr id="3" name="Picture 2">
            <a:extLst>
              <a:ext uri="{FF2B5EF4-FFF2-40B4-BE49-F238E27FC236}">
                <a16:creationId xmlns:a16="http://schemas.microsoft.com/office/drawing/2014/main" id="{55564F4F-0450-1B8B-8610-B4A47DD8877E}"/>
              </a:ext>
            </a:extLst>
          </p:cNvPr>
          <p:cNvPicPr>
            <a:picLocks noChangeAspect="1"/>
          </p:cNvPicPr>
          <p:nvPr/>
        </p:nvPicPr>
        <p:blipFill>
          <a:blip r:embed="rId3"/>
          <a:stretch>
            <a:fillRect/>
          </a:stretch>
        </p:blipFill>
        <p:spPr>
          <a:xfrm>
            <a:off x="714470" y="2987107"/>
            <a:ext cx="3166560" cy="3198547"/>
          </a:xfrm>
          <a:prstGeom prst="rect">
            <a:avLst/>
          </a:prstGeom>
        </p:spPr>
      </p:pic>
      <p:sp>
        <p:nvSpPr>
          <p:cNvPr id="26" name="Rectangle 25">
            <a:extLst>
              <a:ext uri="{FF2B5EF4-FFF2-40B4-BE49-F238E27FC236}">
                <a16:creationId xmlns:a16="http://schemas.microsoft.com/office/drawing/2014/main" id="{59930553-8A16-4FA3-8A1A-F5B8897C2E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311" y="2785013"/>
            <a:ext cx="3702878" cy="3602736"/>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6878A0A-6575-4B20-BF8C-DB69BB868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275" y="2786877"/>
            <a:ext cx="3702878" cy="3602736"/>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AD13A416-692A-380C-A3EC-69242F07E7ED}"/>
              </a:ext>
            </a:extLst>
          </p:cNvPr>
          <p:cNvPicPr>
            <a:picLocks noChangeAspect="1"/>
          </p:cNvPicPr>
          <p:nvPr/>
        </p:nvPicPr>
        <p:blipFill>
          <a:blip r:embed="rId4"/>
          <a:stretch>
            <a:fillRect/>
          </a:stretch>
        </p:blipFill>
        <p:spPr>
          <a:xfrm>
            <a:off x="4278054" y="3082989"/>
            <a:ext cx="3629319" cy="2858088"/>
          </a:xfrm>
          <a:prstGeom prst="rect">
            <a:avLst/>
          </a:prstGeom>
        </p:spPr>
      </p:pic>
      <p:sp>
        <p:nvSpPr>
          <p:cNvPr id="30" name="Rectangle 29">
            <a:extLst>
              <a:ext uri="{FF2B5EF4-FFF2-40B4-BE49-F238E27FC236}">
                <a16:creationId xmlns:a16="http://schemas.microsoft.com/office/drawing/2014/main" id="{962A4B40-93B3-4B94-8D5C-D666BA6206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6239" y="2790605"/>
            <a:ext cx="3702878" cy="3602736"/>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BF164DE-58DE-0BAE-35F9-F78E7387868A}"/>
              </a:ext>
            </a:extLst>
          </p:cNvPr>
          <p:cNvPicPr>
            <a:picLocks noGrp="1" noChangeAspect="1"/>
          </p:cNvPicPr>
          <p:nvPr>
            <p:ph idx="1"/>
          </p:nvPr>
        </p:nvPicPr>
        <p:blipFill>
          <a:blip r:embed="rId5"/>
          <a:srcRect l="8872"/>
          <a:stretch/>
        </p:blipFill>
        <p:spPr>
          <a:xfrm>
            <a:off x="8112010" y="3942085"/>
            <a:ext cx="3551335" cy="1139896"/>
          </a:xfrm>
          <a:prstGeom prst="rect">
            <a:avLst/>
          </a:prstGeom>
          <a:noFill/>
        </p:spPr>
      </p:pic>
    </p:spTree>
    <p:extLst>
      <p:ext uri="{BB962C8B-B14F-4D97-AF65-F5344CB8AC3E}">
        <p14:creationId xmlns:p14="http://schemas.microsoft.com/office/powerpoint/2010/main" val="1313499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93CC2-68C2-F7DA-BD86-C04B572D0743}"/>
              </a:ext>
            </a:extLst>
          </p:cNvPr>
          <p:cNvSpPr>
            <a:spLocks noGrp="1"/>
          </p:cNvSpPr>
          <p:nvPr>
            <p:ph type="title"/>
          </p:nvPr>
        </p:nvSpPr>
        <p:spPr/>
        <p:txBody>
          <a:bodyPr/>
          <a:lstStyle/>
          <a:p>
            <a:r>
              <a:rPr lang="en-US">
                <a:latin typeface="Aptos Display" panose="020B0004020202020204" pitchFamily="34" charset="0"/>
              </a:rPr>
              <a:t>Conclusions</a:t>
            </a:r>
          </a:p>
        </p:txBody>
      </p:sp>
      <p:sp>
        <p:nvSpPr>
          <p:cNvPr id="3" name="Content Placeholder 2">
            <a:extLst>
              <a:ext uri="{FF2B5EF4-FFF2-40B4-BE49-F238E27FC236}">
                <a16:creationId xmlns:a16="http://schemas.microsoft.com/office/drawing/2014/main" id="{9C86A71F-81E2-E814-12DD-D102F3345D71}"/>
              </a:ext>
            </a:extLst>
          </p:cNvPr>
          <p:cNvSpPr>
            <a:spLocks noGrp="1"/>
          </p:cNvSpPr>
          <p:nvPr>
            <p:ph idx="1"/>
          </p:nvPr>
        </p:nvSpPr>
        <p:spPr>
          <a:xfrm>
            <a:off x="581192" y="2180496"/>
            <a:ext cx="11029615" cy="4163212"/>
          </a:xfrm>
        </p:spPr>
        <p:txBody>
          <a:bodyPr>
            <a:normAutofit lnSpcReduction="10000"/>
          </a:bodyPr>
          <a:lstStyle/>
          <a:p>
            <a:pPr marL="0" indent="0">
              <a:buNone/>
            </a:pPr>
            <a:r>
              <a:rPr lang="en-US" b="1">
                <a:latin typeface="Aptos Display"/>
              </a:rPr>
              <a:t>Variables most associated with outcomes:</a:t>
            </a:r>
          </a:p>
          <a:p>
            <a:pPr marL="629920" lvl="1" indent="-305435"/>
            <a:r>
              <a:rPr lang="en-US" sz="1800">
                <a:latin typeface="Aptos Display"/>
              </a:rPr>
              <a:t>T</a:t>
            </a:r>
            <a:r>
              <a:rPr lang="en-US" sz="1800" b="0" i="0">
                <a:effectLst/>
                <a:latin typeface="Aptos Display"/>
              </a:rPr>
              <a:t>achypnea</a:t>
            </a:r>
          </a:p>
          <a:p>
            <a:pPr marL="629920" lvl="1" indent="-305435"/>
            <a:r>
              <a:rPr lang="en-US" sz="1800">
                <a:latin typeface="Aptos Display"/>
              </a:rPr>
              <a:t>A</a:t>
            </a:r>
            <a:r>
              <a:rPr lang="en-US" sz="1800" b="0" i="0">
                <a:effectLst/>
                <a:latin typeface="Aptos Display"/>
              </a:rPr>
              <a:t>bnormal neurological exam</a:t>
            </a:r>
          </a:p>
          <a:p>
            <a:pPr marL="629920" lvl="1" indent="-305435"/>
            <a:r>
              <a:rPr lang="en-US" sz="1800">
                <a:latin typeface="Aptos Display"/>
              </a:rPr>
              <a:t>A</a:t>
            </a:r>
            <a:r>
              <a:rPr lang="en-US" sz="1800" b="0" i="0">
                <a:effectLst/>
                <a:latin typeface="Aptos Display"/>
              </a:rPr>
              <a:t>bnormal cardiovascular exam</a:t>
            </a:r>
          </a:p>
          <a:p>
            <a:pPr marL="629920" lvl="1" indent="-305435"/>
            <a:r>
              <a:rPr lang="en-US" sz="1800" b="0" i="0">
                <a:effectLst/>
                <a:latin typeface="Aptos Display"/>
              </a:rPr>
              <a:t>Abnormal HEENT findings</a:t>
            </a:r>
            <a:endParaRPr lang="en-US" sz="1800">
              <a:latin typeface="Aptos Display"/>
            </a:endParaRPr>
          </a:p>
          <a:p>
            <a:pPr marL="305435" indent="-305435"/>
            <a:endParaRPr lang="en-US" sz="2000">
              <a:latin typeface="Aptos Display" panose="020B0004020202020204" pitchFamily="34" charset="0"/>
            </a:endParaRPr>
          </a:p>
          <a:p>
            <a:pPr marL="0" indent="0">
              <a:buNone/>
            </a:pPr>
            <a:r>
              <a:rPr lang="en-US" b="1">
                <a:latin typeface="Aptos Display"/>
              </a:rPr>
              <a:t>Clinical Context/Relevance</a:t>
            </a:r>
          </a:p>
          <a:p>
            <a:pPr marL="610235" lvl="1" indent="-285750"/>
            <a:r>
              <a:rPr lang="en-US">
                <a:latin typeface="Aptos Display"/>
              </a:rPr>
              <a:t>Combination of the above findings may suggest increased potential for escalation</a:t>
            </a:r>
          </a:p>
          <a:p>
            <a:pPr marL="880110" lvl="2" indent="-285750">
              <a:buFont typeface="Wingdings" panose="05020102010507070707" pitchFamily="18" charset="2"/>
              <a:buChar char="§"/>
            </a:pPr>
            <a:r>
              <a:rPr lang="en-US">
                <a:latin typeface="Aptos Display"/>
              </a:rPr>
              <a:t>Closer monitoring may be warranted for patients exhibiting this constellation of symptoms</a:t>
            </a:r>
          </a:p>
          <a:p>
            <a:pPr marL="610235" lvl="1" indent="-305435"/>
            <a:r>
              <a:rPr lang="en-US">
                <a:latin typeface="Aptos Display"/>
              </a:rPr>
              <a:t>In lower resource settings, without the benefit of frequent lab monitoring or imaging, these exam findings may help guide care and associated intervention</a:t>
            </a:r>
          </a:p>
          <a:p>
            <a:pPr marL="880110" lvl="2" indent="-285750">
              <a:buFont typeface="Wingdings" panose="05020102010507070707" pitchFamily="18" charset="2"/>
              <a:buChar char="§"/>
            </a:pPr>
            <a:endParaRPr lang="en-US">
              <a:latin typeface="Aptos Display"/>
            </a:endParaRPr>
          </a:p>
        </p:txBody>
      </p:sp>
    </p:spTree>
    <p:extLst>
      <p:ext uri="{BB962C8B-B14F-4D97-AF65-F5344CB8AC3E}">
        <p14:creationId xmlns:p14="http://schemas.microsoft.com/office/powerpoint/2010/main" val="68661462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0</TotalTime>
  <Words>488</Words>
  <Application>Microsoft Office PowerPoint</Application>
  <PresentationFormat>Widescreen</PresentationFormat>
  <Paragraphs>65</Paragraphs>
  <Slides>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Aptos</vt:lpstr>
      <vt:lpstr>Aptos Display</vt:lpstr>
      <vt:lpstr>Arial</vt:lpstr>
      <vt:lpstr>Courier New</vt:lpstr>
      <vt:lpstr>Gill Sans MT</vt:lpstr>
      <vt:lpstr>Wingdings</vt:lpstr>
      <vt:lpstr>Wingdings 2</vt:lpstr>
      <vt:lpstr>Dividend</vt:lpstr>
      <vt:lpstr>Physical Exam Findings for DKA Patients as a Predictor for Severity of GCS/Cerebral Edema</vt:lpstr>
      <vt:lpstr>Background</vt:lpstr>
      <vt:lpstr>Objective</vt:lpstr>
      <vt:lpstr>Data cleaning and preparation</vt:lpstr>
      <vt:lpstr>Model Development and Evaluation</vt:lpstr>
      <vt:lpstr>Results – Predictor for cerebral edema</vt:lpstr>
      <vt:lpstr>Results – Predictor for decreased gcs score</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Physical Exam Findings for DKA Patients as a Predictor for Severity of GCS/Cerebral Edema</dc:title>
  <dc:creator>Joshua Kawasaki</dc:creator>
  <cp:lastModifiedBy>Joshua Kawasaki</cp:lastModifiedBy>
  <cp:revision>1</cp:revision>
  <dcterms:created xsi:type="dcterms:W3CDTF">2025-04-14T22:27:52Z</dcterms:created>
  <dcterms:modified xsi:type="dcterms:W3CDTF">2025-04-22T17:53:14Z</dcterms:modified>
</cp:coreProperties>
</file>