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1" r:id="rId3"/>
    <p:sldId id="372" r:id="rId4"/>
    <p:sldId id="373" r:id="rId5"/>
    <p:sldId id="375" r:id="rId6"/>
    <p:sldId id="374" r:id="rId7"/>
    <p:sldId id="371" r:id="rId8"/>
    <p:sldId id="397" r:id="rId9"/>
    <p:sldId id="398" r:id="rId10"/>
    <p:sldId id="399" r:id="rId11"/>
    <p:sldId id="400" r:id="rId12"/>
    <p:sldId id="401" r:id="rId13"/>
    <p:sldId id="402" r:id="rId14"/>
    <p:sldId id="377" r:id="rId15"/>
    <p:sldId id="378" r:id="rId16"/>
    <p:sldId id="380" r:id="rId17"/>
    <p:sldId id="381" r:id="rId18"/>
    <p:sldId id="379" r:id="rId19"/>
    <p:sldId id="403" r:id="rId20"/>
    <p:sldId id="279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295" r:id="rId29"/>
    <p:sldId id="370" r:id="rId30"/>
    <p:sldId id="404" r:id="rId31"/>
    <p:sldId id="405" r:id="rId32"/>
    <p:sldId id="406" r:id="rId33"/>
    <p:sldId id="271" r:id="rId34"/>
    <p:sldId id="35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Diagram from: https://www.geeksforgeeks.org/class-diagram-for-library-management-system/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en-us/ef/ef6/modeling/designer/workflows/database-fir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modeling/code-first/workflows/new-data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fundamentals/working-with-dbconte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microsoft.com/en-us/ef/ef6/modeling/code-first/workflows/new-database#3-create-a-conte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6/modeling/code-frst/workflows/new-database#wheres-my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microsoft.com/en-us/ef/ef6/modeling/designer/workflows/model-fir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linq/what-is-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query-a-collection-of-objects" TargetMode="External"/><Relationship Id="rId2" Type="http://schemas.openxmlformats.org/officeDocument/2006/relationships/hyperlink" Target="https://www.tutorialsteacher.com/linq/what-is-lin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dacca2/understand-3-tier-architecture-in-C-Sharp-ne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36847/Three-Layer-Architecture-in-C-NET-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EntityFramework-Architecture.aspx" TargetMode="External"/><Relationship Id="rId2" Type="http://schemas.openxmlformats.org/officeDocument/2006/relationships/hyperlink" Target="https://www.entityframeworktutorial.net/what-is-entityframework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choosing-development-approach-with-entity-framework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10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you generate the context and entities for the existing database,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i="1" dirty="0"/>
              <a:t>EDM wizard </a:t>
            </a:r>
            <a:r>
              <a:rPr lang="en-US" dirty="0"/>
              <a:t>integrated in Visual Studio</a:t>
            </a:r>
          </a:p>
          <a:p>
            <a:endParaRPr lang="en-US" dirty="0"/>
          </a:p>
          <a:p>
            <a:r>
              <a:rPr lang="en-US" dirty="0"/>
              <a:t>You can also: </a:t>
            </a:r>
            <a:r>
              <a:rPr lang="en-US" b="1" dirty="0"/>
              <a:t>reverse engineer </a:t>
            </a:r>
            <a:r>
              <a:rPr lang="en-US" dirty="0"/>
              <a:t>a model from an existing database</a:t>
            </a:r>
          </a:p>
          <a:p>
            <a:pPr lvl="1"/>
            <a:r>
              <a:rPr lang="en-US" dirty="0"/>
              <a:t>The model is stored in an EDMX file (.</a:t>
            </a:r>
            <a:r>
              <a:rPr lang="en-US" dirty="0" err="1"/>
              <a:t>edmx</a:t>
            </a:r>
            <a:r>
              <a:rPr lang="en-US" dirty="0"/>
              <a:t> extension) and can be viewed and edited in the </a:t>
            </a:r>
            <a:r>
              <a:rPr lang="en-US" b="1" dirty="0"/>
              <a:t>Entity Framework Designer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https://learn.microsoft.com/en-us/ef/ef6/modeling/designer/workflows/database-first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A5192-DE0D-73CA-1162-5B72046B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19" y="509588"/>
            <a:ext cx="4895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 you do not have an existing database for your application</a:t>
            </a:r>
          </a:p>
          <a:p>
            <a:endParaRPr lang="en-US" dirty="0"/>
          </a:p>
          <a:p>
            <a:r>
              <a:rPr lang="en-US" dirty="0"/>
              <a:t> In the code-first approach</a:t>
            </a:r>
          </a:p>
          <a:p>
            <a:pPr lvl="1"/>
            <a:r>
              <a:rPr lang="en-US" dirty="0"/>
              <a:t>you start writing your entities (domain classes) </a:t>
            </a:r>
          </a:p>
          <a:p>
            <a:pPr lvl="1"/>
            <a:r>
              <a:rPr lang="en-US" dirty="0"/>
              <a:t>and context class </a:t>
            </a:r>
            <a:r>
              <a:rPr lang="en-US" b="1" dirty="0"/>
              <a:t>first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then create</a:t>
            </a:r>
            <a:r>
              <a:rPr lang="en-US" dirty="0"/>
              <a:t> the database from these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8CDB5-B014-FA9B-0E99-D0EDB76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365125"/>
            <a:ext cx="479107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0D8-024E-0618-347C-E1B7CC5E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57" y="4917475"/>
            <a:ext cx="7143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8BB8-253F-930E-6951-7C69C33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627F-E761-385C-7957-F92DAD71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create</a:t>
            </a:r>
            <a:r>
              <a:rPr lang="en-US" dirty="0"/>
              <a:t> entities, relationships, and inheritance hierarchies directly </a:t>
            </a:r>
          </a:p>
          <a:p>
            <a:pPr lvl="1"/>
            <a:r>
              <a:rPr lang="en-US" dirty="0"/>
              <a:t>on the visual designer integrated in Visual Studio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then generate </a:t>
            </a:r>
            <a:r>
              <a:rPr lang="en-US" dirty="0"/>
              <a:t>entities, the context class, and the database script </a:t>
            </a:r>
            <a:br>
              <a:rPr lang="en-US" dirty="0"/>
            </a:br>
            <a:r>
              <a:rPr lang="en-US" i="1" dirty="0"/>
              <a:t>from your visual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9FA10-6276-82CA-0014-2D7424F4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6" y="3696730"/>
            <a:ext cx="6172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164-F833-E3F8-E2F3-882906AA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D0-E03E-CAFD-13F8-42FB2FDC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From: </a:t>
            </a:r>
            <a:r>
              <a:rPr lang="da-DK" dirty="0">
                <a:hlinkClick r:id="rId2"/>
              </a:rPr>
              <a:t>https://learn.microsoft.com/en-us/ef/ef6/modeling/code-first/workflows/new-database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But… </a:t>
            </a:r>
            <a:r>
              <a:rPr lang="da-DK" dirty="0"/>
              <a:t>it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machine</a:t>
            </a:r>
            <a:r>
              <a:rPr lang="da-DK" dirty="0"/>
              <a:t>… </a:t>
            </a:r>
          </a:p>
          <a:p>
            <a:r>
              <a:rPr lang="da-DK" dirty="0"/>
              <a:t>I have problems with </a:t>
            </a:r>
            <a:r>
              <a:rPr lang="da-DK" dirty="0" err="1"/>
              <a:t>configuring</a:t>
            </a:r>
            <a:r>
              <a:rPr lang="da-DK" dirty="0"/>
              <a:t> SQL and </a:t>
            </a:r>
            <a:r>
              <a:rPr lang="da-DK" dirty="0" err="1"/>
              <a:t>visual</a:t>
            </a:r>
            <a:r>
              <a:rPr lang="da-DK" dirty="0"/>
              <a:t> studio to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 </a:t>
            </a:r>
          </a:p>
          <a:p>
            <a:r>
              <a:rPr lang="da-DK" b="1" dirty="0" err="1">
                <a:sym typeface="Wingdings" panose="05000000000000000000" pitchFamily="2" charset="2"/>
              </a:rPr>
              <a:t>Sorry</a:t>
            </a:r>
            <a:r>
              <a:rPr lang="da-DK" b="1" dirty="0">
                <a:sym typeface="Wingdings" panose="05000000000000000000" pitchFamily="2" charset="2"/>
              </a:rPr>
              <a:t>…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8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D43-0F0F-BCB8-7767-FC5585AD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1)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: AKA </a:t>
            </a:r>
            <a:r>
              <a:rPr lang="da-DK" b="1" dirty="0"/>
              <a:t>the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1479-7843-4E9C-7AF0-BD85CDF3D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public class Blog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BlogId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string Name { get; set;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virtual List&lt;Post&gt; Posts { get; set;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public class Post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PostId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string Title { get; set; }</a:t>
            </a:r>
          </a:p>
          <a:p>
            <a:pPr marL="0" indent="0">
              <a:buNone/>
            </a:pPr>
            <a:r>
              <a:rPr lang="en-US" sz="1200" dirty="0"/>
              <a:t>    public string Content { get; set;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BlogId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    public virtual Blog </a:t>
            </a:r>
            <a:r>
              <a:rPr lang="en-US" sz="1200" dirty="0" err="1"/>
              <a:t>Blog</a:t>
            </a:r>
            <a:r>
              <a:rPr lang="en-US" sz="1200" dirty="0"/>
              <a:t> { get; set;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1C23-66C3-8A8B-5E3B-EDA7F8BAE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A blog has </a:t>
            </a:r>
            <a:r>
              <a:rPr lang="da-DK" dirty="0" err="1"/>
              <a:t>many</a:t>
            </a:r>
            <a:r>
              <a:rPr lang="da-DK" dirty="0"/>
              <a:t> posts</a:t>
            </a:r>
          </a:p>
          <a:p>
            <a:r>
              <a:rPr lang="da-DK" dirty="0"/>
              <a:t>A post has an ID, a </a:t>
            </a:r>
            <a:r>
              <a:rPr lang="da-DK" dirty="0" err="1"/>
              <a:t>title</a:t>
            </a:r>
            <a:r>
              <a:rPr lang="da-DK" dirty="0"/>
              <a:t> and </a:t>
            </a:r>
            <a:r>
              <a:rPr lang="da-DK" dirty="0" err="1"/>
              <a:t>some</a:t>
            </a:r>
            <a:r>
              <a:rPr lang="da-DK" dirty="0"/>
              <a:t> contents</a:t>
            </a:r>
          </a:p>
          <a:p>
            <a:r>
              <a:rPr lang="da-DK" dirty="0"/>
              <a:t>A blog </a:t>
            </a:r>
            <a:r>
              <a:rPr lang="da-DK" dirty="0" err="1"/>
              <a:t>also</a:t>
            </a:r>
            <a:r>
              <a:rPr lang="da-DK" dirty="0"/>
              <a:t> has an ID and a </a:t>
            </a:r>
            <a:r>
              <a:rPr lang="da-DK" dirty="0" err="1"/>
              <a:t>name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B87BC4A-2719-7C31-DA80-561E7CC0D942}"/>
              </a:ext>
            </a:extLst>
          </p:cNvPr>
          <p:cNvSpPr/>
          <p:nvPr/>
        </p:nvSpPr>
        <p:spPr>
          <a:xfrm rot="20374686">
            <a:off x="4365338" y="1960233"/>
            <a:ext cx="1705232" cy="8896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D43-0F0F-BCB8-7767-FC5585AD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2)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DbContext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: </a:t>
            </a:r>
            <a:r>
              <a:rPr lang="da-DK" b="1" dirty="0"/>
              <a:t>the </a:t>
            </a:r>
            <a:r>
              <a:rPr lang="da-DK" b="1" dirty="0" err="1"/>
              <a:t>context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1479-7843-4E9C-7AF0-BD85CDF3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“Once you have a model, the primary class your application interacts with is </a:t>
            </a:r>
            <a:r>
              <a:rPr lang="en-US" dirty="0" err="1"/>
              <a:t>System.Data.Entity.DbContext</a:t>
            </a:r>
            <a:r>
              <a:rPr lang="en-US" dirty="0"/>
              <a:t> (often referred to as the </a:t>
            </a:r>
            <a:r>
              <a:rPr lang="en-US" b="1" dirty="0"/>
              <a:t>context class</a:t>
            </a:r>
            <a:r>
              <a:rPr lang="en-US" dirty="0"/>
              <a:t>).” </a:t>
            </a:r>
          </a:p>
          <a:p>
            <a:r>
              <a:rPr lang="en-US" b="1" dirty="0"/>
              <a:t>A </a:t>
            </a:r>
            <a:r>
              <a:rPr lang="en-US" b="1" dirty="0" err="1"/>
              <a:t>DbContext</a:t>
            </a:r>
            <a:r>
              <a:rPr lang="en-US" b="1" dirty="0"/>
              <a:t> object </a:t>
            </a:r>
            <a:r>
              <a:rPr lang="en-US" dirty="0"/>
              <a:t>is used to </a:t>
            </a:r>
            <a:r>
              <a:rPr lang="en-US" b="1" dirty="0"/>
              <a:t>associate</a:t>
            </a:r>
            <a:r>
              <a:rPr lang="en-US" dirty="0"/>
              <a:t> the model to:</a:t>
            </a:r>
          </a:p>
          <a:p>
            <a:pPr lvl="1"/>
            <a:r>
              <a:rPr lang="en-US" dirty="0"/>
              <a:t>Write and execute queries</a:t>
            </a:r>
          </a:p>
          <a:p>
            <a:pPr lvl="1"/>
            <a:r>
              <a:rPr lang="en-US" i="1" dirty="0"/>
              <a:t>Materialize</a:t>
            </a:r>
            <a:r>
              <a:rPr lang="en-US" dirty="0"/>
              <a:t> query results as entity objects (AKA </a:t>
            </a:r>
            <a:r>
              <a:rPr lang="en-US" b="1" i="1" dirty="0"/>
              <a:t>convert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Track changes that are made to those objects</a:t>
            </a:r>
          </a:p>
          <a:p>
            <a:pPr lvl="1"/>
            <a:r>
              <a:rPr lang="en-US" dirty="0"/>
              <a:t>Persist object changes back on the database</a:t>
            </a:r>
          </a:p>
          <a:p>
            <a:pPr lvl="1"/>
            <a:r>
              <a:rPr lang="en-US" dirty="0"/>
              <a:t>Bind objects in memory to UI controls </a:t>
            </a:r>
            <a:r>
              <a:rPr lang="en-US" i="1" dirty="0"/>
              <a:t>(e.g. when a WPF DataGrid shows some data)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From: </a:t>
            </a:r>
            <a:r>
              <a:rPr lang="en-US" sz="2200" dirty="0">
                <a:hlinkClick r:id="rId2"/>
              </a:rPr>
              <a:t>https://learn.microsoft.com/en-us/ef/ef6/fundamentals/working-with-dbcontext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98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DDDE-BA23-71D4-B7EE-3F12D4E9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2B) Install the Entity Framework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9B55-8797-B3F2-9A72-90CB0C9E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Before we can add a context to our C#, we need to install the EF package</a:t>
            </a:r>
          </a:p>
          <a:p>
            <a:endParaRPr lang="en-US" sz="2000" dirty="0"/>
          </a:p>
          <a:p>
            <a:r>
              <a:rPr lang="en-US" sz="2000" dirty="0"/>
              <a:t>See here for details: </a:t>
            </a:r>
            <a:r>
              <a:rPr lang="en-US" sz="2000" dirty="0">
                <a:hlinkClick r:id="rId2"/>
              </a:rPr>
              <a:t>https://learn.microsoft.com/en-us/ef/ef6/modeling/code-first/workflows/new-database#3-create-a-context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Browse and install: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b="1" dirty="0"/>
              <a:t>Entity Framework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447EE-6216-7901-A05D-F7CD9640C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565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F0E-315A-F5A9-1B7A-AB8E3817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63C37-6AAE-43B9-BFC2-C9E4CC7D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5" y="1825625"/>
            <a:ext cx="8280683" cy="409852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9E55132-DA7F-2FBB-63B0-E35B60D9255F}"/>
              </a:ext>
            </a:extLst>
          </p:cNvPr>
          <p:cNvSpPr/>
          <p:nvPr/>
        </p:nvSpPr>
        <p:spPr>
          <a:xfrm>
            <a:off x="8472791" y="933855"/>
            <a:ext cx="3065834" cy="2013625"/>
          </a:xfrm>
          <a:prstGeom prst="wedgeEllipseCallout">
            <a:avLst>
              <a:gd name="adj1" fmla="val -48778"/>
              <a:gd name="adj2" fmla="val 6045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Accept </a:t>
            </a:r>
          </a:p>
          <a:p>
            <a:pPr algn="ctr"/>
            <a:r>
              <a:rPr lang="en-US" sz="2400" dirty="0"/>
              <a:t>and install</a:t>
            </a:r>
          </a:p>
        </p:txBody>
      </p:sp>
    </p:spTree>
    <p:extLst>
      <p:ext uri="{BB962C8B-B14F-4D97-AF65-F5344CB8AC3E}">
        <p14:creationId xmlns:p14="http://schemas.microsoft.com/office/powerpoint/2010/main" val="362905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507-7CD3-1799-2460-14E94E55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2C)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DbContext</a:t>
            </a:r>
            <a:r>
              <a:rPr lang="da-DK" dirty="0"/>
              <a:t> class to the </a:t>
            </a:r>
            <a:r>
              <a:rPr lang="da-DK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051A-EE80-EB4F-2F77-4A03E75C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C# </a:t>
            </a:r>
            <a:r>
              <a:rPr lang="da-DK" dirty="0" err="1"/>
              <a:t>this</a:t>
            </a:r>
            <a:r>
              <a:rPr lang="da-DK" dirty="0"/>
              <a:t> looks like: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using </a:t>
            </a:r>
            <a:r>
              <a:rPr lang="en-US" b="0" i="0" dirty="0" err="1">
                <a:effectLst/>
                <a:latin typeface="SFMono-Regular"/>
              </a:rPr>
              <a:t>Microsoft.EntityFrameworkCore</a:t>
            </a:r>
            <a:r>
              <a:rPr lang="en-US" b="0" i="0" dirty="0">
                <a:effectLst/>
                <a:latin typeface="SFMono-Regular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161616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	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BloggingContext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DbContext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DbSet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&lt;Blog&gt; Blogs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}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DbSet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&lt;Post&gt; Posts {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get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} 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da-DK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B842FDA-48C2-D26C-FDB8-10E4DA3010D7}"/>
              </a:ext>
            </a:extLst>
          </p:cNvPr>
          <p:cNvSpPr/>
          <p:nvPr/>
        </p:nvSpPr>
        <p:spPr>
          <a:xfrm>
            <a:off x="8736402" y="2095389"/>
            <a:ext cx="3065834" cy="2013625"/>
          </a:xfrm>
          <a:prstGeom prst="wedgeEllipseCallout">
            <a:avLst>
              <a:gd name="adj1" fmla="val -74305"/>
              <a:gd name="adj2" fmla="val -389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did not specify which DB to use… so this code will not run </a:t>
            </a:r>
            <a:r>
              <a:rPr lang="en-US" sz="2400" b="1" dirty="0"/>
              <a:t>:(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AE69E62-8509-7048-9296-A14F102E797C}"/>
              </a:ext>
            </a:extLst>
          </p:cNvPr>
          <p:cNvSpPr/>
          <p:nvPr/>
        </p:nvSpPr>
        <p:spPr>
          <a:xfrm>
            <a:off x="8600303" y="4378778"/>
            <a:ext cx="3443415" cy="1295110"/>
          </a:xfrm>
          <a:prstGeom prst="wedgeEllipseCallout">
            <a:avLst>
              <a:gd name="adj1" fmla="val -14517"/>
              <a:gd name="adj2" fmla="val -821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 at:</a:t>
            </a:r>
            <a:br>
              <a:rPr lang="en-US" dirty="0"/>
            </a:br>
            <a:r>
              <a:rPr lang="en-US" dirty="0"/>
              <a:t>code\CodeFirst_ver2.cs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88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9E95-B07A-4C6E-ACBA-731C6FC9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Done -&gt;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sz="3200" i="1" dirty="0"/>
              <a:t>(but for </a:t>
            </a:r>
            <a:r>
              <a:rPr lang="da-DK" sz="3200" i="1" dirty="0" err="1"/>
              <a:t>me</a:t>
            </a:r>
            <a:r>
              <a:rPr lang="da-DK" sz="3200" i="1" dirty="0"/>
              <a:t> it </a:t>
            </a:r>
            <a:r>
              <a:rPr lang="da-DK" sz="3200" i="1" dirty="0" err="1"/>
              <a:t>doesn’t</a:t>
            </a:r>
            <a:r>
              <a:rPr lang="da-DK" sz="3200" i="1" dirty="0"/>
              <a:t>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4524-3C8C-4496-D65C-0E309D41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\CodeFirst_ver1.cs </a:t>
            </a:r>
            <a:r>
              <a:rPr lang="da-DK" dirty="0"/>
              <a:t>and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\CodeFirst_ver2.cs </a:t>
            </a:r>
          </a:p>
          <a:p>
            <a:endParaRPr lang="da-DK" dirty="0">
              <a:solidFill>
                <a:srgbClr val="0070C0"/>
              </a:solidFill>
            </a:endParaRPr>
          </a:p>
          <a:p>
            <a:r>
              <a:rPr lang="da-DK" b="1" dirty="0" err="1">
                <a:solidFill>
                  <a:srgbClr val="FF0000"/>
                </a:solidFill>
              </a:rPr>
              <a:t>Question</a:t>
            </a:r>
            <a:r>
              <a:rPr lang="da-DK" b="1" dirty="0">
                <a:solidFill>
                  <a:srgbClr val="FF0000"/>
                </a:solidFill>
              </a:rPr>
              <a:t>: </a:t>
            </a:r>
            <a:r>
              <a:rPr lang="da-DK" b="1" dirty="0" err="1">
                <a:solidFill>
                  <a:srgbClr val="FF0000"/>
                </a:solidFill>
              </a:rPr>
              <a:t>where</a:t>
            </a:r>
            <a:r>
              <a:rPr lang="da-DK" b="1" dirty="0">
                <a:solidFill>
                  <a:srgbClr val="FF0000"/>
                </a:solidFill>
              </a:rPr>
              <a:t> is the data </a:t>
            </a:r>
            <a:r>
              <a:rPr lang="da-DK" b="1" dirty="0" err="1">
                <a:solidFill>
                  <a:srgbClr val="FF0000"/>
                </a:solidFill>
              </a:rPr>
              <a:t>stored</a:t>
            </a:r>
            <a:r>
              <a:rPr lang="da-DK" b="1" dirty="0">
                <a:solidFill>
                  <a:srgbClr val="FF0000"/>
                </a:solidFill>
              </a:rPr>
              <a:t>?</a:t>
            </a:r>
            <a:endParaRPr lang="da-DK" b="1" dirty="0"/>
          </a:p>
          <a:p>
            <a:pPr lvl="1"/>
            <a:r>
              <a:rPr lang="en-US" dirty="0">
                <a:hlinkClick r:id="rId2"/>
              </a:rPr>
              <a:t>https://learn.microsoft.com/en-us/ef/ef6/modeling/code-frst/workflows/new-database#wheres-my-data</a:t>
            </a:r>
            <a:r>
              <a:rPr lang="en-US" dirty="0"/>
              <a:t>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76B539-6FDD-02E6-6A5D-A21CC93EE796}"/>
              </a:ext>
            </a:extLst>
          </p:cNvPr>
          <p:cNvSpPr/>
          <p:nvPr/>
        </p:nvSpPr>
        <p:spPr>
          <a:xfrm>
            <a:off x="8600303" y="4378778"/>
            <a:ext cx="3443415" cy="1295110"/>
          </a:xfrm>
          <a:prstGeom prst="wedgeEllipseCallout">
            <a:avLst>
              <a:gd name="adj1" fmla="val -71776"/>
              <a:gd name="adj2" fmla="val -8358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I cannot make it work :(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7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AKA “mapping” objects to relational databases</a:t>
            </a:r>
          </a:p>
          <a:p>
            <a:pPr lvl="1"/>
            <a:r>
              <a:rPr lang="en-US" i="1" dirty="0"/>
              <a:t>Could we do this in a simpler/better/lazy way?!</a:t>
            </a:r>
          </a:p>
          <a:p>
            <a:pPr lvl="1"/>
            <a:r>
              <a:rPr lang="en-US" dirty="0"/>
              <a:t>YES: using </a:t>
            </a:r>
            <a:r>
              <a:rPr lang="en-US" b="1" dirty="0"/>
              <a:t>the </a:t>
            </a:r>
            <a:r>
              <a:rPr lang="en-US" b="1" i="1" dirty="0"/>
              <a:t>Entity Framework </a:t>
            </a:r>
            <a:r>
              <a:rPr lang="en-US" dirty="0"/>
              <a:t>(book p181-190)</a:t>
            </a:r>
            <a:endParaRPr lang="en-US" b="1" i="1" dirty="0"/>
          </a:p>
          <a:p>
            <a:pPr lvl="1"/>
            <a:r>
              <a:rPr lang="en-US" b="1" dirty="0"/>
              <a:t>define EF, ideas and terminology</a:t>
            </a:r>
          </a:p>
          <a:p>
            <a:pPr lvl="2"/>
            <a:r>
              <a:rPr lang="en-US" b="1" dirty="0"/>
              <a:t>model first and Code First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EXAMPLES DO NOT WORK on my machine…</a:t>
            </a:r>
            <a:br>
              <a:rPr lang="en-US" b="1" dirty="0"/>
            </a:br>
            <a:r>
              <a:rPr lang="en-US" dirty="0"/>
              <a:t>possibly vs2022 does not integrate </a:t>
            </a:r>
            <a:r>
              <a:rPr lang="en-US" dirty="0" err="1"/>
              <a:t>mysql</a:t>
            </a:r>
            <a:r>
              <a:rPr lang="en-US" dirty="0"/>
              <a:t> / bugs being fixed :(</a:t>
            </a:r>
          </a:p>
          <a:p>
            <a:pPr lvl="1"/>
            <a:endParaRPr lang="en-US" b="1" dirty="0"/>
          </a:p>
          <a:p>
            <a:r>
              <a:rPr lang="en-US" dirty="0"/>
              <a:t>What is </a:t>
            </a:r>
            <a:r>
              <a:rPr lang="en-US" i="1" dirty="0"/>
              <a:t>LINQ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example of LINQ without DB</a:t>
            </a:r>
          </a:p>
          <a:p>
            <a:r>
              <a:rPr lang="en-US" i="1" dirty="0"/>
              <a:t>How to…</a:t>
            </a:r>
          </a:p>
          <a:p>
            <a:pPr lvl="1"/>
            <a:r>
              <a:rPr lang="en-US" dirty="0"/>
              <a:t>Complete example</a:t>
            </a:r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0AFC-9C63-53AA-848C-3B5BD801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38F-0C0B-6327-13FF-6F0B1A8F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https://learn.microsoft.com/en-us/ef/ef6/modeling/designer/workflows/model-first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b="1" dirty="0"/>
              <a:t>console </a:t>
            </a:r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dirty="0"/>
              <a:t>app!!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model: how? </a:t>
            </a:r>
            <a:br>
              <a:rPr lang="en-US" dirty="0"/>
            </a:br>
            <a:r>
              <a:rPr lang="en-US" b="1" dirty="0"/>
              <a:t>Project -&gt; Add new item -&gt; Data -&gt; ADO.NET Entity Data Model</a:t>
            </a:r>
            <a:br>
              <a:rPr lang="en-US" dirty="0"/>
            </a:br>
            <a:r>
              <a:rPr lang="en-US" dirty="0"/>
              <a:t>Call it: </a:t>
            </a:r>
            <a:r>
              <a:rPr lang="en-US" i="1" dirty="0" err="1"/>
              <a:t>BloggingModel</a:t>
            </a:r>
            <a:r>
              <a:rPr lang="en-US" i="1" dirty="0"/>
              <a:t> </a:t>
            </a:r>
            <a:r>
              <a:rPr lang="en-US" dirty="0"/>
              <a:t>and click </a:t>
            </a:r>
            <a:r>
              <a:rPr lang="en-US" u="sng" dirty="0"/>
              <a:t>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9A131-BD3C-6711-9DE1-855B65D1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98" y="2938462"/>
            <a:ext cx="4267200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61B86-591A-BB67-C371-2BC0A7FB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057" y="4677750"/>
            <a:ext cx="2229682" cy="2034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0B3861-3FB3-EB47-D609-880D0A18F191}"/>
              </a:ext>
            </a:extLst>
          </p:cNvPr>
          <p:cNvSpPr/>
          <p:nvPr/>
        </p:nvSpPr>
        <p:spPr>
          <a:xfrm>
            <a:off x="6194854" y="3278659"/>
            <a:ext cx="11368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80DC-CB94-894C-C9BD-471E53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2024-9954-0174-901F-4793399F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Right click on the surface: </a:t>
            </a:r>
            <a:r>
              <a:rPr lang="en-US" b="1"/>
              <a:t>Add new Entity </a:t>
            </a:r>
            <a:r>
              <a:rPr lang="en-US" i="1"/>
              <a:t>-&gt; fill the data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66934-2218-D63A-2B9E-01156A74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37" y="2358797"/>
            <a:ext cx="2897995" cy="4134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FF957-EF6E-1A42-58DC-470F45B5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81" y="3734594"/>
            <a:ext cx="2028825" cy="1733550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C44CA2F6-020C-657E-25C8-67338C2FDC2D}"/>
              </a:ext>
            </a:extLst>
          </p:cNvPr>
          <p:cNvSpPr/>
          <p:nvPr/>
        </p:nvSpPr>
        <p:spPr>
          <a:xfrm rot="20938833">
            <a:off x="6793118" y="4216292"/>
            <a:ext cx="1588077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62B37BEB-D299-7A17-EB06-3B99293BB49C}"/>
              </a:ext>
            </a:extLst>
          </p:cNvPr>
          <p:cNvSpPr/>
          <p:nvPr/>
        </p:nvSpPr>
        <p:spPr>
          <a:xfrm>
            <a:off x="8839200" y="156519"/>
            <a:ext cx="2652584" cy="1219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creating </a:t>
            </a:r>
          </a:p>
          <a:p>
            <a:pPr algn="ctr"/>
            <a:r>
              <a:rPr lang="en-US" dirty="0"/>
              <a:t>a </a:t>
            </a:r>
            <a:r>
              <a:rPr lang="en-US" i="1" dirty="0"/>
              <a:t>table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417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5FF-3F47-2B8D-38D1-C0669B5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F401-CC95-97A0-207E-F5477798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right click on Properties -&gt; </a:t>
            </a:r>
            <a:r>
              <a:rPr lang="en-US" b="1" dirty="0"/>
              <a:t>add scalar </a:t>
            </a:r>
            <a:r>
              <a:rPr lang="en-US" dirty="0"/>
              <a:t>(AKA a number) -&gt; </a:t>
            </a:r>
            <a:r>
              <a:rPr lang="en-US" i="1" dirty="0"/>
              <a:t>Name</a:t>
            </a:r>
          </a:p>
          <a:p>
            <a:pPr marL="0" indent="0">
              <a:buNone/>
            </a:pPr>
            <a:r>
              <a:rPr lang="en-US" dirty="0"/>
              <a:t>Then -&gt; </a:t>
            </a:r>
            <a:r>
              <a:rPr lang="en-US" b="1" dirty="0"/>
              <a:t>add scalar </a:t>
            </a:r>
            <a:r>
              <a:rPr lang="en-US" dirty="0"/>
              <a:t>-&gt; </a:t>
            </a:r>
            <a:r>
              <a:rPr lang="en-US" i="1" dirty="0" err="1"/>
              <a:t>Url</a:t>
            </a:r>
            <a:br>
              <a:rPr lang="en-US" dirty="0"/>
            </a:br>
            <a:r>
              <a:rPr lang="en-US" dirty="0"/>
              <a:t>	and right click </a:t>
            </a:r>
            <a:r>
              <a:rPr lang="en-US" dirty="0" err="1"/>
              <a:t>Url</a:t>
            </a:r>
            <a:r>
              <a:rPr lang="en-US" dirty="0"/>
              <a:t> -&gt; change properties -&gt; make it </a:t>
            </a:r>
            <a:r>
              <a:rPr lang="en-US" i="1" dirty="0"/>
              <a:t>nullable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7520D-F53E-96ED-6220-C1E3B44E2F0D}"/>
              </a:ext>
            </a:extLst>
          </p:cNvPr>
          <p:cNvGrpSpPr/>
          <p:nvPr/>
        </p:nvGrpSpPr>
        <p:grpSpPr>
          <a:xfrm>
            <a:off x="1174615" y="3245734"/>
            <a:ext cx="7790501" cy="3479380"/>
            <a:chOff x="1174615" y="3245734"/>
            <a:chExt cx="7790501" cy="34793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AB898-7C93-CB85-2185-2F1EE5FB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15" y="3591228"/>
              <a:ext cx="1905000" cy="19907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4F796E-26EE-EE2D-A8C5-5E74DCFB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538" y="3245734"/>
              <a:ext cx="2975578" cy="347938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B6B8B47-F9B1-45FF-FF0D-1D01359ED8D6}"/>
                </a:ext>
              </a:extLst>
            </p:cNvPr>
            <p:cNvSpPr/>
            <p:nvPr/>
          </p:nvSpPr>
          <p:spPr>
            <a:xfrm rot="773373">
              <a:off x="2597034" y="4969147"/>
              <a:ext cx="3518712" cy="7862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32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DB8D-E2F1-32A3-A7F6-3C5722B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E62B-501A-0033-A248-00B56AD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</a:t>
            </a:r>
            <a:r>
              <a:rPr lang="en-US" b="1" dirty="0"/>
              <a:t>add a Post entity </a:t>
            </a:r>
          </a:p>
          <a:p>
            <a:pPr lvl="1"/>
            <a:r>
              <a:rPr lang="en-US" dirty="0"/>
              <a:t>with a </a:t>
            </a:r>
            <a:r>
              <a:rPr lang="en-US" b="1" dirty="0" err="1"/>
              <a:t>PostId</a:t>
            </a:r>
            <a:r>
              <a:rPr lang="en-US" dirty="0"/>
              <a:t> </a:t>
            </a:r>
            <a:r>
              <a:rPr lang="en-US" i="1" dirty="0"/>
              <a:t>key property</a:t>
            </a:r>
            <a:endParaRPr lang="en-US" dirty="0"/>
          </a:p>
          <a:p>
            <a:pPr lvl="1"/>
            <a:r>
              <a:rPr lang="en-US" dirty="0"/>
              <a:t>and add </a:t>
            </a:r>
            <a:r>
              <a:rPr lang="en-US" b="1" dirty="0"/>
              <a:t>Title </a:t>
            </a:r>
            <a:r>
              <a:rPr lang="en-US" dirty="0"/>
              <a:t>and </a:t>
            </a:r>
            <a:r>
              <a:rPr lang="en-US" b="1" dirty="0"/>
              <a:t>Content </a:t>
            </a:r>
            <a:r>
              <a:rPr lang="en-US" i="1" dirty="0"/>
              <a:t>scalar properties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FD783-0C91-A8EF-1D66-E3F16948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17" y="1561532"/>
            <a:ext cx="2872902" cy="409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13B7E-A9F5-B4B8-DA08-7F847A87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35" y="4009134"/>
            <a:ext cx="3630183" cy="220543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822F1AE0-ED0B-D198-B740-2406B45D1882}"/>
              </a:ext>
            </a:extLst>
          </p:cNvPr>
          <p:cNvSpPr/>
          <p:nvPr/>
        </p:nvSpPr>
        <p:spPr>
          <a:xfrm rot="20938833">
            <a:off x="5717518" y="4320045"/>
            <a:ext cx="2673686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5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EE805D-4448-B6F0-4DB3-A70026B7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75" y="3496579"/>
            <a:ext cx="4079076" cy="2855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1AE47-3557-4FC6-120B-D52D2671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assiciations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70B9-CC84-8871-C7B5-A90E033E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a 1-to-many association between Blog and Post entities</a:t>
            </a:r>
          </a:p>
          <a:p>
            <a:pPr marL="0" indent="0">
              <a:buNone/>
            </a:pPr>
            <a:r>
              <a:rPr lang="en-US" dirty="0"/>
              <a:t>	right click -&gt; </a:t>
            </a:r>
            <a:r>
              <a:rPr lang="en-US" b="1" dirty="0"/>
              <a:t>add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9BA5-EB59-A2CC-6C0B-6433F68E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829" y="2382453"/>
            <a:ext cx="3081337" cy="4110422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8D7C2D5-1029-9A25-D60F-85111DFE379E}"/>
              </a:ext>
            </a:extLst>
          </p:cNvPr>
          <p:cNvSpPr/>
          <p:nvPr/>
        </p:nvSpPr>
        <p:spPr>
          <a:xfrm rot="21305419">
            <a:off x="5396505" y="5409543"/>
            <a:ext cx="2673686" cy="93385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E47-ADAC-076E-AA3C-CF82D995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these entities: auto-generate a DB!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273-E38D-E044-1FA0-9908964F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b="1" dirty="0"/>
              <a:t>project </a:t>
            </a:r>
            <a:r>
              <a:rPr lang="en-US" dirty="0"/>
              <a:t>-&gt; </a:t>
            </a:r>
            <a:r>
              <a:rPr lang="en-US" i="1" dirty="0"/>
              <a:t>manage NuGet packages </a:t>
            </a:r>
            <a:r>
              <a:rPr lang="en-US" dirty="0"/>
              <a:t>-&gt; install Entity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9BC1A-B0DE-0FD3-71E7-5ADC3A4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73" y="2629694"/>
            <a:ext cx="90773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3ECD-8903-C92F-9B4B-BC0EA7A1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8A69-97AE-DF4B-19DB-A307F7D5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on the </a:t>
            </a:r>
            <a:r>
              <a:rPr lang="en-US" b="1" dirty="0"/>
              <a:t>entity designer window</a:t>
            </a:r>
            <a:r>
              <a:rPr lang="en-US" dirty="0"/>
              <a:t>: right click -&gt; </a:t>
            </a:r>
            <a:br>
              <a:rPr lang="en-US" dirty="0"/>
            </a:br>
            <a:r>
              <a:rPr lang="en-US" dirty="0"/>
              <a:t>							</a:t>
            </a:r>
            <a:r>
              <a:rPr lang="en-US" i="1" dirty="0"/>
              <a:t>Generate Database </a:t>
            </a:r>
            <a:br>
              <a:rPr lang="en-US" i="1" dirty="0"/>
            </a:br>
            <a:r>
              <a:rPr lang="en-US" i="1" dirty="0"/>
              <a:t>							from Model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CFA0E2C-E93F-08B9-FD28-A50163B37872}"/>
              </a:ext>
            </a:extLst>
          </p:cNvPr>
          <p:cNvSpPr/>
          <p:nvPr/>
        </p:nvSpPr>
        <p:spPr>
          <a:xfrm>
            <a:off x="7114403" y="4001294"/>
            <a:ext cx="3443415" cy="1295110"/>
          </a:xfrm>
          <a:prstGeom prst="wedgeEllipseCallout">
            <a:avLst>
              <a:gd name="adj1" fmla="val -27039"/>
              <a:gd name="adj2" fmla="val -10520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I cannot make it work :(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9920A-26E1-6FE1-0565-444EA7FD5FB6}"/>
              </a:ext>
            </a:extLst>
          </p:cNvPr>
          <p:cNvSpPr txBox="1"/>
          <p:nvPr/>
        </p:nvSpPr>
        <p:spPr>
          <a:xfrm>
            <a:off x="7257536" y="5296404"/>
            <a:ext cx="349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err="1"/>
              <a:t>Some</a:t>
            </a:r>
            <a:r>
              <a:rPr lang="da-DK" i="1" dirty="0"/>
              <a:t> </a:t>
            </a:r>
            <a:r>
              <a:rPr lang="da-DK" i="1" dirty="0" err="1"/>
              <a:t>sources</a:t>
            </a:r>
            <a:r>
              <a:rPr lang="da-DK" i="1" dirty="0"/>
              <a:t> online </a:t>
            </a:r>
            <a:r>
              <a:rPr lang="da-DK" i="1" dirty="0" err="1"/>
              <a:t>say</a:t>
            </a:r>
            <a:r>
              <a:rPr lang="da-DK" i="1" dirty="0"/>
              <a:t> </a:t>
            </a:r>
            <a:r>
              <a:rPr lang="da-DK" i="1" dirty="0" err="1"/>
              <a:t>that</a:t>
            </a:r>
            <a:r>
              <a:rPr lang="da-DK" i="1" dirty="0"/>
              <a:t> </a:t>
            </a:r>
            <a:r>
              <a:rPr lang="da-DK" i="1" dirty="0" err="1"/>
              <a:t>there</a:t>
            </a:r>
            <a:r>
              <a:rPr lang="da-DK" i="1" dirty="0"/>
              <a:t> </a:t>
            </a:r>
            <a:r>
              <a:rPr lang="da-DK" i="1" dirty="0" err="1"/>
              <a:t>are</a:t>
            </a:r>
            <a:r>
              <a:rPr lang="da-DK" i="1" dirty="0"/>
              <a:t> </a:t>
            </a:r>
            <a:r>
              <a:rPr lang="da-DK" i="1" dirty="0" err="1"/>
              <a:t>some</a:t>
            </a:r>
            <a:r>
              <a:rPr lang="da-DK" i="1" dirty="0"/>
              <a:t> </a:t>
            </a:r>
            <a:r>
              <a:rPr lang="da-DK" i="1" dirty="0" err="1"/>
              <a:t>versioning</a:t>
            </a:r>
            <a:r>
              <a:rPr lang="da-DK" i="1" dirty="0"/>
              <a:t> problems with </a:t>
            </a:r>
            <a:br>
              <a:rPr lang="da-DK" i="1" dirty="0"/>
            </a:br>
            <a:r>
              <a:rPr lang="da-DK" i="1" dirty="0" err="1"/>
              <a:t>visual</a:t>
            </a:r>
            <a:r>
              <a:rPr lang="da-DK" i="1" dirty="0"/>
              <a:t> studio 2022 and MySQL 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572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5ECF-815C-CBDA-8610-5DCBD0CA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17BFD-28F2-B574-9FB2-D69C5A77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used some strange-looking code…</a:t>
            </a:r>
          </a:p>
          <a:p>
            <a:r>
              <a:rPr lang="en-US" dirty="0"/>
              <a:t>That was LINQ code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https://www.tutorialsteacher.com/linq/what-is-linq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0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ED496-F3B4-B76E-C8D9-FD276C80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First… the problem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68BB-9EF4-8CA7-F047-8239B13C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da-DK" sz="2200" dirty="0" err="1"/>
              <a:t>Let’s</a:t>
            </a:r>
            <a:r>
              <a:rPr lang="da-DK" sz="2200" dirty="0"/>
              <a:t> </a:t>
            </a:r>
            <a:r>
              <a:rPr lang="da-DK" sz="2200" dirty="0" err="1"/>
              <a:t>say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implementing</a:t>
            </a:r>
            <a:r>
              <a:rPr lang="da-DK" sz="2200" dirty="0"/>
              <a:t> an </a:t>
            </a:r>
            <a:r>
              <a:rPr lang="da-DK" sz="2200" dirty="0" err="1"/>
              <a:t>application</a:t>
            </a:r>
            <a:r>
              <a:rPr lang="da-DK" sz="2200" dirty="0"/>
              <a:t> to </a:t>
            </a:r>
            <a:r>
              <a:rPr lang="da-DK" sz="2200" dirty="0" err="1"/>
              <a:t>manage</a:t>
            </a:r>
            <a:r>
              <a:rPr lang="da-DK" sz="2200" dirty="0"/>
              <a:t> a </a:t>
            </a:r>
            <a:r>
              <a:rPr lang="da-DK" sz="2200" dirty="0" err="1"/>
              <a:t>library</a:t>
            </a:r>
            <a:endParaRPr lang="da-DK" sz="2200" dirty="0"/>
          </a:p>
          <a:p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have </a:t>
            </a:r>
            <a:r>
              <a:rPr lang="da-DK" sz="2200" dirty="0" err="1"/>
              <a:t>decided</a:t>
            </a:r>
            <a:r>
              <a:rPr lang="da-DK" sz="2200" dirty="0"/>
              <a:t> to have all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classes</a:t>
            </a:r>
            <a:r>
              <a:rPr lang="da-DK" sz="2200" dirty="0"/>
              <a:t>:</a:t>
            </a:r>
          </a:p>
          <a:p>
            <a:endParaRPr lang="da-DK" sz="2200" dirty="0"/>
          </a:p>
          <a:p>
            <a:r>
              <a:rPr lang="da-DK" sz="2200" b="1" dirty="0">
                <a:solidFill>
                  <a:srgbClr val="FF0000"/>
                </a:solidFill>
              </a:rPr>
              <a:t>Problem: </a:t>
            </a:r>
            <a:r>
              <a:rPr lang="da-DK" sz="2200" dirty="0" err="1">
                <a:solidFill>
                  <a:srgbClr val="FF0000"/>
                </a:solidFill>
              </a:rPr>
              <a:t>how</a:t>
            </a:r>
            <a:r>
              <a:rPr lang="da-DK" sz="2200" dirty="0">
                <a:solidFill>
                  <a:srgbClr val="FF0000"/>
                </a:solidFill>
              </a:rPr>
              <a:t> to store the data </a:t>
            </a:r>
            <a:r>
              <a:rPr lang="da-DK" sz="2200" dirty="0" err="1">
                <a:solidFill>
                  <a:srgbClr val="FF0000"/>
                </a:solidFill>
              </a:rPr>
              <a:t>about</a:t>
            </a:r>
            <a:r>
              <a:rPr lang="da-DK" sz="2200" dirty="0">
                <a:solidFill>
                  <a:srgbClr val="FF0000"/>
                </a:solidFill>
              </a:rPr>
              <a:t> </a:t>
            </a:r>
            <a:r>
              <a:rPr lang="da-DK" sz="2200" i="1" dirty="0" err="1">
                <a:solidFill>
                  <a:srgbClr val="FF0000"/>
                </a:solidFill>
              </a:rPr>
              <a:t>books</a:t>
            </a:r>
            <a:r>
              <a:rPr lang="da-DK" sz="2200" dirty="0">
                <a:solidFill>
                  <a:srgbClr val="FF0000"/>
                </a:solidFill>
              </a:rPr>
              <a:t> and </a:t>
            </a:r>
            <a:r>
              <a:rPr lang="da-DK" sz="2200" i="1" dirty="0">
                <a:solidFill>
                  <a:srgbClr val="FF0000"/>
                </a:solidFill>
              </a:rPr>
              <a:t>users</a:t>
            </a:r>
            <a:r>
              <a:rPr lang="da-DK" sz="2200" dirty="0">
                <a:solidFill>
                  <a:srgbClr val="FF0000"/>
                </a:solidFill>
              </a:rPr>
              <a:t> in a SQL database?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4D552-DBE0-0B0A-8139-49F21816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54" y="1046354"/>
            <a:ext cx="7594092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585A-F1C5-2089-41F8-89AC9CA2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Language-Integrated Query (LINQ)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1C5F-54EF-DDED-F538-A85D0A335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508569"/>
            <a:ext cx="5187543" cy="3983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/>
              <a:t>LINQ is a powerful set of technologies </a:t>
            </a:r>
            <a:br>
              <a:rPr lang="en-US" sz="1500" dirty="0"/>
            </a:br>
            <a:r>
              <a:rPr lang="en-US" sz="1500" dirty="0"/>
              <a:t>based on the integration of query capabilities directly into the C# language</a:t>
            </a:r>
          </a:p>
          <a:p>
            <a:r>
              <a:rPr lang="en-US" sz="1500" dirty="0"/>
              <a:t>LINQ Queries are the first-class language construct in C# .NET</a:t>
            </a:r>
          </a:p>
          <a:p>
            <a:endParaRPr lang="en-US" sz="1500" dirty="0"/>
          </a:p>
          <a:p>
            <a:r>
              <a:rPr lang="en-US" sz="1500" dirty="0"/>
              <a:t>SQL is a Structured Query Language used to save and retrieve data from a database</a:t>
            </a:r>
          </a:p>
          <a:p>
            <a:r>
              <a:rPr lang="en-US" sz="1500" dirty="0"/>
              <a:t>In the same way, LINQ is a structured query syntax built in C# and VB.NET </a:t>
            </a:r>
            <a:br>
              <a:rPr lang="en-US" sz="1500" dirty="0"/>
            </a:br>
            <a:r>
              <a:rPr lang="en-US" sz="1500" dirty="0"/>
              <a:t>to retrieve data from </a:t>
            </a:r>
            <a:r>
              <a:rPr lang="en-US" sz="1500" b="1" dirty="0"/>
              <a:t>different types of data sources </a:t>
            </a:r>
            <a:r>
              <a:rPr lang="en-US" sz="1500" dirty="0"/>
              <a:t>such as collections</a:t>
            </a:r>
            <a:br>
              <a:rPr lang="en-US" sz="1500" dirty="0"/>
            </a:br>
            <a:r>
              <a:rPr lang="en-US" sz="1500" i="1" dirty="0"/>
              <a:t>(not just SQL DBMS!)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EE3C52-62FF-17A8-D19D-FFDDA842F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72868"/>
            <a:ext cx="6004865" cy="34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9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BA1E-FAF0-CD56-E288-11FAFAC7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04570-F6E4-7A0A-D944-73CA06C4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2330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See </a:t>
            </a:r>
            <a:r>
              <a:rPr lang="da-DK" dirty="0" err="1">
                <a:solidFill>
                  <a:srgbClr val="00B050"/>
                </a:solidFill>
              </a:rPr>
              <a:t>code</a:t>
            </a:r>
            <a:r>
              <a:rPr lang="da-DK" dirty="0">
                <a:solidFill>
                  <a:srgbClr val="00B050"/>
                </a:solidFill>
              </a:rPr>
              <a:t>\LINQ_example1.cs</a:t>
            </a:r>
          </a:p>
          <a:p>
            <a:r>
              <a:rPr lang="da-DK" dirty="0"/>
              <a:t>And </a:t>
            </a:r>
            <a:r>
              <a:rPr lang="da-DK" dirty="0">
                <a:hlinkClick r:id="rId2"/>
              </a:rPr>
              <a:t>https://www.tutorialsteacher.com/linq/what-is-linq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	</a:t>
            </a:r>
            <a:r>
              <a:rPr lang="da-DK" i="1" dirty="0"/>
              <a:t>”LINQ Query to Array”</a:t>
            </a:r>
          </a:p>
          <a:p>
            <a:endParaRPr lang="da-DK" i="1" dirty="0"/>
          </a:p>
          <a:p>
            <a:r>
              <a:rPr lang="da-DK" dirty="0"/>
              <a:t>The look at: </a:t>
            </a:r>
            <a:r>
              <a:rPr lang="da-DK" dirty="0" err="1">
                <a:solidFill>
                  <a:srgbClr val="00B050"/>
                </a:solidFill>
              </a:rPr>
              <a:t>code</a:t>
            </a:r>
            <a:r>
              <a:rPr lang="da-DK" dirty="0">
                <a:solidFill>
                  <a:srgbClr val="00B050"/>
                </a:solidFill>
              </a:rPr>
              <a:t>\LINQ_example2.cs</a:t>
            </a:r>
            <a:br>
              <a:rPr lang="da-DK" dirty="0"/>
            </a:br>
            <a:r>
              <a:rPr lang="da-DK" dirty="0">
                <a:hlinkClick r:id="rId3"/>
              </a:rPr>
              <a:t>https://learn.microsoft.com/en-us/dotnet/csharp/linq/query-a-collection-of-objects</a:t>
            </a:r>
            <a:r>
              <a:rPr lang="da-DK" dirty="0"/>
              <a:t> </a:t>
            </a:r>
          </a:p>
          <a:p>
            <a:endParaRPr lang="da-DK" i="1" dirty="0"/>
          </a:p>
          <a:p>
            <a:r>
              <a:rPr lang="da-DK" dirty="0"/>
              <a:t>LINQ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with </a:t>
            </a:r>
            <a:r>
              <a:rPr lang="da-DK" dirty="0" err="1"/>
              <a:t>structured</a:t>
            </a:r>
            <a:r>
              <a:rPr lang="da-DK" dirty="0"/>
              <a:t> data, like </a:t>
            </a:r>
            <a:r>
              <a:rPr lang="da-DK" dirty="0" err="1"/>
              <a:t>objects</a:t>
            </a:r>
            <a:r>
              <a:rPr lang="da-DK" dirty="0"/>
              <a:t>, not on </a:t>
            </a:r>
            <a:r>
              <a:rPr lang="da-DK" dirty="0" err="1"/>
              <a:t>tables</a:t>
            </a:r>
            <a:r>
              <a:rPr lang="da-DK" dirty="0"/>
              <a:t>…</a:t>
            </a:r>
          </a:p>
          <a:p>
            <a:pPr lvl="1"/>
            <a:r>
              <a:rPr lang="da-DK" dirty="0"/>
              <a:t>So </a:t>
            </a:r>
            <a:r>
              <a:rPr lang="da-DK" b="1" dirty="0"/>
              <a:t>LINQ </a:t>
            </a:r>
            <a:r>
              <a:rPr lang="da-DK" b="1" dirty="0" err="1"/>
              <a:t>cannot</a:t>
            </a:r>
            <a:r>
              <a:rPr lang="da-DK" b="1" dirty="0"/>
              <a:t> </a:t>
            </a:r>
            <a:r>
              <a:rPr lang="da-DK" b="1" dirty="0" err="1"/>
              <a:t>work</a:t>
            </a:r>
            <a:r>
              <a:rPr lang="da-DK" b="1" dirty="0"/>
              <a:t> with SQL </a:t>
            </a:r>
            <a:r>
              <a:rPr lang="da-DK" b="1" dirty="0" err="1"/>
              <a:t>connections</a:t>
            </a:r>
            <a:r>
              <a:rPr lang="da-DK" b="1" dirty="0"/>
              <a:t> </a:t>
            </a:r>
            <a:r>
              <a:rPr lang="da-DK" b="1" dirty="0" err="1"/>
              <a:t>created</a:t>
            </a:r>
            <a:r>
              <a:rPr lang="da-DK" b="1" dirty="0"/>
              <a:t> </a:t>
            </a:r>
            <a:r>
              <a:rPr lang="da-DK" b="1" dirty="0" err="1"/>
              <a:t>manually</a:t>
            </a:r>
            <a:r>
              <a:rPr lang="da-DK" dirty="0"/>
              <a:t>, from a </a:t>
            </a:r>
            <a:r>
              <a:rPr lang="da-DK" dirty="0" err="1"/>
              <a:t>connection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 </a:t>
            </a:r>
            <a:r>
              <a:rPr lang="da-DK" dirty="0" err="1"/>
              <a:t>connection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</a:t>
            </a:r>
          </a:p>
          <a:p>
            <a:pPr lvl="1"/>
            <a:r>
              <a:rPr lang="en-US" dirty="0"/>
              <a:t>It works </a:t>
            </a:r>
            <a:r>
              <a:rPr lang="en-US" b="1" dirty="0"/>
              <a:t>only if there is a </a:t>
            </a:r>
            <a:r>
              <a:rPr lang="en-US" b="1" dirty="0" err="1"/>
              <a:t>DbContext</a:t>
            </a:r>
            <a:r>
              <a:rPr lang="en-US" dirty="0"/>
              <a:t>, AKA a context for the 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0C8FE-85CD-036D-4178-6744572B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24" y="676173"/>
            <a:ext cx="5953125" cy="8858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79ED5D-7D58-D1AE-D311-E4BAD3816EFF}"/>
              </a:ext>
            </a:extLst>
          </p:cNvPr>
          <p:cNvGrpSpPr/>
          <p:nvPr/>
        </p:nvGrpSpPr>
        <p:grpSpPr>
          <a:xfrm>
            <a:off x="5150327" y="2365418"/>
            <a:ext cx="6929175" cy="2390775"/>
            <a:chOff x="5150327" y="2365418"/>
            <a:chExt cx="6929175" cy="23907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E51028-4249-7464-BE52-615F1EDD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6552" y="2365418"/>
              <a:ext cx="4552950" cy="2390775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D504480-D1E1-91CD-1FEA-8A13F8B5F5D4}"/>
                </a:ext>
              </a:extLst>
            </p:cNvPr>
            <p:cNvSpPr/>
            <p:nvPr/>
          </p:nvSpPr>
          <p:spPr>
            <a:xfrm>
              <a:off x="5150327" y="3072714"/>
              <a:ext cx="2376225" cy="1894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9DBE6D8-D970-7EDD-292B-5C0486A1B814}"/>
              </a:ext>
            </a:extLst>
          </p:cNvPr>
          <p:cNvSpPr/>
          <p:nvPr/>
        </p:nvSpPr>
        <p:spPr>
          <a:xfrm>
            <a:off x="8575589" y="5294635"/>
            <a:ext cx="2855440" cy="1452154"/>
          </a:xfrm>
          <a:prstGeom prst="wedgeEllipseCallout">
            <a:avLst>
              <a:gd name="adj1" fmla="val -27757"/>
              <a:gd name="adj2" fmla="val -1026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R</a:t>
            </a:r>
            <a:r>
              <a:rPr lang="en-US" sz="1400" dirty="0" err="1"/>
              <a:t>eturns</a:t>
            </a:r>
            <a:r>
              <a:rPr lang="en-US" sz="1400" dirty="0"/>
              <a:t> an </a:t>
            </a:r>
            <a:r>
              <a:rPr lang="en-US" sz="1400" i="1" dirty="0" err="1"/>
              <a:t>iterable</a:t>
            </a:r>
            <a:r>
              <a:rPr lang="en-US" sz="1400" i="1" dirty="0"/>
              <a:t> collection</a:t>
            </a:r>
            <a:r>
              <a:rPr lang="en-US" sz="1400" dirty="0"/>
              <a:t>, like a List.</a:t>
            </a:r>
          </a:p>
          <a:p>
            <a:pPr algn="ctr"/>
            <a:r>
              <a:rPr lang="en-US" sz="1400" dirty="0"/>
              <a:t>Each element is a new object with </a:t>
            </a:r>
            <a:r>
              <a:rPr lang="en-US" sz="1400" b="1" dirty="0"/>
              <a:t>name </a:t>
            </a:r>
            <a:r>
              <a:rPr lang="en-US" sz="1400" dirty="0"/>
              <a:t>and </a:t>
            </a:r>
            <a:r>
              <a:rPr lang="en-US" sz="1400" b="1" dirty="0"/>
              <a:t>score</a:t>
            </a:r>
            <a:r>
              <a:rPr lang="en-US" sz="1400" dirty="0"/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272478-C539-6508-56FE-43E9CB75DDFD}"/>
              </a:ext>
            </a:extLst>
          </p:cNvPr>
          <p:cNvSpPr/>
          <p:nvPr/>
        </p:nvSpPr>
        <p:spPr>
          <a:xfrm>
            <a:off x="2795716" y="5594522"/>
            <a:ext cx="6056870" cy="1087394"/>
          </a:xfrm>
          <a:prstGeom prst="round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b="1" dirty="0"/>
              <a:t>Change the example2 </a:t>
            </a:r>
            <a:r>
              <a:rPr lang="da-DK" b="1" dirty="0" err="1"/>
              <a:t>code</a:t>
            </a:r>
            <a:r>
              <a:rPr lang="da-DK" b="1" dirty="0"/>
              <a:t>: </a:t>
            </a:r>
          </a:p>
          <a:p>
            <a:r>
              <a:rPr lang="da-DK" dirty="0" err="1"/>
              <a:t>select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students with grade 92 or more, in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0FF36-C8A4-C4BD-F295-39E0D159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34" y="365125"/>
            <a:ext cx="3348235" cy="2482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6C6B4-0026-289D-FC86-5578C62E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3-tier </a:t>
            </a:r>
            <a:r>
              <a:rPr lang="da-DK" dirty="0" err="1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2CE9-A485-B453-609A-7B107AE3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en-US" dirty="0"/>
              <a:t>typical three layer architecture in C# has 3 </a:t>
            </a:r>
            <a:r>
              <a:rPr lang="en-US" i="1" dirty="0"/>
              <a:t>layers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Presentation</a:t>
            </a:r>
            <a:r>
              <a:rPr lang="en-US" dirty="0"/>
              <a:t> layer -&gt; GUI, e.g. made in WPF</a:t>
            </a:r>
          </a:p>
          <a:p>
            <a:pPr lvl="1"/>
            <a:r>
              <a:rPr lang="en-US" b="1" dirty="0"/>
              <a:t>Business</a:t>
            </a:r>
            <a:r>
              <a:rPr lang="en-US" dirty="0"/>
              <a:t> or logic layer -&gt; actual data and operations</a:t>
            </a:r>
          </a:p>
          <a:p>
            <a:pPr lvl="1"/>
            <a:r>
              <a:rPr lang="da-DK" b="1" dirty="0"/>
              <a:t>Data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-&gt; </a:t>
            </a:r>
            <a:r>
              <a:rPr lang="en-US" dirty="0"/>
              <a:t>connect with the DB and perform CRUD operations</a:t>
            </a:r>
            <a:endParaRPr lang="da-DK" dirty="0"/>
          </a:p>
          <a:p>
            <a:endParaRPr lang="da-DK" dirty="0"/>
          </a:p>
          <a:p>
            <a:r>
              <a:rPr lang="da-DK" dirty="0"/>
              <a:t>See </a:t>
            </a:r>
            <a:r>
              <a:rPr lang="da-DK" dirty="0" err="1"/>
              <a:t>example</a:t>
            </a:r>
            <a:r>
              <a:rPr lang="da-DK" dirty="0"/>
              <a:t> in </a:t>
            </a:r>
            <a:r>
              <a:rPr lang="da-DK" sz="2800" b="1" dirty="0"/>
              <a:t>(+)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sz="2000" dirty="0"/>
              <a:t>From </a:t>
            </a:r>
            <a:r>
              <a:rPr lang="da-DK" sz="2000" b="1" dirty="0"/>
              <a:t>(+)</a:t>
            </a:r>
            <a:r>
              <a:rPr lang="da-DK" sz="2000" dirty="0"/>
              <a:t>: </a:t>
            </a:r>
            <a:r>
              <a:rPr lang="da-DK" sz="2000" dirty="0">
                <a:hlinkClick r:id="rId3"/>
              </a:rPr>
              <a:t>https://www.c-sharpcorner.com/UploadFile/dacca2/understand-3-tier-architecture-in-C-Sharp-net/</a:t>
            </a:r>
            <a:r>
              <a:rPr lang="da-DK" sz="2000" dirty="0"/>
              <a:t> </a:t>
            </a:r>
          </a:p>
          <a:p>
            <a:r>
              <a:rPr lang="da-DK" sz="2000" dirty="0"/>
              <a:t>Alternative: </a:t>
            </a:r>
            <a:r>
              <a:rPr lang="da-DK" sz="2000" dirty="0">
                <a:hlinkClick r:id="rId4"/>
              </a:rPr>
              <a:t>https://www.codeproject.com/Articles/36847/Three-Layer-Architecture-in-C-NET-2</a:t>
            </a:r>
            <a:r>
              <a:rPr lang="da-DK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70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7CEA-4EAC-7F8A-19D4-8E61399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 – 3tier </a:t>
            </a:r>
            <a:r>
              <a:rPr lang="da-DK" dirty="0" err="1">
                <a:solidFill>
                  <a:srgbClr val="FF0000"/>
                </a:solidFill>
              </a:rPr>
              <a:t>application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E1F-8068-19FB-914E-D223B726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Look at folder </a:t>
            </a:r>
            <a:r>
              <a:rPr lang="da-DK" dirty="0" err="1"/>
              <a:t>code</a:t>
            </a:r>
            <a:r>
              <a:rPr lang="da-DK" dirty="0"/>
              <a:t>\task</a:t>
            </a:r>
          </a:p>
          <a:p>
            <a:r>
              <a:rPr lang="da-DK" dirty="0" err="1"/>
              <a:t>Starting</a:t>
            </a:r>
            <a:r>
              <a:rPr lang="da-DK" dirty="0"/>
              <a:t> from the </a:t>
            </a:r>
            <a:r>
              <a:rPr lang="da-DK" dirty="0" err="1"/>
              <a:t>classes</a:t>
            </a:r>
            <a:r>
              <a:rPr lang="da-DK" dirty="0"/>
              <a:t> in </a:t>
            </a:r>
            <a:r>
              <a:rPr lang="da-DK" dirty="0" err="1">
                <a:solidFill>
                  <a:schemeClr val="accent1"/>
                </a:solidFill>
              </a:rPr>
              <a:t>PeopleAndDogs.cs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WPF C# </a:t>
            </a:r>
            <a:r>
              <a:rPr lang="da-DK" dirty="0" err="1"/>
              <a:t>application</a:t>
            </a:r>
            <a:r>
              <a:rPr lang="da-DK" dirty="0"/>
              <a:t>, </a:t>
            </a:r>
          </a:p>
          <a:p>
            <a:pPr lvl="2"/>
            <a:r>
              <a:rPr lang="da-DK" dirty="0"/>
              <a:t>in the </a:t>
            </a:r>
            <a:r>
              <a:rPr lang="da-DK" dirty="0" err="1"/>
              <a:t>constructor</a:t>
            </a:r>
            <a:r>
              <a:rPr lang="da-DK" dirty="0"/>
              <a:t> of 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window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a list of 2 </a:t>
            </a:r>
            <a:r>
              <a:rPr lang="da-DK" dirty="0" err="1"/>
              <a:t>objects</a:t>
            </a:r>
            <a:r>
              <a:rPr lang="da-DK" dirty="0"/>
              <a:t> of class Person (*).</a:t>
            </a:r>
          </a:p>
          <a:p>
            <a:pPr lvl="2"/>
            <a:r>
              <a:rPr lang="da-DK" dirty="0" err="1"/>
              <a:t>Then</a:t>
            </a:r>
            <a:r>
              <a:rPr lang="da-DK" dirty="0"/>
              <a:t> in the </a:t>
            </a:r>
            <a:r>
              <a:rPr lang="da-DK" i="1" dirty="0" err="1"/>
              <a:t>visual</a:t>
            </a:r>
            <a:r>
              <a:rPr lang="da-DK" i="1" dirty="0"/>
              <a:t> editor </a:t>
            </a:r>
            <a:r>
              <a:rPr lang="da-DK" dirty="0" err="1"/>
              <a:t>place</a:t>
            </a:r>
            <a:r>
              <a:rPr lang="da-DK" dirty="0"/>
              <a:t> a </a:t>
            </a:r>
            <a:r>
              <a:rPr lang="da-DK" dirty="0" err="1"/>
              <a:t>DataGrid</a:t>
            </a:r>
            <a:r>
              <a:rPr lang="da-DK" dirty="0"/>
              <a:t>, and </a:t>
            </a:r>
            <a:r>
              <a:rPr lang="da-DK" dirty="0" err="1"/>
              <a:t>use</a:t>
            </a:r>
            <a:r>
              <a:rPr lang="da-DK" dirty="0"/>
              <a:t> it to show </a:t>
            </a:r>
            <a:r>
              <a:rPr lang="da-DK" dirty="0" err="1"/>
              <a:t>your</a:t>
            </a:r>
            <a:r>
              <a:rPr lang="da-DK" dirty="0"/>
              <a:t> list of </a:t>
            </a:r>
            <a:r>
              <a:rPr lang="da-DK" dirty="0" err="1"/>
              <a:t>pople</a:t>
            </a:r>
            <a:endParaRPr lang="da-DK" dirty="0"/>
          </a:p>
          <a:p>
            <a:pPr lvl="2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textbox</a:t>
            </a:r>
            <a:r>
              <a:rPr lang="da-DK" dirty="0"/>
              <a:t>  and a </a:t>
            </a:r>
            <a:r>
              <a:rPr lang="da-DK" dirty="0" err="1"/>
              <a:t>button</a:t>
            </a:r>
            <a:r>
              <a:rPr lang="da-DK" dirty="0"/>
              <a:t> ”</a:t>
            </a:r>
            <a:r>
              <a:rPr lang="da-DK" dirty="0" err="1"/>
              <a:t>add</a:t>
            </a:r>
            <a:r>
              <a:rPr lang="da-DK" dirty="0"/>
              <a:t> person” </a:t>
            </a:r>
            <a:r>
              <a:rPr lang="da-DK" dirty="0" err="1"/>
              <a:t>below</a:t>
            </a:r>
            <a:r>
              <a:rPr lang="da-DK" dirty="0"/>
              <a:t> the </a:t>
            </a:r>
            <a:r>
              <a:rPr lang="da-DK" dirty="0" err="1"/>
              <a:t>DataGrid</a:t>
            </a:r>
            <a:r>
              <a:rPr lang="da-DK" dirty="0"/>
              <a:t>;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press</a:t>
            </a:r>
            <a:r>
              <a:rPr lang="da-DK" dirty="0"/>
              <a:t> the </a:t>
            </a:r>
            <a:r>
              <a:rPr lang="da-DK" dirty="0" err="1"/>
              <a:t>button</a:t>
            </a:r>
            <a:r>
              <a:rPr lang="da-DK" dirty="0"/>
              <a:t>, it </a:t>
            </a:r>
            <a:r>
              <a:rPr lang="da-DK" dirty="0" err="1"/>
              <a:t>adds</a:t>
            </a:r>
            <a:r>
              <a:rPr lang="da-DK" dirty="0"/>
              <a:t> a new person </a:t>
            </a:r>
            <a:r>
              <a:rPr lang="da-DK" dirty="0" err="1"/>
              <a:t>called</a:t>
            </a:r>
            <a:r>
              <a:rPr lang="da-DK" dirty="0"/>
              <a:t> like the </a:t>
            </a:r>
            <a:r>
              <a:rPr lang="da-DK" dirty="0" err="1"/>
              <a:t>textbox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.</a:t>
            </a:r>
          </a:p>
          <a:p>
            <a:pPr lvl="2"/>
            <a:r>
              <a:rPr lang="da-DK" dirty="0" err="1"/>
              <a:t>Every</a:t>
            </a:r>
            <a:r>
              <a:rPr lang="da-DK" dirty="0"/>
              <a:t> time a new person is </a:t>
            </a:r>
            <a:r>
              <a:rPr lang="da-DK" dirty="0" err="1"/>
              <a:t>added</a:t>
            </a:r>
            <a:r>
              <a:rPr lang="da-DK" dirty="0"/>
              <a:t>, the </a:t>
            </a:r>
            <a:r>
              <a:rPr lang="da-DK" dirty="0" err="1"/>
              <a:t>DataGrid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refresh</a:t>
            </a:r>
            <a:r>
              <a:rPr lang="da-DK" dirty="0"/>
              <a:t> and show the new list of </a:t>
            </a:r>
            <a:r>
              <a:rPr lang="da-DK" dirty="0" err="1"/>
              <a:t>people</a:t>
            </a:r>
            <a:endParaRPr lang="da-DK" dirty="0"/>
          </a:p>
          <a:p>
            <a:pPr lvl="1"/>
            <a:r>
              <a:rPr lang="da-DK" dirty="0"/>
              <a:t>Now: (IN SQL) </a:t>
            </a:r>
            <a:r>
              <a:rPr lang="da-DK" dirty="0" err="1"/>
              <a:t>define</a:t>
            </a:r>
            <a:r>
              <a:rPr lang="da-DK" dirty="0"/>
              <a:t> a database ”</a:t>
            </a:r>
            <a:r>
              <a:rPr lang="da-DK" dirty="0" err="1"/>
              <a:t>storage</a:t>
            </a:r>
            <a:r>
              <a:rPr lang="da-DK" dirty="0"/>
              <a:t>” with </a:t>
            </a:r>
            <a:r>
              <a:rPr lang="da-DK" dirty="0" err="1"/>
              <a:t>only</a:t>
            </a:r>
            <a:r>
              <a:rPr lang="da-DK" dirty="0"/>
              <a:t> 1 </a:t>
            </a:r>
            <a:r>
              <a:rPr lang="da-DK" dirty="0" err="1"/>
              <a:t>table</a:t>
            </a:r>
            <a:r>
              <a:rPr lang="da-DK" dirty="0"/>
              <a:t> for the </a:t>
            </a:r>
            <a:r>
              <a:rPr lang="da-DK" dirty="0" err="1"/>
              <a:t>people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  <a:p>
            <a:pPr lvl="2"/>
            <a:r>
              <a:rPr lang="da-DK" dirty="0"/>
              <a:t>the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have the same </a:t>
            </a:r>
            <a:r>
              <a:rPr lang="da-DK" dirty="0" err="1"/>
              <a:t>attributes</a:t>
            </a:r>
            <a:r>
              <a:rPr lang="da-DK" dirty="0"/>
              <a:t> as the </a:t>
            </a:r>
            <a:r>
              <a:rPr lang="da-DK" dirty="0" err="1"/>
              <a:t>objects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class</a:t>
            </a:r>
          </a:p>
          <a:p>
            <a:pPr lvl="1"/>
            <a:r>
              <a:rPr lang="da-DK" dirty="0"/>
              <a:t>Go back to </a:t>
            </a:r>
            <a:r>
              <a:rPr lang="da-DK" dirty="0" err="1"/>
              <a:t>your</a:t>
            </a:r>
            <a:r>
              <a:rPr lang="da-DK" dirty="0"/>
              <a:t> WPF app and </a:t>
            </a:r>
            <a:r>
              <a:rPr lang="da-DK" dirty="0" err="1"/>
              <a:t>add</a:t>
            </a:r>
            <a:r>
              <a:rPr lang="da-DK" dirty="0"/>
              <a:t> database </a:t>
            </a:r>
            <a:r>
              <a:rPr lang="da-DK" dirty="0" err="1"/>
              <a:t>connection</a:t>
            </a:r>
            <a:r>
              <a:rPr lang="da-DK" dirty="0"/>
              <a:t> to the ”</a:t>
            </a:r>
            <a:r>
              <a:rPr lang="da-DK" dirty="0" err="1"/>
              <a:t>storage</a:t>
            </a:r>
            <a:r>
              <a:rPr lang="da-DK" dirty="0"/>
              <a:t>” DB,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DataManager</a:t>
            </a:r>
            <a:r>
              <a:rPr lang="da-DK" dirty="0"/>
              <a:t> class, and </a:t>
            </a:r>
            <a:r>
              <a:rPr lang="da-DK" dirty="0" err="1"/>
              <a:t>write</a:t>
            </a:r>
            <a:r>
              <a:rPr lang="da-DK" dirty="0"/>
              <a:t> a Load, </a:t>
            </a:r>
            <a:r>
              <a:rPr lang="da-DK" dirty="0" err="1"/>
              <a:t>AddOne</a:t>
            </a:r>
            <a:r>
              <a:rPr lang="da-DK" dirty="0"/>
              <a:t>, and Save </a:t>
            </a:r>
            <a:r>
              <a:rPr lang="da-DK" dirty="0" err="1"/>
              <a:t>methods</a:t>
            </a:r>
            <a:r>
              <a:rPr lang="da-DK" dirty="0"/>
              <a:t>. The Load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connect</a:t>
            </a:r>
            <a:r>
              <a:rPr lang="da-DK" dirty="0"/>
              <a:t> to the DB, </a:t>
            </a:r>
            <a:r>
              <a:rPr lang="da-DK" dirty="0" err="1"/>
              <a:t>read</a:t>
            </a:r>
            <a:r>
              <a:rPr lang="da-DK" dirty="0"/>
              <a:t> the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, and return a list of Person </a:t>
            </a:r>
            <a:r>
              <a:rPr lang="da-DK" dirty="0" err="1"/>
              <a:t>objects</a:t>
            </a:r>
            <a:r>
              <a:rPr lang="da-DK" dirty="0"/>
              <a:t>; the Save </a:t>
            </a:r>
            <a:r>
              <a:rPr lang="da-DK" dirty="0" err="1"/>
              <a:t>takes</a:t>
            </a:r>
            <a:r>
              <a:rPr lang="da-DK" dirty="0"/>
              <a:t> a list of Person </a:t>
            </a:r>
            <a:r>
              <a:rPr lang="da-DK" dirty="0" err="1"/>
              <a:t>objects</a:t>
            </a:r>
            <a:r>
              <a:rPr lang="da-DK" dirty="0"/>
              <a:t> and removes all </a:t>
            </a:r>
            <a:r>
              <a:rPr lang="da-DK" dirty="0" err="1"/>
              <a:t>rows</a:t>
            </a:r>
            <a:r>
              <a:rPr lang="da-DK" dirty="0"/>
              <a:t> in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inserts</a:t>
            </a:r>
            <a:r>
              <a:rPr lang="da-DK" dirty="0"/>
              <a:t> all the data from all Person </a:t>
            </a:r>
            <a:r>
              <a:rPr lang="da-DK" dirty="0" err="1"/>
              <a:t>objects</a:t>
            </a:r>
            <a:r>
              <a:rPr lang="da-DK" dirty="0"/>
              <a:t> in the list. The </a:t>
            </a:r>
            <a:r>
              <a:rPr lang="da-DK" dirty="0" err="1"/>
              <a:t>AddOne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 single </a:t>
            </a:r>
            <a:r>
              <a:rPr lang="da-DK" dirty="0" err="1"/>
              <a:t>instance</a:t>
            </a:r>
            <a:r>
              <a:rPr lang="da-DK" dirty="0"/>
              <a:t> of Person and </a:t>
            </a:r>
            <a:r>
              <a:rPr lang="da-DK" dirty="0" err="1"/>
              <a:t>insert</a:t>
            </a:r>
            <a:r>
              <a:rPr lang="da-DK" dirty="0"/>
              <a:t> it in the </a:t>
            </a:r>
            <a:r>
              <a:rPr lang="da-DK" dirty="0" err="1"/>
              <a:t>table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Change the </a:t>
            </a:r>
            <a:r>
              <a:rPr lang="da-DK" dirty="0" err="1"/>
              <a:t>code</a:t>
            </a:r>
            <a:r>
              <a:rPr lang="da-DK" dirty="0"/>
              <a:t>, so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new person to </a:t>
            </a:r>
            <a:r>
              <a:rPr lang="da-DK" dirty="0" err="1"/>
              <a:t>your</a:t>
            </a:r>
            <a:r>
              <a:rPr lang="da-DK" dirty="0"/>
              <a:t> list,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inserts</a:t>
            </a:r>
            <a:r>
              <a:rPr lang="da-DK" dirty="0"/>
              <a:t> a new </a:t>
            </a:r>
            <a:r>
              <a:rPr lang="da-DK" dirty="0" err="1"/>
              <a:t>row</a:t>
            </a:r>
            <a:r>
              <a:rPr lang="da-DK" dirty="0"/>
              <a:t> in the </a:t>
            </a:r>
            <a:r>
              <a:rPr lang="da-DK" dirty="0" err="1"/>
              <a:t>table</a:t>
            </a:r>
            <a:endParaRPr lang="da-DK" dirty="0"/>
          </a:p>
          <a:p>
            <a:pPr lvl="1"/>
            <a:r>
              <a:rPr lang="da-DK" dirty="0"/>
              <a:t>Change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starts, it </a:t>
            </a:r>
            <a:r>
              <a:rPr lang="da-DK" dirty="0" err="1"/>
              <a:t>uses</a:t>
            </a:r>
            <a:r>
              <a:rPr lang="da-DK" dirty="0"/>
              <a:t> a SELECT to </a:t>
            </a:r>
            <a:r>
              <a:rPr lang="da-DK" dirty="0" err="1"/>
              <a:t>build</a:t>
            </a:r>
            <a:r>
              <a:rPr lang="da-DK" dirty="0"/>
              <a:t> the initial list of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b="1" dirty="0"/>
              <a:t>(*) </a:t>
            </a:r>
            <a:r>
              <a:rPr lang="da-DK" dirty="0"/>
              <a:t>from the DB </a:t>
            </a:r>
            <a:r>
              <a:rPr lang="da-DK" dirty="0" err="1"/>
              <a:t>table</a:t>
            </a:r>
            <a:endParaRPr lang="da-DK" dirty="0"/>
          </a:p>
          <a:p>
            <a:pPr lvl="1"/>
            <a:endParaRPr lang="da-DK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3B262-B24E-9193-019E-819147E90897}"/>
              </a:ext>
            </a:extLst>
          </p:cNvPr>
          <p:cNvSpPr/>
          <p:nvPr/>
        </p:nvSpPr>
        <p:spPr>
          <a:xfrm>
            <a:off x="10758616" y="5543662"/>
            <a:ext cx="1367480" cy="126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of the time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8B22C-4547-3D07-7306-71B2F496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32" y="226321"/>
            <a:ext cx="2767136" cy="20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96-F3B4-B76E-C8D9-FD276C80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da-DK" sz="5400" dirty="0"/>
              <a:t>OOP </a:t>
            </a:r>
            <a:r>
              <a:rPr lang="da-DK" sz="5400" b="1" dirty="0">
                <a:solidFill>
                  <a:schemeClr val="accent2"/>
                </a:solidFill>
              </a:rPr>
              <a:t>≠</a:t>
            </a:r>
            <a:r>
              <a:rPr lang="da-DK" sz="5400" dirty="0"/>
              <a:t> </a:t>
            </a:r>
            <a:r>
              <a:rPr lang="da-DK" sz="5400" dirty="0" err="1"/>
              <a:t>tables</a:t>
            </a:r>
            <a:endParaRPr lang="en-US" sz="5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096636-EF23-BFA1-BF18-20CE4DA548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193" y="2209454"/>
            <a:ext cx="5699760" cy="3583681"/>
          </a:xfrm>
          <a:prstGeom prst="rect">
            <a:avLst/>
          </a:prstGeom>
        </p:spPr>
      </p:pic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9E8C1736-B38F-5033-2BFC-BC87EDC63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56000"/>
                    </a14:imgEffect>
                    <a14:imgEffect>
                      <a14:brightnessContrast bright="-39000" contras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047" y="2403673"/>
            <a:ext cx="5699760" cy="2761714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6049F-7383-C71B-B152-8BABCB5C09C0}"/>
              </a:ext>
            </a:extLst>
          </p:cNvPr>
          <p:cNvCxnSpPr>
            <a:cxnSpLocks/>
          </p:cNvCxnSpPr>
          <p:nvPr/>
        </p:nvCxnSpPr>
        <p:spPr>
          <a:xfrm flipH="1">
            <a:off x="5918953" y="2001795"/>
            <a:ext cx="354094" cy="405785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D3FEE13-0873-96CC-AEA6-372D657C0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1800" y="100925"/>
            <a:ext cx="1524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3C2C-8451-95DD-F71F-6D0E30E8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problems…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C469B-9BD3-1EE1-478E-AE8D78D7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[book]:</a:t>
            </a:r>
          </a:p>
          <a:p>
            <a:pPr lvl="1"/>
            <a:r>
              <a:rPr lang="en-US" dirty="0"/>
              <a:t>[…] to load and work with </a:t>
            </a:r>
            <a:r>
              <a:rPr lang="en-US" b="1" dirty="0"/>
              <a:t>a customer object</a:t>
            </a:r>
            <a:r>
              <a:rPr lang="en-US" dirty="0"/>
              <a:t>, a developer has to </a:t>
            </a:r>
            <a:r>
              <a:rPr lang="en-US" b="1" dirty="0"/>
              <a:t>send a SQL string to the database engine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This requires the </a:t>
            </a:r>
            <a:r>
              <a:rPr lang="en-US" b="1" dirty="0"/>
              <a:t>developer to be familiar with</a:t>
            </a:r>
            <a:r>
              <a:rPr lang="en-US" dirty="0"/>
              <a:t> the </a:t>
            </a:r>
            <a:r>
              <a:rPr lang="en-US" b="1" dirty="0"/>
              <a:t>relational schema </a:t>
            </a:r>
            <a:r>
              <a:rPr lang="en-US" dirty="0"/>
              <a:t>of the data. </a:t>
            </a:r>
          </a:p>
          <a:p>
            <a:pPr lvl="2"/>
            <a:r>
              <a:rPr lang="en-US" dirty="0"/>
              <a:t>In addition, the </a:t>
            </a:r>
            <a:r>
              <a:rPr lang="en-US" b="1" dirty="0"/>
              <a:t>SQL is hardcoded into the application </a:t>
            </a:r>
            <a:r>
              <a:rPr lang="en-US" dirty="0"/>
              <a:t>and the application is </a:t>
            </a:r>
            <a:r>
              <a:rPr lang="en-US" b="1" dirty="0"/>
              <a:t>not shielded from changes </a:t>
            </a:r>
            <a:r>
              <a:rPr lang="en-US" dirty="0"/>
              <a:t>in the underlying schema. </a:t>
            </a:r>
          </a:p>
          <a:p>
            <a:pPr lvl="1"/>
            <a:r>
              <a:rPr lang="en-US" b="1" dirty="0"/>
              <a:t>Another disadvantage </a:t>
            </a:r>
            <a:r>
              <a:rPr lang="en-US" dirty="0"/>
              <a:t>is that since the application sends the </a:t>
            </a:r>
            <a:r>
              <a:rPr lang="en-US" b="1" dirty="0"/>
              <a:t>SQL statements as a string </a:t>
            </a:r>
            <a:r>
              <a:rPr lang="en-US" dirty="0"/>
              <a:t>to the database engine for processing, </a:t>
            </a:r>
            <a:r>
              <a:rPr lang="en-US" b="1" dirty="0"/>
              <a:t>Visual Studio can’t implement syntax checking </a:t>
            </a:r>
            <a:r>
              <a:rPr lang="en-US" dirty="0"/>
              <a:t>and issue warnings and build errors to help with programmer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4569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AEAB4-A958-019C-B625-4408AA68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Perhaps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… ;)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C74FB6-0D58-4E30-6E91-35F69067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58169"/>
            <a:ext cx="8096250" cy="4286250"/>
          </a:xfrm>
        </p:spPr>
      </p:pic>
    </p:spTree>
    <p:extLst>
      <p:ext uri="{BB962C8B-B14F-4D97-AF65-F5344CB8AC3E}">
        <p14:creationId xmlns:p14="http://schemas.microsoft.com/office/powerpoint/2010/main" val="225524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39E38-883D-B428-ACCA-AF56BC4E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58B37-1D12-0F4C-DEDC-8C04FAF0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[book]</a:t>
            </a:r>
          </a:p>
          <a:p>
            <a:r>
              <a:rPr lang="en-US" sz="2000" dirty="0"/>
              <a:t>The Entity Framework (EF) is an Object-Relational Mapping (ORM) technology built into ADO.NET. </a:t>
            </a:r>
          </a:p>
          <a:p>
            <a:r>
              <a:rPr lang="en-US" sz="2000" dirty="0"/>
              <a:t>EF eliminates </a:t>
            </a:r>
            <a:r>
              <a:rPr lang="en-US" sz="2000" b="1" dirty="0"/>
              <a:t>the mismatch </a:t>
            </a:r>
            <a:r>
              <a:rPr lang="en-US" sz="2000" dirty="0"/>
              <a:t>between the </a:t>
            </a:r>
            <a:r>
              <a:rPr lang="en-US" sz="2000" b="1" dirty="0"/>
              <a:t>objected-oriented programming </a:t>
            </a:r>
            <a:r>
              <a:rPr lang="en-US" sz="2000" dirty="0"/>
              <a:t>constructs of the .NET language and the </a:t>
            </a:r>
            <a:r>
              <a:rPr lang="en-US" sz="2000" b="1" dirty="0"/>
              <a:t>relational data </a:t>
            </a:r>
            <a:r>
              <a:rPr lang="en-US" sz="2000" dirty="0"/>
              <a:t>constructs of the database system.</a:t>
            </a:r>
          </a:p>
          <a:p>
            <a:endParaRPr lang="en-US" sz="2000" dirty="0"/>
          </a:p>
          <a:p>
            <a:r>
              <a:rPr lang="en-US" sz="2000" dirty="0"/>
              <a:t>EF </a:t>
            </a:r>
            <a:r>
              <a:rPr lang="en-US" sz="2000" b="1" dirty="0"/>
              <a:t>provides</a:t>
            </a:r>
            <a:r>
              <a:rPr lang="en-US" sz="2000" dirty="0"/>
              <a:t> the </a:t>
            </a:r>
            <a:r>
              <a:rPr lang="en-US" sz="2000" b="1" dirty="0"/>
              <a:t>mapping schema </a:t>
            </a:r>
            <a:r>
              <a:rPr lang="en-US" sz="2000" dirty="0"/>
              <a:t>that allows programmers to </a:t>
            </a:r>
            <a:r>
              <a:rPr lang="en-US" sz="2000" b="1" dirty="0"/>
              <a:t>work at a higher level of abstraction</a:t>
            </a:r>
            <a:r>
              <a:rPr lang="en-US" sz="2000" dirty="0"/>
              <a:t>. </a:t>
            </a:r>
          </a:p>
          <a:p>
            <a:pPr lvl="1"/>
            <a:r>
              <a:rPr lang="en-US" sz="1600" dirty="0"/>
              <a:t>They can write code using object-oriented constructs to query and load the entities (objects defined by classes).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mapping schema translates the queries </a:t>
            </a:r>
            <a:r>
              <a:rPr lang="en-US" sz="1600" dirty="0"/>
              <a:t>against the entities into the required database-specific language needed to perform CRUD (create, read, update, and delete) operations against the data.</a:t>
            </a:r>
          </a:p>
        </p:txBody>
      </p:sp>
    </p:spTree>
    <p:extLst>
      <p:ext uri="{BB962C8B-B14F-4D97-AF65-F5344CB8AC3E}">
        <p14:creationId xmlns:p14="http://schemas.microsoft.com/office/powerpoint/2010/main" val="40027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F880-8341-385D-0E0C-C978C50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81A9-5962-AC2D-81C3-7C3BCE45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4250" cy="4351338"/>
          </a:xfrm>
        </p:spPr>
        <p:txBody>
          <a:bodyPr>
            <a:normAutofit/>
          </a:bodyPr>
          <a:lstStyle/>
          <a:p>
            <a:r>
              <a:rPr lang="da-DK" sz="2000" dirty="0"/>
              <a:t>From: </a:t>
            </a:r>
            <a:r>
              <a:rPr lang="da-DK" sz="2000" dirty="0">
                <a:hlinkClick r:id="rId2"/>
              </a:rPr>
              <a:t>https://www.entityframeworktutorial.net/what-is-entityframework.aspx</a:t>
            </a:r>
            <a:r>
              <a:rPr lang="da-DK" sz="2000" dirty="0"/>
              <a:t> , </a:t>
            </a:r>
            <a:r>
              <a:rPr lang="da-DK" sz="2000" dirty="0">
                <a:hlinkClick r:id="rId3"/>
              </a:rPr>
              <a:t>https://www.entityframeworktutorial.net/EntityFramework-Architecture.aspx</a:t>
            </a:r>
            <a:r>
              <a:rPr lang="da-DK" sz="2000" dirty="0"/>
              <a:t> </a:t>
            </a:r>
          </a:p>
          <a:p>
            <a:endParaRPr lang="da-DK" sz="2000" dirty="0"/>
          </a:p>
          <a:p>
            <a:r>
              <a:rPr lang="en-US" sz="2000" dirty="0"/>
              <a:t>“Entity Framework is an object-relational mapper (O/RM) that enables .NET developers to work with a database using .NET objects. </a:t>
            </a:r>
            <a:br>
              <a:rPr lang="en-US" sz="2000" dirty="0"/>
            </a:br>
            <a:r>
              <a:rPr lang="en-US" sz="2000" dirty="0"/>
              <a:t>It eliminates the need for most of the data-access code that developers usually need to write.”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96A6C-BD96-29CC-D5A4-F8479EE5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1934476"/>
            <a:ext cx="3181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D09-875A-3E25-C272-2426D9F0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0075-4CFE-2B6C-F499-2D2EB158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 err="1"/>
              <a:t>There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3 </a:t>
            </a:r>
            <a:r>
              <a:rPr lang="en-US" sz="2400" dirty="0"/>
              <a:t>different approaches you can use: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Database-First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Code-First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sz="2000" dirty="0"/>
              <a:t>Model-First</a:t>
            </a:r>
          </a:p>
          <a:p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From </a:t>
            </a:r>
            <a:r>
              <a:rPr lang="da-DK" sz="2400" dirty="0">
                <a:hlinkClick r:id="rId2"/>
              </a:rPr>
              <a:t>https://www.entityframeworktutorial.net/choosing-development-approach-with-entity-framework.aspx</a:t>
            </a:r>
            <a:r>
              <a:rPr lang="da-DK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2080</Words>
  <Application>Microsoft Office PowerPoint</Application>
  <PresentationFormat>Widescreen</PresentationFormat>
  <Paragraphs>214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SFMono-Regular</vt:lpstr>
      <vt:lpstr>Office Theme</vt:lpstr>
      <vt:lpstr>Applikationsudvikling II</vt:lpstr>
      <vt:lpstr>Topics:</vt:lpstr>
      <vt:lpstr>First… the problem</vt:lpstr>
      <vt:lpstr>OOP ≠ tables</vt:lpstr>
      <vt:lpstr>More problems…</vt:lpstr>
      <vt:lpstr>Perhaps there is a better way… ;)</vt:lpstr>
      <vt:lpstr>Entity Framework</vt:lpstr>
      <vt:lpstr>Architecture</vt:lpstr>
      <vt:lpstr>Development Approaches with EF</vt:lpstr>
      <vt:lpstr>Database-First</vt:lpstr>
      <vt:lpstr>Code-First</vt:lpstr>
      <vt:lpstr>Model-First Approach</vt:lpstr>
      <vt:lpstr>An example…</vt:lpstr>
      <vt:lpstr>1) Create a few classes: AKA the model</vt:lpstr>
      <vt:lpstr>2) Create a DbContext object: the context</vt:lpstr>
      <vt:lpstr>2B) Install the Entity Framework package</vt:lpstr>
      <vt:lpstr>EF core </vt:lpstr>
      <vt:lpstr>2C) Add a DbContext class to the code</vt:lpstr>
      <vt:lpstr>Done -&gt; it should work (but for me it doesn’t)</vt:lpstr>
      <vt:lpstr>Break</vt:lpstr>
      <vt:lpstr>Model-first</vt:lpstr>
      <vt:lpstr>…</vt:lpstr>
      <vt:lpstr>…</vt:lpstr>
      <vt:lpstr>…</vt:lpstr>
      <vt:lpstr>Adding assiciations</vt:lpstr>
      <vt:lpstr>From these entities: auto-generate a DB!</vt:lpstr>
      <vt:lpstr>…</vt:lpstr>
      <vt:lpstr>Break</vt:lpstr>
      <vt:lpstr>LINQ</vt:lpstr>
      <vt:lpstr>Language-Integrated Query (LINQ) </vt:lpstr>
      <vt:lpstr>How does that work?</vt:lpstr>
      <vt:lpstr>3-tier architecture</vt:lpstr>
      <vt:lpstr>Tasks for next time</vt:lpstr>
      <vt:lpstr>Task – 3tier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1135</cp:revision>
  <dcterms:created xsi:type="dcterms:W3CDTF">2023-04-04T17:00:34Z</dcterms:created>
  <dcterms:modified xsi:type="dcterms:W3CDTF">2023-05-04T13:50:29Z</dcterms:modified>
</cp:coreProperties>
</file>