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1" r:id="rId3"/>
    <p:sldId id="322" r:id="rId4"/>
    <p:sldId id="323" r:id="rId5"/>
    <p:sldId id="339" r:id="rId6"/>
    <p:sldId id="326" r:id="rId7"/>
    <p:sldId id="327" r:id="rId8"/>
    <p:sldId id="328" r:id="rId9"/>
    <p:sldId id="329" r:id="rId10"/>
    <p:sldId id="330" r:id="rId11"/>
    <p:sldId id="331" r:id="rId12"/>
    <p:sldId id="335" r:id="rId13"/>
    <p:sldId id="340" r:id="rId14"/>
    <p:sldId id="279" r:id="rId15"/>
    <p:sldId id="336" r:id="rId16"/>
    <p:sldId id="338" r:id="rId17"/>
    <p:sldId id="332" r:id="rId18"/>
    <p:sldId id="342" r:id="rId19"/>
    <p:sldId id="341" r:id="rId20"/>
    <p:sldId id="344" r:id="rId21"/>
    <p:sldId id="343" r:id="rId22"/>
    <p:sldId id="325" r:id="rId23"/>
    <p:sldId id="345" r:id="rId24"/>
    <p:sldId id="346" r:id="rId25"/>
    <p:sldId id="295" r:id="rId26"/>
    <p:sldId id="271" r:id="rId27"/>
    <p:sldId id="33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B7D56-965F-469F-BEA5-E8F39E79D044}"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DECD8-E85B-4C15-98F9-15A72F974A35}" type="slidenum">
              <a:rPr lang="en-US" smtClean="0"/>
              <a:t>‹#›</a:t>
            </a:fld>
            <a:endParaRPr lang="en-US"/>
          </a:p>
        </p:txBody>
      </p:sp>
    </p:spTree>
    <p:extLst>
      <p:ext uri="{BB962C8B-B14F-4D97-AF65-F5344CB8AC3E}">
        <p14:creationId xmlns:p14="http://schemas.microsoft.com/office/powerpoint/2010/main" val="1172134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Account|int</a:t>
            </a:r>
            <a:r>
              <a:rPr lang="en-US" dirty="0"/>
              <a:t> </a:t>
            </a:r>
            <a:r>
              <a:rPr lang="en-US" dirty="0" err="1"/>
              <a:t>balance|GetBalance</a:t>
            </a:r>
            <a:r>
              <a:rPr lang="en-US" dirty="0"/>
              <a:t>():</a:t>
            </a:r>
            <a:r>
              <a:rPr lang="en-US" dirty="0" err="1"/>
              <a:t>int;Deposit</a:t>
            </a:r>
            <a:r>
              <a:rPr lang="en-US" dirty="0"/>
              <a:t>(amount) ]</a:t>
            </a:r>
          </a:p>
          <a:p>
            <a:r>
              <a:rPr lang="en-US" dirty="0"/>
              <a:t>[Account]^[</a:t>
            </a:r>
            <a:r>
              <a:rPr lang="en-US" dirty="0" err="1"/>
              <a:t>SavingsAccount|Withdraw</a:t>
            </a:r>
            <a:r>
              <a:rPr lang="en-US" dirty="0"/>
              <a:t>(int amount)]</a:t>
            </a:r>
          </a:p>
          <a:p>
            <a:r>
              <a:rPr lang="en-US" dirty="0"/>
              <a:t>[Account]^[</a:t>
            </a:r>
            <a:r>
              <a:rPr lang="en-US" dirty="0" err="1"/>
              <a:t>CheckingAccount|Withdraw</a:t>
            </a:r>
            <a:r>
              <a:rPr lang="en-US" dirty="0"/>
              <a:t>(int amount);Deposit(amount)]</a:t>
            </a:r>
          </a:p>
        </p:txBody>
      </p:sp>
      <p:sp>
        <p:nvSpPr>
          <p:cNvPr id="4" name="Slide Number Placeholder 3"/>
          <p:cNvSpPr>
            <a:spLocks noGrp="1"/>
          </p:cNvSpPr>
          <p:nvPr>
            <p:ph type="sldNum" sz="quarter" idx="5"/>
          </p:nvPr>
        </p:nvSpPr>
        <p:spPr/>
        <p:txBody>
          <a:bodyPr/>
          <a:lstStyle/>
          <a:p>
            <a:fld id="{C09DECD8-E85B-4C15-98F9-15A72F974A35}" type="slidenum">
              <a:rPr lang="en-US" smtClean="0"/>
              <a:t>10</a:t>
            </a:fld>
            <a:endParaRPr lang="en-US"/>
          </a:p>
        </p:txBody>
      </p:sp>
    </p:spTree>
    <p:extLst>
      <p:ext uri="{BB962C8B-B14F-4D97-AF65-F5344CB8AC3E}">
        <p14:creationId xmlns:p14="http://schemas.microsoft.com/office/powerpoint/2010/main" val="214001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access modifiers!</a:t>
            </a:r>
            <a:endParaRPr lang="en-US" dirty="0"/>
          </a:p>
        </p:txBody>
      </p:sp>
      <p:sp>
        <p:nvSpPr>
          <p:cNvPr id="4" name="Slide Number Placeholder 3"/>
          <p:cNvSpPr>
            <a:spLocks noGrp="1"/>
          </p:cNvSpPr>
          <p:nvPr>
            <p:ph type="sldNum" sz="quarter" idx="5"/>
          </p:nvPr>
        </p:nvSpPr>
        <p:spPr/>
        <p:txBody>
          <a:bodyPr/>
          <a:lstStyle/>
          <a:p>
            <a:fld id="{C09DECD8-E85B-4C15-98F9-15A72F974A35}" type="slidenum">
              <a:rPr lang="en-US" smtClean="0"/>
              <a:t>11</a:t>
            </a:fld>
            <a:endParaRPr lang="en-US"/>
          </a:p>
        </p:txBody>
      </p:sp>
    </p:spTree>
    <p:extLst>
      <p:ext uri="{BB962C8B-B14F-4D97-AF65-F5344CB8AC3E}">
        <p14:creationId xmlns:p14="http://schemas.microsoft.com/office/powerpoint/2010/main" val="2714649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access modifiers!</a:t>
            </a:r>
            <a:endParaRPr lang="en-US" dirty="0"/>
          </a:p>
        </p:txBody>
      </p:sp>
      <p:sp>
        <p:nvSpPr>
          <p:cNvPr id="4" name="Slide Number Placeholder 3"/>
          <p:cNvSpPr>
            <a:spLocks noGrp="1"/>
          </p:cNvSpPr>
          <p:nvPr>
            <p:ph type="sldNum" sz="quarter" idx="5"/>
          </p:nvPr>
        </p:nvSpPr>
        <p:spPr/>
        <p:txBody>
          <a:bodyPr/>
          <a:lstStyle/>
          <a:p>
            <a:fld id="{C09DECD8-E85B-4C15-98F9-15A72F974A35}" type="slidenum">
              <a:rPr lang="en-US" smtClean="0"/>
              <a:t>16</a:t>
            </a:fld>
            <a:endParaRPr lang="en-US"/>
          </a:p>
        </p:txBody>
      </p:sp>
    </p:spTree>
    <p:extLst>
      <p:ext uri="{BB962C8B-B14F-4D97-AF65-F5344CB8AC3E}">
        <p14:creationId xmlns:p14="http://schemas.microsoft.com/office/powerpoint/2010/main" val="403377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DECD8-E85B-4C15-98F9-15A72F974A35}" type="slidenum">
              <a:rPr lang="en-US" smtClean="0"/>
              <a:t>20</a:t>
            </a:fld>
            <a:endParaRPr lang="en-US"/>
          </a:p>
        </p:txBody>
      </p:sp>
    </p:spTree>
    <p:extLst>
      <p:ext uri="{BB962C8B-B14F-4D97-AF65-F5344CB8AC3E}">
        <p14:creationId xmlns:p14="http://schemas.microsoft.com/office/powerpoint/2010/main" val="2514583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DECD8-E85B-4C15-98F9-15A72F974A35}" type="slidenum">
              <a:rPr lang="en-US" smtClean="0"/>
              <a:t>21</a:t>
            </a:fld>
            <a:endParaRPr lang="en-US"/>
          </a:p>
        </p:txBody>
      </p:sp>
    </p:spTree>
    <p:extLst>
      <p:ext uri="{BB962C8B-B14F-4D97-AF65-F5344CB8AC3E}">
        <p14:creationId xmlns:p14="http://schemas.microsoft.com/office/powerpoint/2010/main" val="134691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7684-52CF-3A28-AEA8-80F894A04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E1CA3-0D08-AA29-F324-7147365F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7D0A0-1E82-A1FC-B59E-16BDCFB1A5E5}"/>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5" name="Footer Placeholder 4">
            <a:extLst>
              <a:ext uri="{FF2B5EF4-FFF2-40B4-BE49-F238E27FC236}">
                <a16:creationId xmlns:a16="http://schemas.microsoft.com/office/drawing/2014/main" id="{10275BA1-8AD1-0A82-3333-92B0558D7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9581-0057-6159-D29C-E2C91F2180E2}"/>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05562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D849-7B23-3CE1-4EFA-D7A52C70B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1B6F65-D7F3-5F15-B133-56F33CB73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DC11C-D7D1-98BA-985D-6F1BDE316CBF}"/>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5" name="Footer Placeholder 4">
            <a:extLst>
              <a:ext uri="{FF2B5EF4-FFF2-40B4-BE49-F238E27FC236}">
                <a16:creationId xmlns:a16="http://schemas.microsoft.com/office/drawing/2014/main" id="{FF176247-97C8-1258-D342-A11B5EF65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802A6-E9AA-69B8-0F54-433E71748194}"/>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43062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4AD3F9-FC1A-48AB-258C-543642B893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46E45-6E58-8035-40D3-6FD745F47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95E46-45A0-898F-BE2F-F4556ED93BC3}"/>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5" name="Footer Placeholder 4">
            <a:extLst>
              <a:ext uri="{FF2B5EF4-FFF2-40B4-BE49-F238E27FC236}">
                <a16:creationId xmlns:a16="http://schemas.microsoft.com/office/drawing/2014/main" id="{86C6D406-C9AF-5665-551E-000C73D4B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4D632-7BD7-1E76-CD18-D6EF1B6293B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21125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4AB7-2F7E-1E7E-A29F-32FE242F07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AF988-AA41-7545-D41F-41F474C03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19EEA-AAE4-30E9-BC40-56AA8F9AFA7F}"/>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5" name="Footer Placeholder 4">
            <a:extLst>
              <a:ext uri="{FF2B5EF4-FFF2-40B4-BE49-F238E27FC236}">
                <a16:creationId xmlns:a16="http://schemas.microsoft.com/office/drawing/2014/main" id="{BFCC1353-92D0-6EB4-1D08-1FFD1F24B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52023-38A0-960D-A2ED-EE56697A997B}"/>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59683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CE76-BF1B-7D7B-2479-0EF3F74BE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821FD-81D6-DC4F-791D-0DADE396A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525A8-5414-9A0E-49CA-57CAE8BB3361}"/>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5" name="Footer Placeholder 4">
            <a:extLst>
              <a:ext uri="{FF2B5EF4-FFF2-40B4-BE49-F238E27FC236}">
                <a16:creationId xmlns:a16="http://schemas.microsoft.com/office/drawing/2014/main" id="{500AFC31-22F3-CA2F-D5B0-BE8526B7E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677E0-2E05-6B28-ED27-7784387176C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48606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F16D-0EB4-C03C-30B7-C5A3DD6DB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DD6CD-027E-F245-BD13-6A9AAB2BED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D31612-DE78-A5C4-C6BC-769F2BFB56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D801D-C14C-B86E-4995-D4005182D495}"/>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6" name="Footer Placeholder 5">
            <a:extLst>
              <a:ext uri="{FF2B5EF4-FFF2-40B4-BE49-F238E27FC236}">
                <a16:creationId xmlns:a16="http://schemas.microsoft.com/office/drawing/2014/main" id="{B2A5665B-2AB1-2EB6-894D-DE55D977C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30B3B-5057-2FA1-D006-61CFC0DAEBAA}"/>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5400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AFD5-AE5E-0C94-8F05-E9C5819344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A8BAA-54EF-F4FB-1447-E83DBE996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7749B-3DAB-74F7-4C52-2EDA9B1C9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AB651-522E-5957-01ED-DB31E022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EE0B4-0D1F-8805-588D-620DED1B1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8C63EF-6D7A-CA8D-62B3-1C234A439C19}"/>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8" name="Footer Placeholder 7">
            <a:extLst>
              <a:ext uri="{FF2B5EF4-FFF2-40B4-BE49-F238E27FC236}">
                <a16:creationId xmlns:a16="http://schemas.microsoft.com/office/drawing/2014/main" id="{8297A3E2-77CF-A0A5-5AB6-D8AA5434A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6EC43-CC16-FB56-F12E-340CC2214059}"/>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54476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2C4E-F651-66D1-C066-BC12513DD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7973A-D49C-232C-BF3C-2FE346D83BB2}"/>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4" name="Footer Placeholder 3">
            <a:extLst>
              <a:ext uri="{FF2B5EF4-FFF2-40B4-BE49-F238E27FC236}">
                <a16:creationId xmlns:a16="http://schemas.microsoft.com/office/drawing/2014/main" id="{9194AC80-2243-73BD-0A2D-EC082C0D92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E153E-30D9-8BC2-4189-B7DC47988150}"/>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93349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F5AA1-F772-9383-D910-4839C05D44BD}"/>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3" name="Footer Placeholder 2">
            <a:extLst>
              <a:ext uri="{FF2B5EF4-FFF2-40B4-BE49-F238E27FC236}">
                <a16:creationId xmlns:a16="http://schemas.microsoft.com/office/drawing/2014/main" id="{FE0D2013-2AC4-8ABD-2F9A-E6CA061A3C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88F4C6-540B-9B08-220F-EF8976AA018D}"/>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86777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EE5D-AE74-DB61-6634-08CB30303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38E6D3-87C0-B9FC-DD3E-6BFDA0275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51EA4E-819C-9370-2083-ACA872B73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EC4C-B544-97BB-08AC-A613D400CDC0}"/>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6" name="Footer Placeholder 5">
            <a:extLst>
              <a:ext uri="{FF2B5EF4-FFF2-40B4-BE49-F238E27FC236}">
                <a16:creationId xmlns:a16="http://schemas.microsoft.com/office/drawing/2014/main" id="{D332AC99-6BBF-0B97-3A26-5592EFA9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0F564-FDA9-7E5B-3DAE-B8B74C1D2867}"/>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189056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2BAA-3881-C5C2-D3C0-85840DC6A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2D9A9-22E6-0473-22E1-2F4ECAD6B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BF03A-8D73-E118-F1CC-E6281744C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20DFC-EA43-3CE0-8658-3A65C8407A42}"/>
              </a:ext>
            </a:extLst>
          </p:cNvPr>
          <p:cNvSpPr>
            <a:spLocks noGrp="1"/>
          </p:cNvSpPr>
          <p:nvPr>
            <p:ph type="dt" sz="half" idx="10"/>
          </p:nvPr>
        </p:nvSpPr>
        <p:spPr/>
        <p:txBody>
          <a:bodyPr/>
          <a:lstStyle/>
          <a:p>
            <a:fld id="{27692000-C1C0-4642-A41E-B90B2B2FE916}" type="datetimeFigureOut">
              <a:rPr lang="en-US" smtClean="0"/>
              <a:t>4/11/2023</a:t>
            </a:fld>
            <a:endParaRPr lang="en-US"/>
          </a:p>
        </p:txBody>
      </p:sp>
      <p:sp>
        <p:nvSpPr>
          <p:cNvPr id="6" name="Footer Placeholder 5">
            <a:extLst>
              <a:ext uri="{FF2B5EF4-FFF2-40B4-BE49-F238E27FC236}">
                <a16:creationId xmlns:a16="http://schemas.microsoft.com/office/drawing/2014/main" id="{029B1DF3-757C-B09C-03A0-A4EA3EAF1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F1D02-3730-9425-ACC0-A8D26F3BCE1B}"/>
              </a:ext>
            </a:extLst>
          </p:cNvPr>
          <p:cNvSpPr>
            <a:spLocks noGrp="1"/>
          </p:cNvSpPr>
          <p:nvPr>
            <p:ph type="sldNum" sz="quarter" idx="12"/>
          </p:nvPr>
        </p:nvSpPr>
        <p:spPr/>
        <p:txBody>
          <a:bodyPr/>
          <a:lstStyle/>
          <a:p>
            <a:fld id="{1E08C117-E252-4444-BD9D-750719ADD1A5}" type="slidenum">
              <a:rPr lang="en-US" smtClean="0"/>
              <a:t>‹#›</a:t>
            </a:fld>
            <a:endParaRPr lang="en-US"/>
          </a:p>
        </p:txBody>
      </p:sp>
    </p:spTree>
    <p:extLst>
      <p:ext uri="{BB962C8B-B14F-4D97-AF65-F5344CB8AC3E}">
        <p14:creationId xmlns:p14="http://schemas.microsoft.com/office/powerpoint/2010/main" val="26425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9B5E2-9F37-F953-91C1-042F2C007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0E2BDA-4669-AF18-8FE7-688CD819B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BF433-0563-013B-068B-14453E90C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92000-C1C0-4642-A41E-B90B2B2FE916}" type="datetimeFigureOut">
              <a:rPr lang="en-US" smtClean="0"/>
              <a:t>4/11/2023</a:t>
            </a:fld>
            <a:endParaRPr lang="en-US"/>
          </a:p>
        </p:txBody>
      </p:sp>
      <p:sp>
        <p:nvSpPr>
          <p:cNvPr id="5" name="Footer Placeholder 4">
            <a:extLst>
              <a:ext uri="{FF2B5EF4-FFF2-40B4-BE49-F238E27FC236}">
                <a16:creationId xmlns:a16="http://schemas.microsoft.com/office/drawing/2014/main" id="{5ACA56B8-4FB2-777F-E1F1-D90B3176F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EC0A73-3DCA-C493-660E-91A6A049D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8C117-E252-4444-BD9D-750719ADD1A5}" type="slidenum">
              <a:rPr lang="en-US" smtClean="0"/>
              <a:t>‹#›</a:t>
            </a:fld>
            <a:endParaRPr lang="en-US"/>
          </a:p>
        </p:txBody>
      </p:sp>
    </p:spTree>
    <p:extLst>
      <p:ext uri="{BB962C8B-B14F-4D97-AF65-F5344CB8AC3E}">
        <p14:creationId xmlns:p14="http://schemas.microsoft.com/office/powerpoint/2010/main" val="376565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rtal.findresearcher.sdu.dk/en/persons/aval" TargetMode="External"/><Relationship Id="rId2" Type="http://schemas.openxmlformats.org/officeDocument/2006/relationships/hyperlink" Target="mailto:aval@sd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earn.microsoft.com/en-us/dotnet/csharp/programming-guide/classes-and-structs/using-constructor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c-sharp-abstract-clas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cs/cs_interface.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3schools.com/cs/cs_polymorphism.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564F-BD9F-E370-DB2B-F6AA05B38DF4}"/>
              </a:ext>
            </a:extLst>
          </p:cNvPr>
          <p:cNvSpPr>
            <a:spLocks noGrp="1"/>
          </p:cNvSpPr>
          <p:nvPr>
            <p:ph type="ctrTitle"/>
          </p:nvPr>
        </p:nvSpPr>
        <p:spPr/>
        <p:txBody>
          <a:bodyPr/>
          <a:lstStyle/>
          <a:p>
            <a:r>
              <a:rPr lang="en-US" dirty="0" err="1"/>
              <a:t>Applikationsudvikling</a:t>
            </a:r>
            <a:r>
              <a:rPr lang="en-US" dirty="0"/>
              <a:t> II</a:t>
            </a:r>
          </a:p>
        </p:txBody>
      </p:sp>
      <p:sp>
        <p:nvSpPr>
          <p:cNvPr id="3" name="Subtitle 2">
            <a:extLst>
              <a:ext uri="{FF2B5EF4-FFF2-40B4-BE49-F238E27FC236}">
                <a16:creationId xmlns:a16="http://schemas.microsoft.com/office/drawing/2014/main" id="{0D7A38C3-581E-F204-9E5E-6D427217F7DF}"/>
              </a:ext>
            </a:extLst>
          </p:cNvPr>
          <p:cNvSpPr>
            <a:spLocks noGrp="1"/>
          </p:cNvSpPr>
          <p:nvPr>
            <p:ph type="subTitle" idx="1"/>
          </p:nvPr>
        </p:nvSpPr>
        <p:spPr>
          <a:xfrm>
            <a:off x="1524000" y="3602038"/>
            <a:ext cx="9144000" cy="1655762"/>
          </a:xfrm>
        </p:spPr>
        <p:txBody>
          <a:bodyPr>
            <a:normAutofit fontScale="77500" lnSpcReduction="20000"/>
          </a:bodyPr>
          <a:lstStyle/>
          <a:p>
            <a:r>
              <a:rPr lang="da-DK" b="1" dirty="0" err="1"/>
              <a:t>Lecture</a:t>
            </a:r>
            <a:r>
              <a:rPr lang="da-DK" b="1" dirty="0"/>
              <a:t> 3</a:t>
            </a:r>
          </a:p>
          <a:p>
            <a:endParaRPr lang="da-DK" dirty="0"/>
          </a:p>
          <a:p>
            <a:r>
              <a:rPr lang="da-DK" dirty="0"/>
              <a:t>Andrea Valente</a:t>
            </a:r>
          </a:p>
          <a:p>
            <a:r>
              <a:rPr lang="da-DK" dirty="0">
                <a:hlinkClick r:id="rId2"/>
              </a:rPr>
              <a:t>aval@sdu.dk</a:t>
            </a:r>
            <a:endParaRPr lang="da-DK" dirty="0"/>
          </a:p>
          <a:p>
            <a:r>
              <a:rPr lang="en-US" dirty="0">
                <a:hlinkClick r:id="rId3"/>
              </a:rPr>
              <a:t>https://portal.findresearcher.sdu.dk/en/persons/aval</a:t>
            </a:r>
            <a:r>
              <a:rPr lang="en-US" dirty="0"/>
              <a:t> </a:t>
            </a:r>
          </a:p>
        </p:txBody>
      </p:sp>
    </p:spTree>
    <p:extLst>
      <p:ext uri="{BB962C8B-B14F-4D97-AF65-F5344CB8AC3E}">
        <p14:creationId xmlns:p14="http://schemas.microsoft.com/office/powerpoint/2010/main" val="104148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D045-4C42-AA81-0711-1B09CB0416B7}"/>
              </a:ext>
            </a:extLst>
          </p:cNvPr>
          <p:cNvSpPr>
            <a:spLocks noGrp="1"/>
          </p:cNvSpPr>
          <p:nvPr>
            <p:ph type="title"/>
          </p:nvPr>
        </p:nvSpPr>
        <p:spPr/>
        <p:txBody>
          <a:bodyPr/>
          <a:lstStyle/>
          <a:p>
            <a:r>
              <a:rPr lang="da-DK" dirty="0"/>
              <a:t>Using a new </a:t>
            </a:r>
            <a:r>
              <a:rPr lang="da-DK" dirty="0" err="1"/>
              <a:t>method</a:t>
            </a:r>
            <a:r>
              <a:rPr lang="da-DK" dirty="0"/>
              <a:t> </a:t>
            </a:r>
            <a:r>
              <a:rPr lang="da-DK" dirty="0" err="1"/>
              <a:t>before</a:t>
            </a:r>
            <a:r>
              <a:rPr lang="da-DK" dirty="0"/>
              <a:t> </a:t>
            </a:r>
            <a:r>
              <a:rPr lang="da-DK" dirty="0" err="1"/>
              <a:t>writing</a:t>
            </a:r>
            <a:r>
              <a:rPr lang="da-DK" dirty="0"/>
              <a:t> it</a:t>
            </a:r>
            <a:endParaRPr lang="en-US" dirty="0"/>
          </a:p>
        </p:txBody>
      </p:sp>
      <p:sp>
        <p:nvSpPr>
          <p:cNvPr id="3" name="Content Placeholder 2">
            <a:extLst>
              <a:ext uri="{FF2B5EF4-FFF2-40B4-BE49-F238E27FC236}">
                <a16:creationId xmlns:a16="http://schemas.microsoft.com/office/drawing/2014/main" id="{892A7DB9-AC03-0BFA-8705-6664582691AC}"/>
              </a:ext>
            </a:extLst>
          </p:cNvPr>
          <p:cNvSpPr>
            <a:spLocks noGrp="1"/>
          </p:cNvSpPr>
          <p:nvPr>
            <p:ph sz="half" idx="1"/>
          </p:nvPr>
        </p:nvSpPr>
        <p:spPr>
          <a:xfrm>
            <a:off x="838200" y="1825625"/>
            <a:ext cx="6915150" cy="4351338"/>
          </a:xfrm>
        </p:spPr>
        <p:txBody>
          <a:bodyPr>
            <a:normAutofit/>
          </a:bodyPr>
          <a:lstStyle/>
          <a:p>
            <a:r>
              <a:rPr lang="da-DK" sz="2400" dirty="0"/>
              <a:t>I </a:t>
            </a:r>
            <a:r>
              <a:rPr lang="da-DK" sz="2400" dirty="0" err="1"/>
              <a:t>would</a:t>
            </a:r>
            <a:r>
              <a:rPr lang="da-DK" sz="2400" dirty="0"/>
              <a:t> like to </a:t>
            </a:r>
            <a:r>
              <a:rPr lang="da-DK" sz="2400" dirty="0" err="1"/>
              <a:t>be</a:t>
            </a:r>
            <a:r>
              <a:rPr lang="da-DK" sz="2400" dirty="0"/>
              <a:t> </a:t>
            </a:r>
            <a:r>
              <a:rPr lang="da-DK" sz="2400" dirty="0" err="1"/>
              <a:t>able</a:t>
            </a:r>
            <a:r>
              <a:rPr lang="da-DK" sz="2400" dirty="0"/>
              <a:t> to </a:t>
            </a:r>
            <a:r>
              <a:rPr lang="da-DK" sz="2400" dirty="0" err="1"/>
              <a:t>write</a:t>
            </a:r>
            <a:r>
              <a:rPr lang="da-DK" sz="2400" dirty="0"/>
              <a:t> </a:t>
            </a:r>
            <a:r>
              <a:rPr lang="da-DK" sz="2400" dirty="0" err="1"/>
              <a:t>this</a:t>
            </a:r>
            <a:r>
              <a:rPr lang="da-DK" sz="2400" dirty="0"/>
              <a:t> </a:t>
            </a:r>
            <a:r>
              <a:rPr lang="da-DK" sz="2400" dirty="0" err="1"/>
              <a:t>code</a:t>
            </a:r>
            <a:r>
              <a:rPr lang="da-DK" sz="2400" dirty="0"/>
              <a:t> in the </a:t>
            </a:r>
            <a:r>
              <a:rPr lang="da-DK" sz="2400" i="1" dirty="0" err="1"/>
              <a:t>main</a:t>
            </a:r>
            <a:r>
              <a:rPr lang="da-DK" sz="2400" dirty="0"/>
              <a:t>: </a:t>
            </a:r>
          </a:p>
          <a:p>
            <a:pPr marL="0" indent="0">
              <a:buNone/>
            </a:pPr>
            <a:endParaRPr lang="en-US" sz="1600" dirty="0">
              <a:solidFill>
                <a:srgbClr val="000000"/>
              </a:solidFill>
              <a:latin typeface="Consolas" panose="020B0609020204030204" pitchFamily="49" charset="0"/>
            </a:endParaRPr>
          </a:p>
          <a:p>
            <a:pPr marL="0" indent="0">
              <a:buNone/>
            </a:pPr>
            <a:r>
              <a:rPr lang="en-US" sz="1600" dirty="0" err="1">
                <a:solidFill>
                  <a:srgbClr val="000000"/>
                </a:solidFill>
                <a:latin typeface="Consolas" panose="020B0609020204030204" pitchFamily="49" charset="0"/>
              </a:rPr>
              <a:t>CheckingAccount</a:t>
            </a:r>
            <a:r>
              <a:rPr lang="en-US" sz="1600" dirty="0">
                <a:solidFill>
                  <a:srgbClr val="000000"/>
                </a:solidFill>
                <a:latin typeface="Consolas" panose="020B0609020204030204" pitchFamily="49" charset="0"/>
              </a:rPr>
              <a:t> account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CheckingAccount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account.getBalance</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 -&gt; 1000</a:t>
            </a:r>
          </a:p>
          <a:p>
            <a:pPr marL="0" indent="0">
              <a:buNone/>
            </a:pPr>
            <a:r>
              <a:rPr lang="en-US" sz="1600" dirty="0" err="1">
                <a:solidFill>
                  <a:srgbClr val="000000"/>
                </a:solidFill>
                <a:latin typeface="Consolas" panose="020B0609020204030204" pitchFamily="49" charset="0"/>
              </a:rPr>
              <a:t>account.</a:t>
            </a:r>
            <a:r>
              <a:rPr lang="en-US" sz="1600" dirty="0" err="1">
                <a:solidFill>
                  <a:srgbClr val="FF0000"/>
                </a:solidFill>
                <a:latin typeface="Consolas" panose="020B0609020204030204" pitchFamily="49" charset="0"/>
              </a:rPr>
              <a:t>Deposit</a:t>
            </a:r>
            <a:r>
              <a:rPr lang="en-US" sz="1600" dirty="0">
                <a:solidFill>
                  <a:srgbClr val="FF0000"/>
                </a:solidFill>
                <a:latin typeface="Consolas" panose="020B0609020204030204" pitchFamily="49" charset="0"/>
              </a:rPr>
              <a:t>(200);</a:t>
            </a:r>
          </a:p>
          <a:p>
            <a:pPr marL="0" indent="0">
              <a:buNone/>
            </a:pP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account.getBalance</a:t>
            </a:r>
            <a:r>
              <a:rPr lang="en-US" sz="1600"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 -&gt; 1200</a:t>
            </a:r>
          </a:p>
          <a:p>
            <a:pPr marL="0" indent="0">
              <a:buNone/>
            </a:pPr>
            <a:endParaRPr lang="en-US" sz="2400" dirty="0">
              <a:latin typeface="Consolas" panose="020B0609020204030204" pitchFamily="49" charset="0"/>
            </a:endParaRPr>
          </a:p>
        </p:txBody>
      </p:sp>
      <p:pic>
        <p:nvPicPr>
          <p:cNvPr id="5" name="Picture 2">
            <a:extLst>
              <a:ext uri="{FF2B5EF4-FFF2-40B4-BE49-F238E27FC236}">
                <a16:creationId xmlns:a16="http://schemas.microsoft.com/office/drawing/2014/main" id="{2E93107D-EA1B-0CA3-E34C-5BED68D6120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53350" y="1907028"/>
            <a:ext cx="4133850" cy="4188531"/>
          </a:xfrm>
          <a:prstGeom prst="rect">
            <a:avLst/>
          </a:prstGeom>
          <a:noFill/>
          <a:extLst>
            <a:ext uri="{909E8E84-426E-40DD-AFC4-6F175D3DCCD1}">
              <a14:hiddenFill xmlns:a14="http://schemas.microsoft.com/office/drawing/2010/main">
                <a:solidFill>
                  <a:srgbClr val="FFFFFF"/>
                </a:solidFill>
              </a14:hiddenFill>
            </a:ext>
          </a:extLst>
        </p:spPr>
      </p:pic>
      <p:sp>
        <p:nvSpPr>
          <p:cNvPr id="7" name="Speech Bubble: Oval 6">
            <a:extLst>
              <a:ext uri="{FF2B5EF4-FFF2-40B4-BE49-F238E27FC236}">
                <a16:creationId xmlns:a16="http://schemas.microsoft.com/office/drawing/2014/main" id="{20895349-6566-2244-C1FD-5D10BE9F6090}"/>
              </a:ext>
            </a:extLst>
          </p:cNvPr>
          <p:cNvSpPr/>
          <p:nvPr/>
        </p:nvSpPr>
        <p:spPr>
          <a:xfrm>
            <a:off x="1178011" y="3978876"/>
            <a:ext cx="5058032" cy="2116683"/>
          </a:xfrm>
          <a:prstGeom prst="wedgeEllipseCallout">
            <a:avLst>
              <a:gd name="adj1" fmla="val 71933"/>
              <a:gd name="adj2" fmla="val -3792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a-DK" sz="1600" b="1" dirty="0"/>
              <a:t>Make a </a:t>
            </a:r>
            <a:r>
              <a:rPr lang="da-DK" sz="1600" b="1" dirty="0" err="1"/>
              <a:t>copy</a:t>
            </a:r>
            <a:r>
              <a:rPr lang="da-DK" sz="1600" b="1" dirty="0"/>
              <a:t> of </a:t>
            </a:r>
            <a:r>
              <a:rPr lang="da-DK" sz="1600" b="1" dirty="0" err="1"/>
              <a:t>your</a:t>
            </a:r>
            <a:r>
              <a:rPr lang="da-DK" sz="1600" b="1" dirty="0"/>
              <a:t> </a:t>
            </a:r>
            <a:r>
              <a:rPr lang="da-DK" sz="1600" b="1" dirty="0" err="1"/>
              <a:t>project</a:t>
            </a:r>
            <a:endParaRPr lang="da-DK" sz="1600" b="1" dirty="0"/>
          </a:p>
          <a:p>
            <a:pPr marL="285750" indent="-285750">
              <a:buFont typeface="Arial" panose="020B0604020202020204" pitchFamily="34" charset="0"/>
              <a:buChar char="•"/>
            </a:pPr>
            <a:r>
              <a:rPr lang="da-DK" sz="1600" dirty="0" err="1"/>
              <a:t>Add</a:t>
            </a:r>
            <a:r>
              <a:rPr lang="da-DK" sz="1600" dirty="0"/>
              <a:t> the </a:t>
            </a:r>
            <a:r>
              <a:rPr lang="da-DK" sz="1600" dirty="0" err="1"/>
              <a:t>Deposit</a:t>
            </a:r>
            <a:r>
              <a:rPr lang="da-DK" sz="1600" dirty="0"/>
              <a:t> </a:t>
            </a:r>
            <a:r>
              <a:rPr lang="da-DK" sz="1600" dirty="0" err="1"/>
              <a:t>methods</a:t>
            </a:r>
            <a:r>
              <a:rPr lang="da-DK" sz="1600" dirty="0"/>
              <a:t> in the 2 </a:t>
            </a:r>
            <a:r>
              <a:rPr lang="da-DK" sz="1600" dirty="0" err="1"/>
              <a:t>classes</a:t>
            </a:r>
            <a:r>
              <a:rPr lang="da-DK" sz="1600" dirty="0"/>
              <a:t> (as in the UML on the right)</a:t>
            </a:r>
          </a:p>
          <a:p>
            <a:pPr marL="285750" indent="-285750">
              <a:buFont typeface="Arial" panose="020B0604020202020204" pitchFamily="34" charset="0"/>
              <a:buChar char="•"/>
            </a:pPr>
            <a:r>
              <a:rPr lang="da-DK" sz="1600" dirty="0"/>
              <a:t>Change the </a:t>
            </a:r>
            <a:r>
              <a:rPr lang="da-DK" sz="1600" dirty="0" err="1"/>
              <a:t>main</a:t>
            </a:r>
            <a:r>
              <a:rPr lang="da-DK" sz="1600" dirty="0"/>
              <a:t> as </a:t>
            </a:r>
            <a:r>
              <a:rPr lang="da-DK" sz="1600" dirty="0" err="1"/>
              <a:t>above</a:t>
            </a:r>
            <a:endParaRPr lang="en-US" sz="1600" dirty="0"/>
          </a:p>
        </p:txBody>
      </p:sp>
      <p:sp>
        <p:nvSpPr>
          <p:cNvPr id="8" name="Oval 7">
            <a:extLst>
              <a:ext uri="{FF2B5EF4-FFF2-40B4-BE49-F238E27FC236}">
                <a16:creationId xmlns:a16="http://schemas.microsoft.com/office/drawing/2014/main" id="{35AC7018-A1E7-EEE8-F015-9B65A8A46908}"/>
              </a:ext>
            </a:extLst>
          </p:cNvPr>
          <p:cNvSpPr/>
          <p:nvPr/>
        </p:nvSpPr>
        <p:spPr>
          <a:xfrm>
            <a:off x="5100699" y="5450555"/>
            <a:ext cx="1205679" cy="113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10 min</a:t>
            </a:r>
            <a:endParaRPr lang="en-US" dirty="0"/>
          </a:p>
        </p:txBody>
      </p:sp>
      <p:grpSp>
        <p:nvGrpSpPr>
          <p:cNvPr id="13" name="Group 12">
            <a:extLst>
              <a:ext uri="{FF2B5EF4-FFF2-40B4-BE49-F238E27FC236}">
                <a16:creationId xmlns:a16="http://schemas.microsoft.com/office/drawing/2014/main" id="{0BF7049F-6A1B-ECFD-A185-20E26DBC1E55}"/>
              </a:ext>
            </a:extLst>
          </p:cNvPr>
          <p:cNvGrpSpPr/>
          <p:nvPr/>
        </p:nvGrpSpPr>
        <p:grpSpPr>
          <a:xfrm>
            <a:off x="9714808" y="1199893"/>
            <a:ext cx="2320673" cy="1963437"/>
            <a:chOff x="9714808" y="1199893"/>
            <a:chExt cx="2320673" cy="1963437"/>
          </a:xfrm>
        </p:grpSpPr>
        <p:pic>
          <p:nvPicPr>
            <p:cNvPr id="10" name="Picture 9">
              <a:extLst>
                <a:ext uri="{FF2B5EF4-FFF2-40B4-BE49-F238E27FC236}">
                  <a16:creationId xmlns:a16="http://schemas.microsoft.com/office/drawing/2014/main" id="{167E0555-291E-A279-FA77-E44B4285927F}"/>
                </a:ext>
              </a:extLst>
            </p:cNvPr>
            <p:cNvPicPr>
              <a:picLocks noChangeAspect="1"/>
            </p:cNvPicPr>
            <p:nvPr/>
          </p:nvPicPr>
          <p:blipFill>
            <a:blip r:embed="rId4"/>
            <a:stretch>
              <a:fillRect/>
            </a:stretch>
          </p:blipFill>
          <p:spPr>
            <a:xfrm>
              <a:off x="9714808" y="1199893"/>
              <a:ext cx="2320673" cy="490795"/>
            </a:xfrm>
            <a:prstGeom prst="rect">
              <a:avLst/>
            </a:prstGeom>
            <a:ln>
              <a:solidFill>
                <a:schemeClr val="accent1"/>
              </a:solidFill>
            </a:ln>
          </p:spPr>
        </p:pic>
        <p:cxnSp>
          <p:nvCxnSpPr>
            <p:cNvPr id="12" name="Straight Arrow Connector 11">
              <a:extLst>
                <a:ext uri="{FF2B5EF4-FFF2-40B4-BE49-F238E27FC236}">
                  <a16:creationId xmlns:a16="http://schemas.microsoft.com/office/drawing/2014/main" id="{BF38B409-36CB-0DB9-D2FE-C221D81C945E}"/>
                </a:ext>
              </a:extLst>
            </p:cNvPr>
            <p:cNvCxnSpPr/>
            <p:nvPr/>
          </p:nvCxnSpPr>
          <p:spPr>
            <a:xfrm flipH="1">
              <a:off x="10478530" y="1553461"/>
              <a:ext cx="1013254" cy="16098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588D0DEF-7D2F-8259-C618-A4411DAA7227}"/>
              </a:ext>
            </a:extLst>
          </p:cNvPr>
          <p:cNvCxnSpPr>
            <a:cxnSpLocks/>
            <a:stCxn id="25" idx="0"/>
          </p:cNvCxnSpPr>
          <p:nvPr/>
        </p:nvCxnSpPr>
        <p:spPr>
          <a:xfrm flipH="1" flipV="1">
            <a:off x="10679914" y="5450555"/>
            <a:ext cx="60783" cy="38738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D6BA9A9-941D-8197-2D4E-4F4A5A9C426D}"/>
              </a:ext>
            </a:extLst>
          </p:cNvPr>
          <p:cNvPicPr>
            <a:picLocks noChangeAspect="1"/>
          </p:cNvPicPr>
          <p:nvPr/>
        </p:nvPicPr>
        <p:blipFill>
          <a:blip r:embed="rId5"/>
          <a:stretch>
            <a:fillRect/>
          </a:stretch>
        </p:blipFill>
        <p:spPr>
          <a:xfrm>
            <a:off x="9594193" y="5837936"/>
            <a:ext cx="2293007" cy="596650"/>
          </a:xfrm>
          <a:prstGeom prst="rect">
            <a:avLst/>
          </a:prstGeom>
          <a:ln>
            <a:solidFill>
              <a:schemeClr val="accent1"/>
            </a:solidFill>
          </a:ln>
        </p:spPr>
      </p:pic>
    </p:spTree>
    <p:extLst>
      <p:ext uri="{BB962C8B-B14F-4D97-AF65-F5344CB8AC3E}">
        <p14:creationId xmlns:p14="http://schemas.microsoft.com/office/powerpoint/2010/main" val="8032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99E395-5BF3-1FB3-BCB0-DF538E31A446}"/>
              </a:ext>
            </a:extLst>
          </p:cNvPr>
          <p:cNvSpPr>
            <a:spLocks noGrp="1"/>
          </p:cNvSpPr>
          <p:nvPr>
            <p:ph type="title"/>
          </p:nvPr>
        </p:nvSpPr>
        <p:spPr/>
        <p:txBody>
          <a:bodyPr/>
          <a:lstStyle/>
          <a:p>
            <a:r>
              <a:rPr lang="da-DK" dirty="0"/>
              <a:t>Code </a:t>
            </a:r>
            <a:r>
              <a:rPr lang="da-DK" dirty="0" err="1"/>
              <a:t>example</a:t>
            </a:r>
            <a:endParaRPr lang="en-US" dirty="0"/>
          </a:p>
        </p:txBody>
      </p:sp>
      <p:sp>
        <p:nvSpPr>
          <p:cNvPr id="6" name="Content Placeholder 5">
            <a:extLst>
              <a:ext uri="{FF2B5EF4-FFF2-40B4-BE49-F238E27FC236}">
                <a16:creationId xmlns:a16="http://schemas.microsoft.com/office/drawing/2014/main" id="{0D8C2487-55C1-092B-F9C1-97D0BD3C3902}"/>
              </a:ext>
            </a:extLst>
          </p:cNvPr>
          <p:cNvSpPr>
            <a:spLocks noGrp="1"/>
          </p:cNvSpPr>
          <p:nvPr>
            <p:ph idx="1"/>
          </p:nvPr>
        </p:nvSpPr>
        <p:spPr/>
        <p:txBody>
          <a:bodyPr>
            <a:normAutofit lnSpcReduction="10000"/>
          </a:bodyPr>
          <a:lstStyle/>
          <a:p>
            <a:r>
              <a:rPr lang="da-DK" dirty="0"/>
              <a:t>Look at the </a:t>
            </a:r>
            <a:r>
              <a:rPr lang="da-DK" i="1" dirty="0" err="1"/>
              <a:t>main</a:t>
            </a:r>
            <a:r>
              <a:rPr lang="da-DK" dirty="0"/>
              <a:t> in </a:t>
            </a:r>
            <a:r>
              <a:rPr lang="da-DK" dirty="0" err="1"/>
              <a:t>my</a:t>
            </a:r>
            <a:r>
              <a:rPr lang="da-DK" dirty="0"/>
              <a:t> solution: </a:t>
            </a:r>
            <a:r>
              <a:rPr lang="da-DK" dirty="0" err="1">
                <a:solidFill>
                  <a:srgbClr val="0070C0"/>
                </a:solidFill>
              </a:rPr>
              <a:t>code</a:t>
            </a:r>
            <a:r>
              <a:rPr lang="da-DK" dirty="0">
                <a:solidFill>
                  <a:srgbClr val="0070C0"/>
                </a:solidFill>
              </a:rPr>
              <a:t>\Accounts_v2.cs</a:t>
            </a:r>
          </a:p>
          <a:p>
            <a:endParaRPr lang="da-DK" dirty="0"/>
          </a:p>
          <a:p>
            <a:r>
              <a:rPr lang="da-DK" dirty="0" err="1"/>
              <a:t>Then</a:t>
            </a:r>
            <a:r>
              <a:rPr lang="da-DK" dirty="0"/>
              <a:t> </a:t>
            </a:r>
            <a:r>
              <a:rPr lang="da-DK" dirty="0" err="1"/>
              <a:t>consider</a:t>
            </a:r>
            <a:r>
              <a:rPr lang="da-DK" dirty="0"/>
              <a:t>: </a:t>
            </a:r>
          </a:p>
          <a:p>
            <a:pPr lvl="1"/>
            <a:r>
              <a:rPr lang="da-DK" dirty="0" err="1"/>
              <a:t>how</a:t>
            </a:r>
            <a:r>
              <a:rPr lang="da-DK" dirty="0"/>
              <a:t> </a:t>
            </a:r>
            <a:r>
              <a:rPr lang="da-DK" dirty="0" err="1"/>
              <a:t>does</a:t>
            </a:r>
            <a:r>
              <a:rPr lang="da-DK" dirty="0"/>
              <a:t> </a:t>
            </a:r>
            <a:r>
              <a:rPr lang="da-DK" b="1" dirty="0"/>
              <a:t>virtual/override</a:t>
            </a:r>
            <a:r>
              <a:rPr lang="da-DK" dirty="0"/>
              <a:t> </a:t>
            </a:r>
            <a:r>
              <a:rPr lang="da-DK" dirty="0" err="1"/>
              <a:t>work</a:t>
            </a:r>
            <a:r>
              <a:rPr lang="da-DK" dirty="0"/>
              <a:t>?</a:t>
            </a:r>
          </a:p>
          <a:p>
            <a:pPr lvl="1"/>
            <a:r>
              <a:rPr lang="en-US" dirty="0"/>
              <a:t>what happens if, in the </a:t>
            </a:r>
            <a:r>
              <a:rPr lang="en-US" i="1" dirty="0"/>
              <a:t>main</a:t>
            </a:r>
            <a:r>
              <a:rPr lang="en-US" dirty="0"/>
              <a:t>, I want to call </a:t>
            </a:r>
            <a:r>
              <a:rPr lang="en-US" i="1" dirty="0"/>
              <a:t>Deposit() </a:t>
            </a:r>
            <a:r>
              <a:rPr lang="en-US" dirty="0"/>
              <a:t>on an instance of </a:t>
            </a:r>
            <a:r>
              <a:rPr lang="en-US" b="1" dirty="0" err="1"/>
              <a:t>SavingsAccount</a:t>
            </a:r>
            <a:r>
              <a:rPr lang="en-US" dirty="0"/>
              <a:t>?</a:t>
            </a:r>
          </a:p>
          <a:p>
            <a:pPr lvl="1"/>
            <a:endParaRPr lang="en-US" dirty="0"/>
          </a:p>
          <a:p>
            <a:r>
              <a:rPr lang="en-US" b="1" dirty="0"/>
              <a:t>Note: </a:t>
            </a:r>
            <a:r>
              <a:rPr lang="en-US" dirty="0"/>
              <a:t>in the </a:t>
            </a:r>
            <a:r>
              <a:rPr lang="en-US" b="1" i="1" dirty="0" err="1"/>
              <a:t>SavingsAccount:</a:t>
            </a:r>
            <a:r>
              <a:rPr lang="en-US" i="1" dirty="0" err="1"/>
              <a:t>Deposit</a:t>
            </a:r>
            <a:r>
              <a:rPr lang="en-US" i="1" dirty="0"/>
              <a:t>()</a:t>
            </a:r>
            <a:r>
              <a:rPr lang="en-US" dirty="0"/>
              <a:t> method I can call any </a:t>
            </a:r>
            <a:r>
              <a:rPr lang="en-US" i="1" dirty="0"/>
              <a:t>public or protected</a:t>
            </a:r>
            <a:r>
              <a:rPr lang="en-US" dirty="0"/>
              <a:t> method of the base class, including </a:t>
            </a:r>
            <a:r>
              <a:rPr lang="en-US" b="1" i="1" dirty="0" err="1"/>
              <a:t>Account:</a:t>
            </a:r>
            <a:r>
              <a:rPr lang="en-US" i="1" dirty="0" err="1"/>
              <a:t>Deposit</a:t>
            </a:r>
            <a:r>
              <a:rPr lang="en-US" i="1" dirty="0"/>
              <a:t>()</a:t>
            </a:r>
            <a:r>
              <a:rPr lang="en-US" dirty="0"/>
              <a:t> </a:t>
            </a:r>
            <a:br>
              <a:rPr lang="en-US" dirty="0"/>
            </a:br>
            <a:r>
              <a:rPr lang="en-US" dirty="0">
                <a:solidFill>
                  <a:srgbClr val="7030A0"/>
                </a:solidFill>
              </a:rPr>
              <a:t>But the C# compiler must be able to tell which </a:t>
            </a:r>
            <a:r>
              <a:rPr lang="en-US" i="1" dirty="0">
                <a:solidFill>
                  <a:srgbClr val="7030A0"/>
                </a:solidFill>
              </a:rPr>
              <a:t>Deposit()</a:t>
            </a:r>
            <a:r>
              <a:rPr lang="en-US" dirty="0">
                <a:solidFill>
                  <a:srgbClr val="7030A0"/>
                </a:solidFill>
              </a:rPr>
              <a:t> I want to call, because if a method calls itself… </a:t>
            </a:r>
            <a:r>
              <a:rPr lang="en-US" b="1" dirty="0">
                <a:solidFill>
                  <a:srgbClr val="FF0000"/>
                </a:solidFill>
              </a:rPr>
              <a:t>#@%!</a:t>
            </a:r>
          </a:p>
        </p:txBody>
      </p:sp>
    </p:spTree>
    <p:extLst>
      <p:ext uri="{BB962C8B-B14F-4D97-AF65-F5344CB8AC3E}">
        <p14:creationId xmlns:p14="http://schemas.microsoft.com/office/powerpoint/2010/main" val="136568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5AB0-198C-C68F-54FE-BE719588193B}"/>
              </a:ext>
            </a:extLst>
          </p:cNvPr>
          <p:cNvSpPr>
            <a:spLocks noGrp="1"/>
          </p:cNvSpPr>
          <p:nvPr>
            <p:ph type="title"/>
          </p:nvPr>
        </p:nvSpPr>
        <p:spPr/>
        <p:txBody>
          <a:bodyPr/>
          <a:lstStyle/>
          <a:p>
            <a:r>
              <a:rPr lang="da-DK" dirty="0"/>
              <a:t>The </a:t>
            </a:r>
            <a:r>
              <a:rPr lang="da-DK" b="1" dirty="0" err="1"/>
              <a:t>advantages</a:t>
            </a:r>
            <a:r>
              <a:rPr lang="da-DK" dirty="0"/>
              <a:t> of </a:t>
            </a:r>
            <a:r>
              <a:rPr lang="da-DK" dirty="0" err="1"/>
              <a:t>inheritance</a:t>
            </a:r>
            <a:endParaRPr lang="en-US" dirty="0"/>
          </a:p>
        </p:txBody>
      </p:sp>
      <p:sp>
        <p:nvSpPr>
          <p:cNvPr id="3" name="Content Placeholder 2">
            <a:extLst>
              <a:ext uri="{FF2B5EF4-FFF2-40B4-BE49-F238E27FC236}">
                <a16:creationId xmlns:a16="http://schemas.microsoft.com/office/drawing/2014/main" id="{154BD9A3-FABD-01D5-637A-5587C76F45DC}"/>
              </a:ext>
            </a:extLst>
          </p:cNvPr>
          <p:cNvSpPr>
            <a:spLocks noGrp="1"/>
          </p:cNvSpPr>
          <p:nvPr>
            <p:ph idx="1"/>
          </p:nvPr>
        </p:nvSpPr>
        <p:spPr/>
        <p:txBody>
          <a:bodyPr/>
          <a:lstStyle/>
          <a:p>
            <a:r>
              <a:rPr lang="da-DK" b="1" dirty="0">
                <a:solidFill>
                  <a:srgbClr val="FF0000"/>
                </a:solidFill>
              </a:rPr>
              <a:t>How </a:t>
            </a:r>
            <a:r>
              <a:rPr lang="da-DK" b="1" dirty="0" err="1">
                <a:solidFill>
                  <a:srgbClr val="FF0000"/>
                </a:solidFill>
              </a:rPr>
              <a:t>would</a:t>
            </a:r>
            <a:r>
              <a:rPr lang="da-DK" b="1" dirty="0">
                <a:solidFill>
                  <a:srgbClr val="FF0000"/>
                </a:solidFill>
              </a:rPr>
              <a:t> </a:t>
            </a:r>
            <a:r>
              <a:rPr lang="da-DK" b="1" dirty="0" err="1">
                <a:solidFill>
                  <a:srgbClr val="FF0000"/>
                </a:solidFill>
              </a:rPr>
              <a:t>you</a:t>
            </a:r>
            <a:r>
              <a:rPr lang="da-DK" b="1" dirty="0">
                <a:solidFill>
                  <a:srgbClr val="FF0000"/>
                </a:solidFill>
              </a:rPr>
              <a:t> </a:t>
            </a:r>
            <a:r>
              <a:rPr lang="da-DK" dirty="0" err="1">
                <a:solidFill>
                  <a:srgbClr val="FF0000"/>
                </a:solidFill>
              </a:rPr>
              <a:t>add</a:t>
            </a:r>
            <a:r>
              <a:rPr lang="da-DK" dirty="0">
                <a:solidFill>
                  <a:srgbClr val="FF0000"/>
                </a:solidFill>
              </a:rPr>
              <a:t> a new </a:t>
            </a:r>
            <a:r>
              <a:rPr lang="da-DK" dirty="0" err="1">
                <a:solidFill>
                  <a:srgbClr val="FF0000"/>
                </a:solidFill>
              </a:rPr>
              <a:t>derived</a:t>
            </a:r>
            <a:r>
              <a:rPr lang="da-DK" dirty="0">
                <a:solidFill>
                  <a:srgbClr val="FF0000"/>
                </a:solidFill>
              </a:rPr>
              <a:t> class </a:t>
            </a:r>
            <a:r>
              <a:rPr lang="da-DK" b="1" dirty="0" err="1">
                <a:solidFill>
                  <a:srgbClr val="FF0000"/>
                </a:solidFill>
              </a:rPr>
              <a:t>SuperAccount</a:t>
            </a:r>
            <a:r>
              <a:rPr lang="da-DK" dirty="0">
                <a:solidFill>
                  <a:srgbClr val="FF0000"/>
                </a:solidFill>
              </a:rPr>
              <a:t>?</a:t>
            </a:r>
          </a:p>
          <a:p>
            <a:pPr lvl="1"/>
            <a:r>
              <a:rPr lang="da-DK" dirty="0"/>
              <a:t>a </a:t>
            </a:r>
            <a:r>
              <a:rPr lang="da-DK" dirty="0" err="1"/>
              <a:t>SuperAccount</a:t>
            </a:r>
            <a:r>
              <a:rPr lang="da-DK" dirty="0"/>
              <a:t> gives </a:t>
            </a:r>
            <a:r>
              <a:rPr lang="da-DK" dirty="0" err="1"/>
              <a:t>you</a:t>
            </a:r>
            <a:r>
              <a:rPr lang="da-DK" dirty="0"/>
              <a:t> 1 </a:t>
            </a:r>
            <a:r>
              <a:rPr lang="da-DK" dirty="0" err="1"/>
              <a:t>kr</a:t>
            </a:r>
            <a:r>
              <a:rPr lang="da-DK" dirty="0"/>
              <a:t> </a:t>
            </a:r>
            <a:r>
              <a:rPr lang="da-DK" dirty="0" err="1"/>
              <a:t>every</a:t>
            </a:r>
            <a:r>
              <a:rPr lang="da-DK" dirty="0"/>
              <a:t> time </a:t>
            </a:r>
            <a:r>
              <a:rPr lang="da-DK" dirty="0" err="1"/>
              <a:t>you</a:t>
            </a:r>
            <a:r>
              <a:rPr lang="da-DK" dirty="0"/>
              <a:t> </a:t>
            </a:r>
            <a:r>
              <a:rPr lang="da-DK" dirty="0" err="1"/>
              <a:t>Withdraw</a:t>
            </a:r>
            <a:endParaRPr lang="da-DK" dirty="0"/>
          </a:p>
          <a:p>
            <a:pPr lvl="1"/>
            <a:r>
              <a:rPr lang="da-DK" dirty="0"/>
              <a:t>a </a:t>
            </a:r>
            <a:r>
              <a:rPr lang="da-DK" dirty="0" err="1"/>
              <a:t>SuperAccount</a:t>
            </a:r>
            <a:r>
              <a:rPr lang="da-DK" dirty="0"/>
              <a:t> </a:t>
            </a:r>
            <a:r>
              <a:rPr lang="da-DK" dirty="0" err="1"/>
              <a:t>lets</a:t>
            </a:r>
            <a:r>
              <a:rPr lang="da-DK" dirty="0"/>
              <a:t> </a:t>
            </a:r>
            <a:r>
              <a:rPr lang="da-DK" dirty="0" err="1"/>
              <a:t>you</a:t>
            </a:r>
            <a:r>
              <a:rPr lang="da-DK" dirty="0"/>
              <a:t> </a:t>
            </a:r>
            <a:r>
              <a:rPr lang="da-DK" dirty="0" err="1"/>
              <a:t>deposit</a:t>
            </a:r>
            <a:r>
              <a:rPr lang="da-DK" dirty="0"/>
              <a:t> </a:t>
            </a:r>
            <a:r>
              <a:rPr lang="da-DK" dirty="0" err="1"/>
              <a:t>exactly</a:t>
            </a:r>
            <a:r>
              <a:rPr lang="da-DK" dirty="0"/>
              <a:t> as a normal </a:t>
            </a:r>
            <a:r>
              <a:rPr lang="da-DK" dirty="0" err="1"/>
              <a:t>Account</a:t>
            </a:r>
            <a:endParaRPr lang="da-DK" dirty="0"/>
          </a:p>
          <a:p>
            <a:endParaRPr lang="da-DK" dirty="0"/>
          </a:p>
          <a:p>
            <a:r>
              <a:rPr lang="da-DK" dirty="0">
                <a:solidFill>
                  <a:srgbClr val="FF0000"/>
                </a:solidFill>
              </a:rPr>
              <a:t>How </a:t>
            </a:r>
            <a:r>
              <a:rPr lang="da-DK" dirty="0" err="1">
                <a:solidFill>
                  <a:srgbClr val="FF0000"/>
                </a:solidFill>
              </a:rPr>
              <a:t>much</a:t>
            </a:r>
            <a:r>
              <a:rPr lang="da-DK" dirty="0">
                <a:solidFill>
                  <a:srgbClr val="FF0000"/>
                </a:solidFill>
              </a:rPr>
              <a:t>/</a:t>
            </a:r>
            <a:r>
              <a:rPr lang="da-DK" dirty="0" err="1">
                <a:solidFill>
                  <a:srgbClr val="FF0000"/>
                </a:solidFill>
              </a:rPr>
              <a:t>what</a:t>
            </a:r>
            <a:r>
              <a:rPr lang="da-DK" dirty="0">
                <a:solidFill>
                  <a:srgbClr val="FF0000"/>
                </a:solidFill>
              </a:rPr>
              <a:t> parts </a:t>
            </a:r>
            <a:r>
              <a:rPr lang="da-DK" dirty="0"/>
              <a:t>of </a:t>
            </a:r>
            <a:r>
              <a:rPr lang="da-DK" dirty="0" err="1"/>
              <a:t>your</a:t>
            </a:r>
            <a:r>
              <a:rPr lang="da-DK" dirty="0"/>
              <a:t> </a:t>
            </a:r>
            <a:r>
              <a:rPr lang="da-DK" i="1" dirty="0" err="1"/>
              <a:t>main</a:t>
            </a:r>
            <a:r>
              <a:rPr lang="da-DK" dirty="0"/>
              <a:t> </a:t>
            </a:r>
            <a:r>
              <a:rPr lang="da-DK" dirty="0" err="1"/>
              <a:t>code</a:t>
            </a:r>
            <a:r>
              <a:rPr lang="da-DK" dirty="0"/>
              <a:t> </a:t>
            </a:r>
            <a:r>
              <a:rPr lang="da-DK" dirty="0" err="1"/>
              <a:t>will</a:t>
            </a:r>
            <a:r>
              <a:rPr lang="da-DK" dirty="0"/>
              <a:t> </a:t>
            </a:r>
            <a:r>
              <a:rPr lang="da-DK" dirty="0" err="1"/>
              <a:t>you</a:t>
            </a:r>
            <a:r>
              <a:rPr lang="da-DK" dirty="0"/>
              <a:t> have to </a:t>
            </a:r>
            <a:r>
              <a:rPr lang="da-DK" dirty="0" err="1">
                <a:solidFill>
                  <a:srgbClr val="FF0000"/>
                </a:solidFill>
              </a:rPr>
              <a:t>change</a:t>
            </a:r>
            <a:r>
              <a:rPr lang="da-DK" dirty="0"/>
              <a:t> </a:t>
            </a:r>
            <a:br>
              <a:rPr lang="da-DK" dirty="0"/>
            </a:br>
            <a:r>
              <a:rPr lang="da-DK" dirty="0"/>
              <a:t>to </a:t>
            </a:r>
            <a:r>
              <a:rPr lang="da-DK" dirty="0" err="1"/>
              <a:t>use</a:t>
            </a:r>
            <a:r>
              <a:rPr lang="da-DK" dirty="0"/>
              <a:t> a </a:t>
            </a:r>
            <a:r>
              <a:rPr lang="da-DK" dirty="0" err="1"/>
              <a:t>SuperAccount</a:t>
            </a:r>
            <a:r>
              <a:rPr lang="da-DK" dirty="0"/>
              <a:t> in </a:t>
            </a:r>
            <a:r>
              <a:rPr lang="da-DK" dirty="0" err="1"/>
              <a:t>your</a:t>
            </a:r>
            <a:r>
              <a:rPr lang="da-DK" dirty="0"/>
              <a:t> </a:t>
            </a:r>
            <a:r>
              <a:rPr lang="da-DK" dirty="0" err="1"/>
              <a:t>application</a:t>
            </a:r>
            <a:r>
              <a:rPr lang="da-DK" dirty="0"/>
              <a:t>?</a:t>
            </a:r>
          </a:p>
          <a:p>
            <a:pPr lvl="1"/>
            <a:endParaRPr lang="en-US" dirty="0"/>
          </a:p>
        </p:txBody>
      </p:sp>
      <p:pic>
        <p:nvPicPr>
          <p:cNvPr id="5" name="Picture 4">
            <a:extLst>
              <a:ext uri="{FF2B5EF4-FFF2-40B4-BE49-F238E27FC236}">
                <a16:creationId xmlns:a16="http://schemas.microsoft.com/office/drawing/2014/main" id="{92AA31F7-8817-02C2-9DF5-AE8D7C68B4A1}"/>
              </a:ext>
            </a:extLst>
          </p:cNvPr>
          <p:cNvPicPr>
            <a:picLocks noChangeAspect="1"/>
          </p:cNvPicPr>
          <p:nvPr/>
        </p:nvPicPr>
        <p:blipFill>
          <a:blip r:embed="rId2"/>
          <a:stretch>
            <a:fillRect/>
          </a:stretch>
        </p:blipFill>
        <p:spPr>
          <a:xfrm>
            <a:off x="4990316" y="4716463"/>
            <a:ext cx="1189601" cy="1460500"/>
          </a:xfrm>
          <a:prstGeom prst="rect">
            <a:avLst/>
          </a:prstGeom>
        </p:spPr>
      </p:pic>
    </p:spTree>
    <p:extLst>
      <p:ext uri="{BB962C8B-B14F-4D97-AF65-F5344CB8AC3E}">
        <p14:creationId xmlns:p14="http://schemas.microsoft.com/office/powerpoint/2010/main" val="114303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C431-F690-A019-ADB6-80E115FADDB0}"/>
              </a:ext>
            </a:extLst>
          </p:cNvPr>
          <p:cNvSpPr>
            <a:spLocks noGrp="1"/>
          </p:cNvSpPr>
          <p:nvPr>
            <p:ph type="title"/>
          </p:nvPr>
        </p:nvSpPr>
        <p:spPr/>
        <p:txBody>
          <a:bodyPr/>
          <a:lstStyle/>
          <a:p>
            <a:r>
              <a:rPr lang="da-DK" dirty="0"/>
              <a:t>A note on </a:t>
            </a:r>
            <a:r>
              <a:rPr lang="da-DK" dirty="0" err="1"/>
              <a:t>constructors</a:t>
            </a:r>
            <a:r>
              <a:rPr lang="da-DK" dirty="0"/>
              <a:t> </a:t>
            </a:r>
            <a:r>
              <a:rPr lang="da-DK" dirty="0" err="1"/>
              <a:t>wrt</a:t>
            </a:r>
            <a:r>
              <a:rPr lang="da-DK" dirty="0"/>
              <a:t> </a:t>
            </a:r>
            <a:r>
              <a:rPr lang="da-DK" dirty="0" err="1"/>
              <a:t>inheritance</a:t>
            </a:r>
            <a:endParaRPr lang="en-US" dirty="0"/>
          </a:p>
        </p:txBody>
      </p:sp>
      <p:sp>
        <p:nvSpPr>
          <p:cNvPr id="3" name="Content Placeholder 2">
            <a:extLst>
              <a:ext uri="{FF2B5EF4-FFF2-40B4-BE49-F238E27FC236}">
                <a16:creationId xmlns:a16="http://schemas.microsoft.com/office/drawing/2014/main" id="{91224C0E-2A62-E155-7743-98F1B38374AC}"/>
              </a:ext>
            </a:extLst>
          </p:cNvPr>
          <p:cNvSpPr>
            <a:spLocks noGrp="1"/>
          </p:cNvSpPr>
          <p:nvPr>
            <p:ph idx="1"/>
          </p:nvPr>
        </p:nvSpPr>
        <p:spPr>
          <a:xfrm>
            <a:off x="838200" y="1825625"/>
            <a:ext cx="10515600" cy="4921164"/>
          </a:xfrm>
        </p:spPr>
        <p:txBody>
          <a:bodyPr>
            <a:normAutofit fontScale="92500" lnSpcReduction="10000"/>
          </a:bodyPr>
          <a:lstStyle/>
          <a:p>
            <a:pPr marL="0" indent="0">
              <a:buNone/>
            </a:pPr>
            <a:r>
              <a:rPr lang="da-DK" dirty="0"/>
              <a:t>I</a:t>
            </a:r>
            <a:r>
              <a:rPr lang="en-US" dirty="0"/>
              <a:t>n a derived class […] the </a:t>
            </a:r>
            <a:r>
              <a:rPr lang="en-US" i="1" dirty="0" err="1"/>
              <a:t>parameterless</a:t>
            </a:r>
            <a:r>
              <a:rPr lang="en-US" i="1" dirty="0"/>
              <a:t> constructor</a:t>
            </a:r>
            <a:r>
              <a:rPr lang="en-US" dirty="0"/>
              <a:t>, if there's one, is called implicitly</a:t>
            </a:r>
          </a:p>
          <a:p>
            <a:pPr marL="0" indent="0">
              <a:buNone/>
            </a:pPr>
            <a:endParaRPr lang="en-US" dirty="0"/>
          </a:p>
          <a:p>
            <a:pPr marL="0" indent="0">
              <a:buNone/>
            </a:pPr>
            <a:endParaRPr lang="en-US" dirty="0"/>
          </a:p>
          <a:p>
            <a:pPr marL="0" indent="0">
              <a:buNone/>
            </a:pPr>
            <a:endParaRPr lang="en-US" dirty="0"/>
          </a:p>
          <a:p>
            <a:pPr marL="0" indent="0">
              <a:buNone/>
            </a:pPr>
            <a:endParaRPr lang="da-DK" dirty="0"/>
          </a:p>
          <a:p>
            <a:pPr marL="0" indent="0">
              <a:buNone/>
            </a:pPr>
            <a:endParaRPr lang="da-DK" dirty="0"/>
          </a:p>
          <a:p>
            <a:endParaRPr lang="en-US" dirty="0"/>
          </a:p>
          <a:p>
            <a:endParaRPr lang="en-US" dirty="0"/>
          </a:p>
          <a:p>
            <a:pPr marL="0" indent="0">
              <a:buNone/>
            </a:pPr>
            <a:endParaRPr lang="en-US" dirty="0"/>
          </a:p>
          <a:p>
            <a:pPr marL="0" indent="0">
              <a:buNone/>
            </a:pPr>
            <a:r>
              <a:rPr lang="en-US" sz="1800" dirty="0"/>
              <a:t>See also: </a:t>
            </a:r>
            <a:r>
              <a:rPr lang="en-US" sz="1800" dirty="0">
                <a:hlinkClick r:id="rId2"/>
              </a:rPr>
              <a:t>https://learn.microsoft.com/en-us/dotnet/csharp/programming-guide/classes-and-structs/using-constructors</a:t>
            </a:r>
            <a:r>
              <a:rPr lang="en-US" sz="1800" dirty="0"/>
              <a:t> </a:t>
            </a:r>
          </a:p>
        </p:txBody>
      </p:sp>
      <p:grpSp>
        <p:nvGrpSpPr>
          <p:cNvPr id="10" name="Group 9">
            <a:extLst>
              <a:ext uri="{FF2B5EF4-FFF2-40B4-BE49-F238E27FC236}">
                <a16:creationId xmlns:a16="http://schemas.microsoft.com/office/drawing/2014/main" id="{D4337FB9-A39C-F503-FD07-E953A82AF523}"/>
              </a:ext>
            </a:extLst>
          </p:cNvPr>
          <p:cNvGrpSpPr/>
          <p:nvPr/>
        </p:nvGrpSpPr>
        <p:grpSpPr>
          <a:xfrm>
            <a:off x="561758" y="2642525"/>
            <a:ext cx="11072822" cy="3222816"/>
            <a:chOff x="561758" y="2642525"/>
            <a:chExt cx="11072822" cy="3222816"/>
          </a:xfrm>
        </p:grpSpPr>
        <p:pic>
          <p:nvPicPr>
            <p:cNvPr id="6" name="Picture 5">
              <a:extLst>
                <a:ext uri="{FF2B5EF4-FFF2-40B4-BE49-F238E27FC236}">
                  <a16:creationId xmlns:a16="http://schemas.microsoft.com/office/drawing/2014/main" id="{EE887A69-3B29-7686-EA65-CD8D16B310F4}"/>
                </a:ext>
              </a:extLst>
            </p:cNvPr>
            <p:cNvPicPr>
              <a:picLocks noChangeAspect="1"/>
            </p:cNvPicPr>
            <p:nvPr/>
          </p:nvPicPr>
          <p:blipFill>
            <a:blip r:embed="rId3"/>
            <a:stretch>
              <a:fillRect/>
            </a:stretch>
          </p:blipFill>
          <p:spPr>
            <a:xfrm>
              <a:off x="561758" y="2642525"/>
              <a:ext cx="5683513" cy="3022810"/>
            </a:xfrm>
            <a:prstGeom prst="rect">
              <a:avLst/>
            </a:prstGeom>
          </p:spPr>
        </p:pic>
        <p:pic>
          <p:nvPicPr>
            <p:cNvPr id="8" name="Picture 7">
              <a:extLst>
                <a:ext uri="{FF2B5EF4-FFF2-40B4-BE49-F238E27FC236}">
                  <a16:creationId xmlns:a16="http://schemas.microsoft.com/office/drawing/2014/main" id="{F8DB86A8-249D-7B63-1C23-7589D83E1913}"/>
                </a:ext>
              </a:extLst>
            </p:cNvPr>
            <p:cNvPicPr>
              <a:picLocks noChangeAspect="1"/>
            </p:cNvPicPr>
            <p:nvPr/>
          </p:nvPicPr>
          <p:blipFill>
            <a:blip r:embed="rId4"/>
            <a:stretch>
              <a:fillRect/>
            </a:stretch>
          </p:blipFill>
          <p:spPr>
            <a:xfrm>
              <a:off x="6595855" y="3267032"/>
              <a:ext cx="5038725" cy="1019175"/>
            </a:xfrm>
            <a:prstGeom prst="rect">
              <a:avLst/>
            </a:prstGeom>
          </p:spPr>
        </p:pic>
        <p:sp>
          <p:nvSpPr>
            <p:cNvPr id="9" name="Right Brace 8">
              <a:extLst>
                <a:ext uri="{FF2B5EF4-FFF2-40B4-BE49-F238E27FC236}">
                  <a16:creationId xmlns:a16="http://schemas.microsoft.com/office/drawing/2014/main" id="{95E620A1-26F0-6D1F-86CA-E05FBA7AFA00}"/>
                </a:ext>
              </a:extLst>
            </p:cNvPr>
            <p:cNvSpPr/>
            <p:nvPr/>
          </p:nvSpPr>
          <p:spPr>
            <a:xfrm>
              <a:off x="6013622" y="2642525"/>
              <a:ext cx="508091" cy="3222816"/>
            </a:xfrm>
            <a:prstGeom prst="rightBrace">
              <a:avLst>
                <a:gd name="adj1" fmla="val 8333"/>
                <a:gd name="adj2" fmla="val 23417"/>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grpSp>
      <p:sp>
        <p:nvSpPr>
          <p:cNvPr id="11" name="Speech Bubble: Oval 10">
            <a:extLst>
              <a:ext uri="{FF2B5EF4-FFF2-40B4-BE49-F238E27FC236}">
                <a16:creationId xmlns:a16="http://schemas.microsoft.com/office/drawing/2014/main" id="{981FC8B9-C195-AE2E-F36F-309F4B4968B3}"/>
              </a:ext>
            </a:extLst>
          </p:cNvPr>
          <p:cNvSpPr/>
          <p:nvPr/>
        </p:nvSpPr>
        <p:spPr>
          <a:xfrm>
            <a:off x="8427308" y="4497860"/>
            <a:ext cx="1202031" cy="527221"/>
          </a:xfrm>
          <a:prstGeom prst="wedgeEllipseCallout">
            <a:avLst>
              <a:gd name="adj1" fmla="val -32237"/>
              <a:gd name="adj2" fmla="val -11449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b="1" dirty="0" err="1"/>
              <a:t>what</a:t>
            </a:r>
            <a:r>
              <a:rPr lang="da-DK" sz="1600" b="1" dirty="0"/>
              <a:t>?</a:t>
            </a:r>
            <a:endParaRPr lang="en-US" sz="1600" dirty="0"/>
          </a:p>
        </p:txBody>
      </p:sp>
    </p:spTree>
    <p:extLst>
      <p:ext uri="{BB962C8B-B14F-4D97-AF65-F5344CB8AC3E}">
        <p14:creationId xmlns:p14="http://schemas.microsoft.com/office/powerpoint/2010/main" val="134809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131842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20E4-B004-C367-8A05-5E4F8E66D3B2}"/>
              </a:ext>
            </a:extLst>
          </p:cNvPr>
          <p:cNvSpPr>
            <a:spLocks noGrp="1"/>
          </p:cNvSpPr>
          <p:nvPr>
            <p:ph type="title"/>
          </p:nvPr>
        </p:nvSpPr>
        <p:spPr/>
        <p:txBody>
          <a:bodyPr/>
          <a:lstStyle/>
          <a:p>
            <a:r>
              <a:rPr lang="da-DK" dirty="0"/>
              <a:t>Abstract class</a:t>
            </a:r>
            <a:endParaRPr lang="en-US" dirty="0"/>
          </a:p>
        </p:txBody>
      </p:sp>
      <p:sp>
        <p:nvSpPr>
          <p:cNvPr id="3" name="Content Placeholder 2">
            <a:extLst>
              <a:ext uri="{FF2B5EF4-FFF2-40B4-BE49-F238E27FC236}">
                <a16:creationId xmlns:a16="http://schemas.microsoft.com/office/drawing/2014/main" id="{BCB5C7FE-5C80-0361-DE19-FCC9AC962A57}"/>
              </a:ext>
            </a:extLst>
          </p:cNvPr>
          <p:cNvSpPr>
            <a:spLocks noGrp="1"/>
          </p:cNvSpPr>
          <p:nvPr>
            <p:ph idx="1"/>
          </p:nvPr>
        </p:nvSpPr>
        <p:spPr/>
        <p:txBody>
          <a:bodyPr>
            <a:normAutofit fontScale="85000" lnSpcReduction="20000"/>
          </a:bodyPr>
          <a:lstStyle/>
          <a:p>
            <a:r>
              <a:rPr lang="da-DK" dirty="0"/>
              <a:t>In </a:t>
            </a:r>
            <a:r>
              <a:rPr lang="da-DK" dirty="0" err="1"/>
              <a:t>our</a:t>
            </a:r>
            <a:r>
              <a:rPr lang="da-DK" dirty="0"/>
              <a:t> </a:t>
            </a:r>
            <a:r>
              <a:rPr lang="da-DK" dirty="0" err="1"/>
              <a:t>previous</a:t>
            </a:r>
            <a:r>
              <a:rPr lang="da-DK" dirty="0"/>
              <a:t> </a:t>
            </a:r>
            <a:r>
              <a:rPr lang="da-DK" dirty="0" err="1"/>
              <a:t>example</a:t>
            </a:r>
            <a:r>
              <a:rPr lang="da-DK" dirty="0"/>
              <a:t>, </a:t>
            </a:r>
            <a:r>
              <a:rPr lang="da-DK" dirty="0" err="1"/>
              <a:t>we</a:t>
            </a:r>
            <a:r>
              <a:rPr lang="da-DK" dirty="0"/>
              <a:t> </a:t>
            </a:r>
            <a:r>
              <a:rPr lang="da-DK" dirty="0" err="1"/>
              <a:t>might</a:t>
            </a:r>
            <a:r>
              <a:rPr lang="da-DK" dirty="0"/>
              <a:t> </a:t>
            </a:r>
            <a:r>
              <a:rPr lang="da-DK" dirty="0" err="1"/>
              <a:t>decide</a:t>
            </a:r>
            <a:r>
              <a:rPr lang="da-DK" dirty="0"/>
              <a:t> </a:t>
            </a:r>
            <a:r>
              <a:rPr lang="da-DK" dirty="0" err="1"/>
              <a:t>that</a:t>
            </a:r>
            <a:r>
              <a:rPr lang="da-DK" dirty="0"/>
              <a:t> the </a:t>
            </a:r>
            <a:r>
              <a:rPr lang="da-DK" dirty="0" err="1"/>
              <a:t>Account</a:t>
            </a:r>
            <a:r>
              <a:rPr lang="da-DK" dirty="0"/>
              <a:t> class is </a:t>
            </a:r>
            <a:r>
              <a:rPr lang="da-DK" dirty="0" err="1"/>
              <a:t>really</a:t>
            </a:r>
            <a:r>
              <a:rPr lang="da-DK" dirty="0"/>
              <a:t> not </a:t>
            </a:r>
            <a:r>
              <a:rPr lang="da-DK" dirty="0" err="1"/>
              <a:t>there</a:t>
            </a:r>
            <a:r>
              <a:rPr lang="da-DK" dirty="0"/>
              <a:t> to </a:t>
            </a:r>
            <a:r>
              <a:rPr lang="da-DK" dirty="0" err="1"/>
              <a:t>create</a:t>
            </a:r>
            <a:r>
              <a:rPr lang="da-DK" dirty="0"/>
              <a:t> </a:t>
            </a:r>
            <a:r>
              <a:rPr lang="da-DK" dirty="0" err="1"/>
              <a:t>objects</a:t>
            </a:r>
            <a:endParaRPr lang="da-DK" dirty="0"/>
          </a:p>
          <a:p>
            <a:r>
              <a:rPr lang="da-DK" dirty="0"/>
              <a:t>But </a:t>
            </a:r>
            <a:r>
              <a:rPr lang="da-DK" dirty="0" err="1"/>
              <a:t>instead</a:t>
            </a:r>
            <a:r>
              <a:rPr lang="da-DK" dirty="0"/>
              <a:t> </a:t>
            </a:r>
            <a:r>
              <a:rPr lang="da-DK" b="1" dirty="0" err="1"/>
              <a:t>Account</a:t>
            </a:r>
            <a:r>
              <a:rPr lang="da-DK" b="1" dirty="0"/>
              <a:t> </a:t>
            </a:r>
            <a:r>
              <a:rPr lang="da-DK" dirty="0"/>
              <a:t>is </a:t>
            </a:r>
            <a:r>
              <a:rPr lang="da-DK" dirty="0" err="1"/>
              <a:t>useful</a:t>
            </a:r>
            <a:r>
              <a:rPr lang="da-DK" dirty="0"/>
              <a:t> </a:t>
            </a:r>
            <a:r>
              <a:rPr lang="da-DK" dirty="0" err="1"/>
              <a:t>because</a:t>
            </a:r>
            <a:r>
              <a:rPr lang="da-DK" dirty="0"/>
              <a:t> it </a:t>
            </a:r>
            <a:r>
              <a:rPr lang="da-DK" dirty="0" err="1"/>
              <a:t>defines</a:t>
            </a:r>
            <a:r>
              <a:rPr lang="da-DK" dirty="0"/>
              <a:t> a </a:t>
            </a:r>
            <a:r>
              <a:rPr lang="da-DK" dirty="0" err="1"/>
              <a:t>few</a:t>
            </a:r>
            <a:r>
              <a:rPr lang="da-DK" dirty="0"/>
              <a:t> </a:t>
            </a:r>
            <a:r>
              <a:rPr lang="da-DK" dirty="0" err="1"/>
              <a:t>attributes</a:t>
            </a:r>
            <a:r>
              <a:rPr lang="da-DK" dirty="0"/>
              <a:t> and </a:t>
            </a:r>
            <a:r>
              <a:rPr lang="da-DK" dirty="0" err="1"/>
              <a:t>methods</a:t>
            </a:r>
            <a:r>
              <a:rPr lang="da-DK" dirty="0"/>
              <a:t> (general </a:t>
            </a:r>
            <a:r>
              <a:rPr lang="da-DK" dirty="0" err="1"/>
              <a:t>methods</a:t>
            </a:r>
            <a:r>
              <a:rPr lang="da-DK" dirty="0"/>
              <a:t>) </a:t>
            </a:r>
            <a:r>
              <a:rPr lang="da-DK" dirty="0" err="1"/>
              <a:t>that</a:t>
            </a:r>
            <a:r>
              <a:rPr lang="da-DK" dirty="0"/>
              <a:t> </a:t>
            </a:r>
            <a:r>
              <a:rPr lang="da-DK" dirty="0" err="1"/>
              <a:t>we</a:t>
            </a:r>
            <a:r>
              <a:rPr lang="da-DK" dirty="0"/>
              <a:t> </a:t>
            </a:r>
            <a:r>
              <a:rPr lang="da-DK" dirty="0" err="1"/>
              <a:t>can</a:t>
            </a:r>
            <a:r>
              <a:rPr lang="da-DK" dirty="0"/>
              <a:t> </a:t>
            </a:r>
            <a:r>
              <a:rPr lang="da-DK" dirty="0" err="1"/>
              <a:t>inherit</a:t>
            </a:r>
            <a:r>
              <a:rPr lang="da-DK" dirty="0"/>
              <a:t> (and </a:t>
            </a:r>
            <a:r>
              <a:rPr lang="da-DK" dirty="0" err="1"/>
              <a:t>eventually</a:t>
            </a:r>
            <a:r>
              <a:rPr lang="da-DK" dirty="0"/>
              <a:t> override) in the </a:t>
            </a:r>
            <a:r>
              <a:rPr lang="da-DK" dirty="0" err="1"/>
              <a:t>derived</a:t>
            </a:r>
            <a:r>
              <a:rPr lang="da-DK" dirty="0"/>
              <a:t> </a:t>
            </a:r>
            <a:r>
              <a:rPr lang="da-DK" dirty="0" err="1"/>
              <a:t>classes</a:t>
            </a:r>
            <a:endParaRPr lang="da-DK" dirty="0"/>
          </a:p>
          <a:p>
            <a:endParaRPr lang="da-DK" dirty="0"/>
          </a:p>
          <a:p>
            <a:r>
              <a:rPr lang="da-DK" dirty="0">
                <a:solidFill>
                  <a:srgbClr val="7030A0"/>
                </a:solidFill>
              </a:rPr>
              <a:t>To </a:t>
            </a:r>
            <a:r>
              <a:rPr lang="da-DK" dirty="0" err="1">
                <a:solidFill>
                  <a:srgbClr val="7030A0"/>
                </a:solidFill>
              </a:rPr>
              <a:t>enforce</a:t>
            </a:r>
            <a:r>
              <a:rPr lang="da-DK" dirty="0">
                <a:solidFill>
                  <a:srgbClr val="7030A0"/>
                </a:solidFill>
              </a:rPr>
              <a:t> the </a:t>
            </a:r>
            <a:r>
              <a:rPr lang="da-DK" dirty="0" err="1">
                <a:solidFill>
                  <a:srgbClr val="7030A0"/>
                </a:solidFill>
              </a:rPr>
              <a:t>idea</a:t>
            </a:r>
            <a:r>
              <a:rPr lang="da-DK" dirty="0">
                <a:solidFill>
                  <a:srgbClr val="7030A0"/>
                </a:solidFill>
              </a:rPr>
              <a:t> </a:t>
            </a:r>
            <a:r>
              <a:rPr lang="da-DK" dirty="0" err="1">
                <a:solidFill>
                  <a:srgbClr val="7030A0"/>
                </a:solidFill>
              </a:rPr>
              <a:t>that</a:t>
            </a:r>
            <a:r>
              <a:rPr lang="da-DK" dirty="0">
                <a:solidFill>
                  <a:srgbClr val="7030A0"/>
                </a:solidFill>
              </a:rPr>
              <a:t> </a:t>
            </a:r>
            <a:r>
              <a:rPr lang="da-DK" dirty="0" err="1">
                <a:solidFill>
                  <a:srgbClr val="7030A0"/>
                </a:solidFill>
              </a:rPr>
              <a:t>we</a:t>
            </a:r>
            <a:r>
              <a:rPr lang="da-DK" dirty="0">
                <a:solidFill>
                  <a:srgbClr val="7030A0"/>
                </a:solidFill>
              </a:rPr>
              <a:t> </a:t>
            </a:r>
            <a:r>
              <a:rPr lang="da-DK" dirty="0" err="1">
                <a:solidFill>
                  <a:srgbClr val="7030A0"/>
                </a:solidFill>
              </a:rPr>
              <a:t>don’t</a:t>
            </a:r>
            <a:r>
              <a:rPr lang="da-DK" dirty="0">
                <a:solidFill>
                  <a:srgbClr val="7030A0"/>
                </a:solidFill>
              </a:rPr>
              <a:t> </a:t>
            </a:r>
            <a:r>
              <a:rPr lang="da-DK" dirty="0" err="1">
                <a:solidFill>
                  <a:srgbClr val="7030A0"/>
                </a:solidFill>
              </a:rPr>
              <a:t>want</a:t>
            </a:r>
            <a:r>
              <a:rPr lang="da-DK" dirty="0">
                <a:solidFill>
                  <a:srgbClr val="7030A0"/>
                </a:solidFill>
              </a:rPr>
              <a:t> to </a:t>
            </a:r>
            <a:r>
              <a:rPr lang="da-DK" dirty="0" err="1">
                <a:solidFill>
                  <a:srgbClr val="7030A0"/>
                </a:solidFill>
              </a:rPr>
              <a:t>create</a:t>
            </a:r>
            <a:r>
              <a:rPr lang="da-DK" dirty="0">
                <a:solidFill>
                  <a:srgbClr val="7030A0"/>
                </a:solidFill>
              </a:rPr>
              <a:t> </a:t>
            </a:r>
            <a:r>
              <a:rPr lang="da-DK" dirty="0" err="1">
                <a:solidFill>
                  <a:srgbClr val="7030A0"/>
                </a:solidFill>
              </a:rPr>
              <a:t>instances</a:t>
            </a:r>
            <a:r>
              <a:rPr lang="da-DK" dirty="0">
                <a:solidFill>
                  <a:srgbClr val="7030A0"/>
                </a:solidFill>
              </a:rPr>
              <a:t> of a class, </a:t>
            </a:r>
            <a:r>
              <a:rPr lang="da-DK" dirty="0" err="1">
                <a:solidFill>
                  <a:srgbClr val="7030A0"/>
                </a:solidFill>
              </a:rPr>
              <a:t>we</a:t>
            </a:r>
            <a:r>
              <a:rPr lang="da-DK" dirty="0">
                <a:solidFill>
                  <a:srgbClr val="7030A0"/>
                </a:solidFill>
              </a:rPr>
              <a:t> </a:t>
            </a:r>
            <a:r>
              <a:rPr lang="da-DK" dirty="0" err="1">
                <a:solidFill>
                  <a:srgbClr val="7030A0"/>
                </a:solidFill>
              </a:rPr>
              <a:t>can</a:t>
            </a:r>
            <a:r>
              <a:rPr lang="da-DK" dirty="0">
                <a:solidFill>
                  <a:srgbClr val="7030A0"/>
                </a:solidFill>
              </a:rPr>
              <a:t> </a:t>
            </a:r>
            <a:r>
              <a:rPr lang="da-DK" dirty="0" err="1">
                <a:solidFill>
                  <a:srgbClr val="7030A0"/>
                </a:solidFill>
              </a:rPr>
              <a:t>declare</a:t>
            </a:r>
            <a:r>
              <a:rPr lang="da-DK" dirty="0">
                <a:solidFill>
                  <a:srgbClr val="7030A0"/>
                </a:solidFill>
              </a:rPr>
              <a:t> </a:t>
            </a:r>
            <a:r>
              <a:rPr lang="da-DK" dirty="0" err="1">
                <a:solidFill>
                  <a:srgbClr val="7030A0"/>
                </a:solidFill>
              </a:rPr>
              <a:t>that</a:t>
            </a:r>
            <a:r>
              <a:rPr lang="da-DK" dirty="0">
                <a:solidFill>
                  <a:srgbClr val="7030A0"/>
                </a:solidFill>
              </a:rPr>
              <a:t> class </a:t>
            </a:r>
            <a:r>
              <a:rPr lang="da-DK" b="1" dirty="0">
                <a:solidFill>
                  <a:srgbClr val="7030A0"/>
                </a:solidFill>
              </a:rPr>
              <a:t>abstract</a:t>
            </a:r>
            <a:endParaRPr lang="da-DK" dirty="0">
              <a:solidFill>
                <a:srgbClr val="7030A0"/>
              </a:solidFill>
            </a:endParaRPr>
          </a:p>
          <a:p>
            <a:pPr lvl="1"/>
            <a:r>
              <a:rPr lang="da-DK" b="1" dirty="0">
                <a:solidFill>
                  <a:srgbClr val="7030A0"/>
                </a:solidFill>
              </a:rPr>
              <a:t>new </a:t>
            </a:r>
            <a:r>
              <a:rPr lang="da-DK" dirty="0" err="1">
                <a:solidFill>
                  <a:srgbClr val="7030A0"/>
                </a:solidFill>
              </a:rPr>
              <a:t>will</a:t>
            </a:r>
            <a:r>
              <a:rPr lang="da-DK" dirty="0">
                <a:solidFill>
                  <a:srgbClr val="7030A0"/>
                </a:solidFill>
              </a:rPr>
              <a:t> not </a:t>
            </a:r>
            <a:r>
              <a:rPr lang="da-DK" dirty="0" err="1">
                <a:solidFill>
                  <a:srgbClr val="7030A0"/>
                </a:solidFill>
              </a:rPr>
              <a:t>work</a:t>
            </a:r>
            <a:r>
              <a:rPr lang="da-DK" dirty="0">
                <a:solidFill>
                  <a:srgbClr val="7030A0"/>
                </a:solidFill>
              </a:rPr>
              <a:t> </a:t>
            </a:r>
            <a:r>
              <a:rPr lang="da-DK" dirty="0" err="1">
                <a:solidFill>
                  <a:srgbClr val="7030A0"/>
                </a:solidFill>
              </a:rPr>
              <a:t>anymore</a:t>
            </a:r>
            <a:r>
              <a:rPr lang="da-DK" dirty="0">
                <a:solidFill>
                  <a:srgbClr val="7030A0"/>
                </a:solidFill>
              </a:rPr>
              <a:t> on </a:t>
            </a:r>
            <a:r>
              <a:rPr lang="da-DK" dirty="0" err="1">
                <a:solidFill>
                  <a:srgbClr val="7030A0"/>
                </a:solidFill>
              </a:rPr>
              <a:t>that</a:t>
            </a:r>
            <a:r>
              <a:rPr lang="da-DK" dirty="0">
                <a:solidFill>
                  <a:srgbClr val="7030A0"/>
                </a:solidFill>
              </a:rPr>
              <a:t> class </a:t>
            </a:r>
          </a:p>
          <a:p>
            <a:pPr lvl="1"/>
            <a:r>
              <a:rPr lang="da-DK" dirty="0">
                <a:solidFill>
                  <a:srgbClr val="7030A0"/>
                </a:solidFill>
              </a:rPr>
              <a:t>and I </a:t>
            </a:r>
            <a:r>
              <a:rPr lang="da-DK" dirty="0" err="1">
                <a:solidFill>
                  <a:srgbClr val="7030A0"/>
                </a:solidFill>
              </a:rPr>
              <a:t>can</a:t>
            </a:r>
            <a:r>
              <a:rPr lang="da-DK" dirty="0">
                <a:solidFill>
                  <a:srgbClr val="7030A0"/>
                </a:solidFill>
              </a:rPr>
              <a:t> </a:t>
            </a:r>
            <a:r>
              <a:rPr lang="da-DK" dirty="0" err="1">
                <a:solidFill>
                  <a:srgbClr val="7030A0"/>
                </a:solidFill>
              </a:rPr>
              <a:t>also</a:t>
            </a:r>
            <a:r>
              <a:rPr lang="da-DK" dirty="0">
                <a:solidFill>
                  <a:srgbClr val="7030A0"/>
                </a:solidFill>
              </a:rPr>
              <a:t> have </a:t>
            </a:r>
            <a:r>
              <a:rPr lang="da-DK" dirty="0" err="1">
                <a:solidFill>
                  <a:srgbClr val="7030A0"/>
                </a:solidFill>
              </a:rPr>
              <a:t>methods</a:t>
            </a:r>
            <a:r>
              <a:rPr lang="da-DK" dirty="0">
                <a:solidFill>
                  <a:srgbClr val="7030A0"/>
                </a:solidFill>
              </a:rPr>
              <a:t> </a:t>
            </a:r>
            <a:r>
              <a:rPr lang="da-DK" dirty="0" err="1">
                <a:solidFill>
                  <a:srgbClr val="7030A0"/>
                </a:solidFill>
              </a:rPr>
              <a:t>that</a:t>
            </a:r>
            <a:r>
              <a:rPr lang="da-DK" dirty="0">
                <a:solidFill>
                  <a:srgbClr val="7030A0"/>
                </a:solidFill>
              </a:rPr>
              <a:t> </a:t>
            </a:r>
            <a:r>
              <a:rPr lang="da-DK" dirty="0" err="1">
                <a:solidFill>
                  <a:srgbClr val="7030A0"/>
                </a:solidFill>
              </a:rPr>
              <a:t>only</a:t>
            </a:r>
            <a:r>
              <a:rPr lang="da-DK" dirty="0">
                <a:solidFill>
                  <a:srgbClr val="7030A0"/>
                </a:solidFill>
              </a:rPr>
              <a:t> have definition (</a:t>
            </a:r>
            <a:r>
              <a:rPr lang="da-DK" dirty="0" err="1">
                <a:solidFill>
                  <a:srgbClr val="7030A0"/>
                </a:solidFill>
              </a:rPr>
              <a:t>signature</a:t>
            </a:r>
            <a:r>
              <a:rPr lang="da-DK" dirty="0">
                <a:solidFill>
                  <a:srgbClr val="7030A0"/>
                </a:solidFill>
              </a:rPr>
              <a:t>) but no body -&gt; so </a:t>
            </a:r>
            <a:r>
              <a:rPr lang="da-DK" dirty="0" err="1">
                <a:solidFill>
                  <a:srgbClr val="7030A0"/>
                </a:solidFill>
              </a:rPr>
              <a:t>called</a:t>
            </a:r>
            <a:r>
              <a:rPr lang="da-DK" dirty="0">
                <a:solidFill>
                  <a:srgbClr val="7030A0"/>
                </a:solidFill>
              </a:rPr>
              <a:t> </a:t>
            </a:r>
            <a:r>
              <a:rPr lang="da-DK" b="1" dirty="0">
                <a:solidFill>
                  <a:srgbClr val="7030A0"/>
                </a:solidFill>
              </a:rPr>
              <a:t>abstract </a:t>
            </a:r>
            <a:r>
              <a:rPr lang="da-DK" b="1" dirty="0" err="1">
                <a:solidFill>
                  <a:srgbClr val="7030A0"/>
                </a:solidFill>
              </a:rPr>
              <a:t>methods</a:t>
            </a:r>
            <a:endParaRPr lang="da-DK" b="1" dirty="0">
              <a:solidFill>
                <a:srgbClr val="7030A0"/>
              </a:solidFill>
            </a:endParaRPr>
          </a:p>
          <a:p>
            <a:endParaRPr lang="da-DK" b="1" dirty="0"/>
          </a:p>
          <a:p>
            <a:r>
              <a:rPr lang="da-DK" b="1" dirty="0"/>
              <a:t>A class with at </a:t>
            </a:r>
            <a:r>
              <a:rPr lang="da-DK" b="1" dirty="0" err="1"/>
              <a:t>least</a:t>
            </a:r>
            <a:r>
              <a:rPr lang="da-DK" b="1" dirty="0"/>
              <a:t> 1 abstract </a:t>
            </a:r>
            <a:r>
              <a:rPr lang="da-DK" b="1" dirty="0" err="1"/>
              <a:t>method</a:t>
            </a:r>
            <a:r>
              <a:rPr lang="da-DK" b="1" dirty="0"/>
              <a:t> must </a:t>
            </a:r>
            <a:r>
              <a:rPr lang="da-DK" b="1" dirty="0" err="1"/>
              <a:t>be</a:t>
            </a:r>
            <a:r>
              <a:rPr lang="da-DK" b="1" dirty="0"/>
              <a:t> </a:t>
            </a:r>
            <a:r>
              <a:rPr lang="da-DK" b="1" dirty="0" err="1"/>
              <a:t>declared</a:t>
            </a:r>
            <a:r>
              <a:rPr lang="da-DK" b="1" dirty="0"/>
              <a:t> an abstract class</a:t>
            </a:r>
            <a:endParaRPr lang="en-US" b="1" dirty="0"/>
          </a:p>
        </p:txBody>
      </p:sp>
      <p:sp>
        <p:nvSpPr>
          <p:cNvPr id="5" name="TextBox 4">
            <a:extLst>
              <a:ext uri="{FF2B5EF4-FFF2-40B4-BE49-F238E27FC236}">
                <a16:creationId xmlns:a16="http://schemas.microsoft.com/office/drawing/2014/main" id="{01F5D225-D8DD-1A31-2853-9908B4D3335E}"/>
              </a:ext>
            </a:extLst>
          </p:cNvPr>
          <p:cNvSpPr txBox="1"/>
          <p:nvPr/>
        </p:nvSpPr>
        <p:spPr>
          <a:xfrm>
            <a:off x="838200" y="6308209"/>
            <a:ext cx="6096000" cy="369332"/>
          </a:xfrm>
          <a:prstGeom prst="rect">
            <a:avLst/>
          </a:prstGeom>
          <a:noFill/>
        </p:spPr>
        <p:txBody>
          <a:bodyPr wrap="square">
            <a:spAutoFit/>
          </a:bodyPr>
          <a:lstStyle/>
          <a:p>
            <a:r>
              <a:rPr lang="en-US" dirty="0">
                <a:hlinkClick r:id="rId2"/>
              </a:rPr>
              <a:t>https://www.geeksforgeeks.org/c-sharp-abstract-classes/</a:t>
            </a:r>
            <a:r>
              <a:rPr lang="en-US" dirty="0"/>
              <a:t> </a:t>
            </a:r>
          </a:p>
        </p:txBody>
      </p:sp>
    </p:spTree>
    <p:extLst>
      <p:ext uri="{BB962C8B-B14F-4D97-AF65-F5344CB8AC3E}">
        <p14:creationId xmlns:p14="http://schemas.microsoft.com/office/powerpoint/2010/main" val="218548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99E395-5BF3-1FB3-BCB0-DF538E31A446}"/>
              </a:ext>
            </a:extLst>
          </p:cNvPr>
          <p:cNvSpPr>
            <a:spLocks noGrp="1"/>
          </p:cNvSpPr>
          <p:nvPr>
            <p:ph type="title"/>
          </p:nvPr>
        </p:nvSpPr>
        <p:spPr/>
        <p:txBody>
          <a:bodyPr/>
          <a:lstStyle/>
          <a:p>
            <a:r>
              <a:rPr lang="da-DK" dirty="0" err="1"/>
              <a:t>Account</a:t>
            </a:r>
            <a:r>
              <a:rPr lang="da-DK" dirty="0"/>
              <a:t> as an abstract class</a:t>
            </a:r>
            <a:endParaRPr lang="en-US" dirty="0"/>
          </a:p>
        </p:txBody>
      </p:sp>
      <p:sp>
        <p:nvSpPr>
          <p:cNvPr id="6" name="Content Placeholder 5">
            <a:extLst>
              <a:ext uri="{FF2B5EF4-FFF2-40B4-BE49-F238E27FC236}">
                <a16:creationId xmlns:a16="http://schemas.microsoft.com/office/drawing/2014/main" id="{0D8C2487-55C1-092B-F9C1-97D0BD3C3902}"/>
              </a:ext>
            </a:extLst>
          </p:cNvPr>
          <p:cNvSpPr>
            <a:spLocks noGrp="1"/>
          </p:cNvSpPr>
          <p:nvPr>
            <p:ph idx="1"/>
          </p:nvPr>
        </p:nvSpPr>
        <p:spPr/>
        <p:txBody>
          <a:bodyPr>
            <a:normAutofit/>
          </a:bodyPr>
          <a:lstStyle/>
          <a:p>
            <a:r>
              <a:rPr lang="da-DK" dirty="0"/>
              <a:t>Look at the </a:t>
            </a:r>
            <a:r>
              <a:rPr lang="da-DK" i="1" dirty="0" err="1"/>
              <a:t>main</a:t>
            </a:r>
            <a:r>
              <a:rPr lang="da-DK" dirty="0"/>
              <a:t> in </a:t>
            </a:r>
            <a:r>
              <a:rPr lang="da-DK" dirty="0" err="1"/>
              <a:t>my</a:t>
            </a:r>
            <a:r>
              <a:rPr lang="da-DK" dirty="0"/>
              <a:t> solution: </a:t>
            </a:r>
            <a:r>
              <a:rPr lang="da-DK" dirty="0" err="1">
                <a:solidFill>
                  <a:srgbClr val="0070C0"/>
                </a:solidFill>
              </a:rPr>
              <a:t>code</a:t>
            </a:r>
            <a:r>
              <a:rPr lang="da-DK" dirty="0">
                <a:solidFill>
                  <a:srgbClr val="0070C0"/>
                </a:solidFill>
              </a:rPr>
              <a:t>\Accounts_v3.cs</a:t>
            </a:r>
          </a:p>
          <a:p>
            <a:endParaRPr lang="da-DK" dirty="0"/>
          </a:p>
          <a:p>
            <a:r>
              <a:rPr lang="da-DK" dirty="0" err="1"/>
              <a:t>Then</a:t>
            </a:r>
            <a:r>
              <a:rPr lang="da-DK" dirty="0"/>
              <a:t> </a:t>
            </a:r>
            <a:r>
              <a:rPr lang="da-DK" dirty="0" err="1"/>
              <a:t>consider</a:t>
            </a:r>
            <a:r>
              <a:rPr lang="da-DK" dirty="0"/>
              <a:t>: </a:t>
            </a:r>
          </a:p>
          <a:p>
            <a:pPr lvl="1"/>
            <a:r>
              <a:rPr lang="da-DK" dirty="0" err="1"/>
              <a:t>how</a:t>
            </a:r>
            <a:r>
              <a:rPr lang="da-DK" dirty="0"/>
              <a:t> </a:t>
            </a:r>
            <a:r>
              <a:rPr lang="da-DK" dirty="0" err="1"/>
              <a:t>does</a:t>
            </a:r>
            <a:r>
              <a:rPr lang="da-DK" dirty="0"/>
              <a:t> </a:t>
            </a:r>
            <a:r>
              <a:rPr lang="da-DK" b="1" dirty="0"/>
              <a:t>abstract/override</a:t>
            </a:r>
            <a:r>
              <a:rPr lang="da-DK" dirty="0"/>
              <a:t> </a:t>
            </a:r>
            <a:r>
              <a:rPr lang="da-DK" dirty="0" err="1"/>
              <a:t>work</a:t>
            </a:r>
            <a:r>
              <a:rPr lang="da-DK" dirty="0"/>
              <a:t> for a </a:t>
            </a:r>
            <a:r>
              <a:rPr lang="da-DK" dirty="0" err="1"/>
              <a:t>method</a:t>
            </a:r>
            <a:r>
              <a:rPr lang="da-DK" dirty="0"/>
              <a:t>?</a:t>
            </a:r>
          </a:p>
          <a:p>
            <a:pPr lvl="1"/>
            <a:r>
              <a:rPr lang="en-US" dirty="0"/>
              <a:t>what happens if the </a:t>
            </a:r>
            <a:r>
              <a:rPr lang="en-US" b="1" dirty="0" err="1"/>
              <a:t>SavingsAccount</a:t>
            </a:r>
            <a:r>
              <a:rPr lang="en-US" b="1" dirty="0"/>
              <a:t> </a:t>
            </a:r>
            <a:r>
              <a:rPr lang="en-US" dirty="0"/>
              <a:t>class does NOT implement the abstract method </a:t>
            </a:r>
            <a:r>
              <a:rPr lang="en-US" i="1" dirty="0"/>
              <a:t>Deposit()</a:t>
            </a:r>
            <a:r>
              <a:rPr lang="en-US" dirty="0"/>
              <a:t>?</a:t>
            </a:r>
          </a:p>
          <a:p>
            <a:pPr lvl="1"/>
            <a:r>
              <a:rPr lang="en-US" dirty="0"/>
              <a:t>What is the point of having Account class, if it is abstract?</a:t>
            </a:r>
          </a:p>
        </p:txBody>
      </p:sp>
    </p:spTree>
    <p:extLst>
      <p:ext uri="{BB962C8B-B14F-4D97-AF65-F5344CB8AC3E}">
        <p14:creationId xmlns:p14="http://schemas.microsoft.com/office/powerpoint/2010/main" val="419358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FE43-62DB-44A5-2424-3A2D3CBC98E0}"/>
              </a:ext>
            </a:extLst>
          </p:cNvPr>
          <p:cNvSpPr>
            <a:spLocks noGrp="1"/>
          </p:cNvSpPr>
          <p:nvPr>
            <p:ph type="title"/>
          </p:nvPr>
        </p:nvSpPr>
        <p:spPr/>
        <p:txBody>
          <a:bodyPr/>
          <a:lstStyle/>
          <a:p>
            <a:r>
              <a:rPr lang="da-DK" i="1" dirty="0"/>
              <a:t>Interfaces</a:t>
            </a:r>
            <a:r>
              <a:rPr lang="da-DK" dirty="0"/>
              <a:t> == </a:t>
            </a:r>
            <a:r>
              <a:rPr lang="da-DK" dirty="0" err="1"/>
              <a:t>contracts</a:t>
            </a:r>
            <a:endParaRPr lang="en-US" dirty="0"/>
          </a:p>
        </p:txBody>
      </p:sp>
      <p:sp>
        <p:nvSpPr>
          <p:cNvPr id="3" name="Content Placeholder 2">
            <a:extLst>
              <a:ext uri="{FF2B5EF4-FFF2-40B4-BE49-F238E27FC236}">
                <a16:creationId xmlns:a16="http://schemas.microsoft.com/office/drawing/2014/main" id="{139B93AE-2022-28E8-90DF-C75CEAA4A09E}"/>
              </a:ext>
            </a:extLst>
          </p:cNvPr>
          <p:cNvSpPr>
            <a:spLocks noGrp="1"/>
          </p:cNvSpPr>
          <p:nvPr>
            <p:ph idx="1"/>
          </p:nvPr>
        </p:nvSpPr>
        <p:spPr/>
        <p:txBody>
          <a:bodyPr>
            <a:normAutofit fontScale="92500" lnSpcReduction="10000"/>
          </a:bodyPr>
          <a:lstStyle/>
          <a:p>
            <a:r>
              <a:rPr lang="en-US" sz="2400" dirty="0"/>
              <a:t>When you use an </a:t>
            </a:r>
            <a:r>
              <a:rPr lang="en-US" sz="2400" b="1" dirty="0"/>
              <a:t>abstract class</a:t>
            </a:r>
            <a:r>
              <a:rPr lang="en-US" sz="2400" dirty="0"/>
              <a:t>, classes that derive from it must implement its inherited methods. </a:t>
            </a:r>
          </a:p>
          <a:p>
            <a:r>
              <a:rPr lang="en-US" sz="2400" dirty="0"/>
              <a:t>You could use another technique to accomplish a similar result: define </a:t>
            </a:r>
            <a:r>
              <a:rPr lang="en-US" sz="2400" b="1" dirty="0"/>
              <a:t>an interface</a:t>
            </a:r>
          </a:p>
          <a:p>
            <a:r>
              <a:rPr lang="en-US" sz="2400" b="1" dirty="0">
                <a:solidFill>
                  <a:srgbClr val="7030A0"/>
                </a:solidFill>
              </a:rPr>
              <a:t>An interface is a contract that a class can decide to implement</a:t>
            </a:r>
          </a:p>
          <a:p>
            <a:pPr lvl="1"/>
            <a:r>
              <a:rPr lang="en-US" sz="2000" dirty="0">
                <a:solidFill>
                  <a:srgbClr val="7030A0"/>
                </a:solidFill>
              </a:rPr>
              <a:t>Interfaces can't have a method body; they can only have the method signature.</a:t>
            </a:r>
          </a:p>
          <a:p>
            <a:pPr lvl="1"/>
            <a:r>
              <a:rPr lang="en-US" sz="2000" dirty="0">
                <a:solidFill>
                  <a:srgbClr val="7030A0"/>
                </a:solidFill>
              </a:rPr>
              <a:t>Interfaces can have methods, properties, events, and indexes.</a:t>
            </a:r>
          </a:p>
          <a:p>
            <a:pPr lvl="1"/>
            <a:r>
              <a:rPr lang="en-US" sz="2000" dirty="0">
                <a:solidFill>
                  <a:srgbClr val="7030A0"/>
                </a:solidFill>
              </a:rPr>
              <a:t>An interface can't be instantiated, so no object of an interface can be created.</a:t>
            </a:r>
          </a:p>
          <a:p>
            <a:pPr lvl="1"/>
            <a:r>
              <a:rPr lang="en-US" sz="2000" i="1" dirty="0">
                <a:solidFill>
                  <a:srgbClr val="7030A0"/>
                </a:solidFill>
              </a:rPr>
              <a:t>One class can extend multiple interfaces (!!!)</a:t>
            </a:r>
          </a:p>
          <a:p>
            <a:pPr algn="l"/>
            <a:r>
              <a:rPr lang="en-US" sz="2600" b="0" i="0" u="none" strike="noStrike" baseline="0" dirty="0">
                <a:latin typeface="UtopiaStd-Regular"/>
              </a:rPr>
              <a:t>Moreover:</a:t>
            </a:r>
          </a:p>
          <a:p>
            <a:pPr lvl="1"/>
            <a:r>
              <a:rPr lang="en-US" sz="1900" b="0" i="0" u="none" strike="noStrike" baseline="0" dirty="0">
                <a:latin typeface="UtopiaStd-Regular"/>
              </a:rPr>
              <a:t>Classes that implement an interface are contractually required to implement the interface signature definition and can’t alter it. </a:t>
            </a:r>
          </a:p>
          <a:p>
            <a:pPr lvl="1"/>
            <a:r>
              <a:rPr lang="en-US" sz="1900" b="0" i="0" u="none" strike="noStrike" baseline="0" dirty="0">
                <a:latin typeface="UtopiaStd-Regular"/>
              </a:rPr>
              <a:t>This technique is useful to ensure that client code using the classes knows which methods are available, how they should be called, and the return values to expect.</a:t>
            </a:r>
            <a:endParaRPr lang="en-US" sz="3000" b="1" dirty="0"/>
          </a:p>
        </p:txBody>
      </p:sp>
    </p:spTree>
    <p:extLst>
      <p:ext uri="{BB962C8B-B14F-4D97-AF65-F5344CB8AC3E}">
        <p14:creationId xmlns:p14="http://schemas.microsoft.com/office/powerpoint/2010/main" val="259224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0696EC-61F2-C46F-7983-D87865C22759}"/>
              </a:ext>
            </a:extLst>
          </p:cNvPr>
          <p:cNvSpPr/>
          <p:nvPr/>
        </p:nvSpPr>
        <p:spPr>
          <a:xfrm>
            <a:off x="675503" y="4094205"/>
            <a:ext cx="3641124" cy="68374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CAFED-CB4D-2549-384A-9879F8AAD868}"/>
              </a:ext>
            </a:extLst>
          </p:cNvPr>
          <p:cNvSpPr>
            <a:spLocks noGrp="1"/>
          </p:cNvSpPr>
          <p:nvPr>
            <p:ph type="title"/>
          </p:nvPr>
        </p:nvSpPr>
        <p:spPr/>
        <p:txBody>
          <a:bodyPr/>
          <a:lstStyle/>
          <a:p>
            <a:r>
              <a:rPr lang="da-DK" dirty="0" err="1"/>
              <a:t>Example</a:t>
            </a:r>
            <a:endParaRPr lang="en-US" dirty="0"/>
          </a:p>
        </p:txBody>
      </p:sp>
      <p:sp>
        <p:nvSpPr>
          <p:cNvPr id="3" name="Content Placeholder 2">
            <a:extLst>
              <a:ext uri="{FF2B5EF4-FFF2-40B4-BE49-F238E27FC236}">
                <a16:creationId xmlns:a16="http://schemas.microsoft.com/office/drawing/2014/main" id="{C9213293-FCF2-D038-6156-C1E13BE9F88D}"/>
              </a:ext>
            </a:extLst>
          </p:cNvPr>
          <p:cNvSpPr>
            <a:spLocks noGrp="1"/>
          </p:cNvSpPr>
          <p:nvPr>
            <p:ph idx="1"/>
          </p:nvPr>
        </p:nvSpPr>
        <p:spPr/>
        <p:txBody>
          <a:bodyPr>
            <a:normAutofit/>
          </a:bodyPr>
          <a:lstStyle/>
          <a:p>
            <a:r>
              <a:rPr lang="da-DK" sz="2000" dirty="0" err="1"/>
              <a:t>Let’s</a:t>
            </a:r>
            <a:r>
              <a:rPr lang="da-DK" sz="2000" dirty="0"/>
              <a:t> </a:t>
            </a:r>
            <a:r>
              <a:rPr lang="da-DK" sz="2000" dirty="0" err="1"/>
              <a:t>say</a:t>
            </a:r>
            <a:r>
              <a:rPr lang="da-DK" sz="2000" dirty="0"/>
              <a:t> </a:t>
            </a:r>
            <a:r>
              <a:rPr lang="da-DK" sz="2000" dirty="0" err="1"/>
              <a:t>that</a:t>
            </a:r>
            <a:r>
              <a:rPr lang="da-DK" sz="2000" dirty="0"/>
              <a:t> I </a:t>
            </a:r>
            <a:r>
              <a:rPr lang="da-DK" sz="2000" dirty="0" err="1"/>
              <a:t>want</a:t>
            </a:r>
            <a:r>
              <a:rPr lang="da-DK" sz="2000" dirty="0"/>
              <a:t> all </a:t>
            </a:r>
            <a:r>
              <a:rPr lang="da-DK" sz="2000" dirty="0" err="1"/>
              <a:t>my</a:t>
            </a:r>
            <a:r>
              <a:rPr lang="da-DK" sz="2000" dirty="0"/>
              <a:t> </a:t>
            </a:r>
            <a:r>
              <a:rPr lang="da-DK" sz="2000" dirty="0" err="1"/>
              <a:t>accounts</a:t>
            </a:r>
            <a:r>
              <a:rPr lang="da-DK" sz="2000" dirty="0"/>
              <a:t> to </a:t>
            </a:r>
            <a:r>
              <a:rPr lang="da-DK" sz="2000" dirty="0" err="1"/>
              <a:t>be</a:t>
            </a:r>
            <a:r>
              <a:rPr lang="da-DK" sz="2000" dirty="0"/>
              <a:t> </a:t>
            </a:r>
            <a:r>
              <a:rPr lang="da-DK" sz="2000" dirty="0" err="1"/>
              <a:t>able</a:t>
            </a:r>
            <a:r>
              <a:rPr lang="da-DK" sz="2000" dirty="0"/>
              <a:t> to </a:t>
            </a:r>
            <a:r>
              <a:rPr lang="da-DK" sz="2000" dirty="0" err="1"/>
              <a:t>convert</a:t>
            </a:r>
            <a:r>
              <a:rPr lang="da-DK" sz="2000" dirty="0"/>
              <a:t> </a:t>
            </a:r>
            <a:r>
              <a:rPr lang="da-DK" sz="2000" dirty="0" err="1"/>
              <a:t>their</a:t>
            </a:r>
            <a:r>
              <a:rPr lang="da-DK" sz="2000" dirty="0"/>
              <a:t> balance to USA Dollars.</a:t>
            </a:r>
          </a:p>
          <a:p>
            <a:r>
              <a:rPr lang="da-DK" sz="2000" dirty="0"/>
              <a:t>I </a:t>
            </a:r>
            <a:r>
              <a:rPr lang="da-DK" sz="2000" dirty="0" err="1"/>
              <a:t>can</a:t>
            </a:r>
            <a:r>
              <a:rPr lang="da-DK" sz="2000" dirty="0"/>
              <a:t> ”</a:t>
            </a:r>
            <a:r>
              <a:rPr lang="da-DK" sz="2000" dirty="0" err="1"/>
              <a:t>invent</a:t>
            </a:r>
            <a:r>
              <a:rPr lang="da-DK" sz="2000" dirty="0"/>
              <a:t>” an interface </a:t>
            </a:r>
            <a:r>
              <a:rPr lang="da-DK" sz="2000" i="1" dirty="0" err="1"/>
              <a:t>IConvertible</a:t>
            </a:r>
            <a:r>
              <a:rPr lang="da-DK" sz="2000" dirty="0"/>
              <a:t> </a:t>
            </a:r>
            <a:br>
              <a:rPr lang="da-DK" sz="2000" dirty="0"/>
            </a:br>
            <a:r>
              <a:rPr lang="da-DK" sz="2000" dirty="0"/>
              <a:t>and </a:t>
            </a:r>
            <a:r>
              <a:rPr lang="da-DK" sz="2000" dirty="0" err="1"/>
              <a:t>define</a:t>
            </a:r>
            <a:r>
              <a:rPr lang="da-DK" sz="2000" dirty="0"/>
              <a:t> a </a:t>
            </a:r>
            <a:r>
              <a:rPr lang="da-DK" sz="2000" dirty="0" err="1"/>
              <a:t>method</a:t>
            </a:r>
            <a:r>
              <a:rPr lang="da-DK" sz="2000" dirty="0"/>
              <a:t>/</a:t>
            </a:r>
            <a:r>
              <a:rPr lang="da-DK" sz="2000" dirty="0" err="1"/>
              <a:t>contract</a:t>
            </a:r>
            <a:r>
              <a:rPr lang="da-DK" sz="2000" dirty="0"/>
              <a:t> </a:t>
            </a:r>
            <a:r>
              <a:rPr lang="en-US" sz="1600" i="1" dirty="0" err="1">
                <a:solidFill>
                  <a:srgbClr val="000000"/>
                </a:solidFill>
                <a:latin typeface="Cascadia Mono" panose="020B0609020000020004" pitchFamily="49" charset="0"/>
              </a:rPr>
              <a:t>convertBalanceToUSD</a:t>
            </a:r>
            <a:r>
              <a:rPr lang="da-DK" sz="2000" i="1" dirty="0"/>
              <a:t>(</a:t>
            </a:r>
            <a:r>
              <a:rPr lang="da-DK" sz="2000" i="1" dirty="0" err="1"/>
              <a:t>excgRate</a:t>
            </a:r>
            <a:r>
              <a:rPr lang="da-DK" sz="2000" i="1" dirty="0"/>
              <a:t>)</a:t>
            </a:r>
            <a:r>
              <a:rPr lang="da-DK" sz="2000" dirty="0"/>
              <a:t>, </a:t>
            </a:r>
            <a:r>
              <a:rPr lang="da-DK" sz="2000" dirty="0" err="1"/>
              <a:t>without</a:t>
            </a:r>
            <a:r>
              <a:rPr lang="da-DK" sz="2000" dirty="0"/>
              <a:t> body.</a:t>
            </a:r>
          </a:p>
          <a:p>
            <a:r>
              <a:rPr lang="da-DK" sz="2000" dirty="0"/>
              <a:t>I </a:t>
            </a:r>
            <a:r>
              <a:rPr lang="da-DK" sz="2000" dirty="0" err="1"/>
              <a:t>can</a:t>
            </a:r>
            <a:r>
              <a:rPr lang="da-DK" sz="2000" dirty="0"/>
              <a:t> </a:t>
            </a:r>
            <a:r>
              <a:rPr lang="da-DK" sz="2000" dirty="0" err="1"/>
              <a:t>then</a:t>
            </a:r>
            <a:r>
              <a:rPr lang="da-DK" sz="2000" dirty="0"/>
              <a:t> </a:t>
            </a:r>
            <a:r>
              <a:rPr lang="da-DK" sz="2000" dirty="0" err="1"/>
              <a:t>make</a:t>
            </a:r>
            <a:r>
              <a:rPr lang="da-DK" sz="2000" dirty="0"/>
              <a:t> </a:t>
            </a:r>
            <a:r>
              <a:rPr lang="da-DK" sz="2000" dirty="0" err="1"/>
              <a:t>my</a:t>
            </a:r>
            <a:r>
              <a:rPr lang="da-DK" sz="2000" dirty="0"/>
              <a:t> </a:t>
            </a:r>
            <a:r>
              <a:rPr lang="da-DK" sz="2000" i="1" dirty="0" err="1"/>
              <a:t>Account</a:t>
            </a:r>
            <a:r>
              <a:rPr lang="da-DK" sz="2000" dirty="0"/>
              <a:t> class </a:t>
            </a:r>
            <a:r>
              <a:rPr lang="da-DK" sz="2000" dirty="0" err="1"/>
              <a:t>implement</a:t>
            </a:r>
            <a:r>
              <a:rPr lang="da-DK" sz="2000" dirty="0"/>
              <a:t> interface </a:t>
            </a:r>
            <a:r>
              <a:rPr lang="da-DK" sz="2000" i="1" dirty="0" err="1"/>
              <a:t>IConvertible</a:t>
            </a:r>
            <a:r>
              <a:rPr lang="da-DK" sz="2000" i="1" dirty="0"/>
              <a:t>, </a:t>
            </a:r>
            <a:r>
              <a:rPr lang="da-DK" sz="2000" dirty="0"/>
              <a:t>and</a:t>
            </a:r>
            <a:r>
              <a:rPr lang="da-DK" sz="2000" i="1" dirty="0"/>
              <a:t> </a:t>
            </a:r>
            <a:r>
              <a:rPr lang="da-DK" sz="2000" dirty="0" err="1"/>
              <a:t>implement</a:t>
            </a:r>
            <a:r>
              <a:rPr lang="da-DK" sz="2000" dirty="0"/>
              <a:t> the </a:t>
            </a:r>
            <a:r>
              <a:rPr lang="en-US" sz="1600" i="1" dirty="0" err="1">
                <a:solidFill>
                  <a:srgbClr val="000000"/>
                </a:solidFill>
                <a:latin typeface="Cascadia Mono" panose="020B0609020000020004" pitchFamily="49" charset="0"/>
              </a:rPr>
              <a:t>convertBalanceToUSD</a:t>
            </a:r>
            <a:r>
              <a:rPr lang="da-DK" sz="2000" i="1" dirty="0"/>
              <a:t>(</a:t>
            </a:r>
            <a:r>
              <a:rPr lang="da-DK" sz="2000" i="1" dirty="0" err="1"/>
              <a:t>excgRate</a:t>
            </a:r>
            <a:r>
              <a:rPr lang="da-DK" sz="2000" i="1" dirty="0"/>
              <a:t>) -&gt; </a:t>
            </a:r>
          </a:p>
          <a:p>
            <a:pPr lvl="1"/>
            <a:r>
              <a:rPr lang="da-DK" sz="1800" i="1" dirty="0"/>
              <a:t>In </a:t>
            </a:r>
            <a:r>
              <a:rPr lang="da-DK" sz="1800" i="1" dirty="0" err="1"/>
              <a:t>turn</a:t>
            </a:r>
            <a:r>
              <a:rPr lang="da-DK" sz="1800" i="1" dirty="0"/>
              <a:t> the 2 </a:t>
            </a:r>
            <a:r>
              <a:rPr lang="da-DK" sz="1800" i="1" dirty="0" err="1"/>
              <a:t>derived</a:t>
            </a:r>
            <a:r>
              <a:rPr lang="da-DK" sz="1800" i="1" dirty="0"/>
              <a:t> </a:t>
            </a:r>
            <a:r>
              <a:rPr lang="da-DK" sz="1800" i="1" dirty="0" err="1"/>
              <a:t>classes</a:t>
            </a:r>
            <a:r>
              <a:rPr lang="da-DK" sz="1800" i="1" dirty="0"/>
              <a:t> </a:t>
            </a:r>
            <a:r>
              <a:rPr lang="da-DK" sz="1800" i="1" dirty="0" err="1"/>
              <a:t>inherint</a:t>
            </a:r>
            <a:r>
              <a:rPr lang="da-DK" sz="1800" i="1" dirty="0"/>
              <a:t> an </a:t>
            </a:r>
            <a:r>
              <a:rPr lang="da-DK" sz="1800" i="1" dirty="0" err="1"/>
              <a:t>implementation</a:t>
            </a:r>
            <a:r>
              <a:rPr lang="da-DK" sz="1800" i="1" dirty="0"/>
              <a:t> of </a:t>
            </a:r>
            <a:r>
              <a:rPr lang="da-DK" sz="1800" i="1" dirty="0" err="1"/>
              <a:t>this</a:t>
            </a:r>
            <a:r>
              <a:rPr lang="da-DK" sz="1800" i="1" dirty="0"/>
              <a:t> </a:t>
            </a:r>
            <a:r>
              <a:rPr lang="da-DK" sz="1800" i="1" dirty="0" err="1"/>
              <a:t>method</a:t>
            </a:r>
            <a:r>
              <a:rPr lang="da-DK" sz="1800" i="1" dirty="0"/>
              <a:t> </a:t>
            </a:r>
            <a:r>
              <a:rPr lang="da-DK" sz="1800" dirty="0"/>
              <a:t>for </a:t>
            </a:r>
            <a:r>
              <a:rPr lang="da-DK" sz="1800" dirty="0" err="1"/>
              <a:t>free</a:t>
            </a:r>
            <a:r>
              <a:rPr lang="da-DK" sz="1800" dirty="0"/>
              <a:t>, </a:t>
            </a:r>
            <a:r>
              <a:rPr lang="da-DK" sz="1800" i="1" dirty="0"/>
              <a:t>from </a:t>
            </a:r>
            <a:r>
              <a:rPr lang="da-DK" sz="1800" i="1" dirty="0" err="1"/>
              <a:t>Account</a:t>
            </a:r>
            <a:r>
              <a:rPr lang="da-DK" sz="1800" i="1" dirty="0"/>
              <a:t>.</a:t>
            </a:r>
          </a:p>
          <a:p>
            <a:endParaRPr lang="en-US" sz="2000" dirty="0"/>
          </a:p>
          <a:p>
            <a:pPr marL="0" indent="0">
              <a:buNone/>
            </a:pPr>
            <a:r>
              <a:rPr lang="da-DK" sz="2000" b="1" dirty="0"/>
              <a:t>Look at </a:t>
            </a:r>
            <a:r>
              <a:rPr lang="da-DK" sz="2000" b="1" dirty="0" err="1">
                <a:solidFill>
                  <a:srgbClr val="0070C0"/>
                </a:solidFill>
              </a:rPr>
              <a:t>code</a:t>
            </a:r>
            <a:r>
              <a:rPr lang="da-DK" sz="2000" b="1" dirty="0">
                <a:solidFill>
                  <a:srgbClr val="0070C0"/>
                </a:solidFill>
              </a:rPr>
              <a:t>\Accounts_v4.cs</a:t>
            </a:r>
          </a:p>
          <a:p>
            <a:pPr marL="0" indent="0">
              <a:buNone/>
            </a:pPr>
            <a:endParaRPr lang="en-US" sz="2000" dirty="0"/>
          </a:p>
          <a:p>
            <a:r>
              <a:rPr lang="en-US" sz="2000" b="1" dirty="0"/>
              <a:t>NOTE: </a:t>
            </a:r>
            <a:r>
              <a:rPr lang="en-US" sz="2000" dirty="0"/>
              <a:t>by default, members of an interface are </a:t>
            </a:r>
            <a:r>
              <a:rPr lang="en-US" sz="2000" b="1" dirty="0"/>
              <a:t>abstract</a:t>
            </a:r>
            <a:r>
              <a:rPr lang="en-US" sz="2000" dirty="0"/>
              <a:t> and </a:t>
            </a:r>
            <a:r>
              <a:rPr lang="en-US" sz="2000" b="1" dirty="0"/>
              <a:t>public</a:t>
            </a:r>
            <a:r>
              <a:rPr lang="en-US" sz="2000" dirty="0"/>
              <a:t>.</a:t>
            </a:r>
            <a:br>
              <a:rPr lang="en-US" sz="2000" dirty="0"/>
            </a:br>
            <a:r>
              <a:rPr lang="en-US" sz="2000" dirty="0"/>
              <a:t>	Naming conventions for Interfaces: </a:t>
            </a:r>
            <a:r>
              <a:rPr lang="en-US" sz="2000" dirty="0" err="1">
                <a:solidFill>
                  <a:schemeClr val="accent6">
                    <a:lumMod val="75000"/>
                  </a:schemeClr>
                </a:solidFill>
              </a:rPr>
              <a:t>I</a:t>
            </a:r>
            <a:r>
              <a:rPr lang="en-US" sz="2000" i="1" dirty="0" err="1">
                <a:solidFill>
                  <a:schemeClr val="accent6">
                    <a:lumMod val="75000"/>
                  </a:schemeClr>
                </a:solidFill>
              </a:rPr>
              <a:t>something</a:t>
            </a:r>
            <a:r>
              <a:rPr lang="en-US" sz="2000" dirty="0">
                <a:solidFill>
                  <a:schemeClr val="accent6">
                    <a:lumMod val="75000"/>
                  </a:schemeClr>
                </a:solidFill>
              </a:rPr>
              <a:t>-able</a:t>
            </a:r>
          </a:p>
        </p:txBody>
      </p:sp>
      <p:sp>
        <p:nvSpPr>
          <p:cNvPr id="6" name="Speech Bubble: Oval 5">
            <a:extLst>
              <a:ext uri="{FF2B5EF4-FFF2-40B4-BE49-F238E27FC236}">
                <a16:creationId xmlns:a16="http://schemas.microsoft.com/office/drawing/2014/main" id="{66A0B6F6-EA9F-BE45-0A01-A50E9A5DA0BD}"/>
              </a:ext>
            </a:extLst>
          </p:cNvPr>
          <p:cNvSpPr/>
          <p:nvPr/>
        </p:nvSpPr>
        <p:spPr>
          <a:xfrm>
            <a:off x="8262551" y="140043"/>
            <a:ext cx="3402228" cy="1392195"/>
          </a:xfrm>
          <a:prstGeom prst="wedgeEllipseCallout">
            <a:avLst>
              <a:gd name="adj1" fmla="val -57750"/>
              <a:gd name="adj2" fmla="val 5007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a-DK" sz="1600" dirty="0"/>
              <a:t>See </a:t>
            </a:r>
            <a:r>
              <a:rPr lang="da-DK" sz="1600" dirty="0" err="1"/>
              <a:t>also</a:t>
            </a:r>
            <a:br>
              <a:rPr lang="da-DK" sz="1600" dirty="0"/>
            </a:br>
            <a:r>
              <a:rPr lang="da-DK" sz="1600" dirty="0">
                <a:hlinkClick r:id="rId2"/>
              </a:rPr>
              <a:t>https://www.w3schools.com/cs/cs_interface.php</a:t>
            </a:r>
            <a:r>
              <a:rPr lang="da-DK" sz="1600" dirty="0"/>
              <a:t> </a:t>
            </a:r>
            <a:endParaRPr lang="en-US" sz="1600" dirty="0"/>
          </a:p>
        </p:txBody>
      </p:sp>
    </p:spTree>
    <p:extLst>
      <p:ext uri="{BB962C8B-B14F-4D97-AF65-F5344CB8AC3E}">
        <p14:creationId xmlns:p14="http://schemas.microsoft.com/office/powerpoint/2010/main" val="679240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F640-2936-AEDF-BB20-0F145F75939A}"/>
              </a:ext>
            </a:extLst>
          </p:cNvPr>
          <p:cNvSpPr>
            <a:spLocks noGrp="1"/>
          </p:cNvSpPr>
          <p:nvPr>
            <p:ph type="title"/>
          </p:nvPr>
        </p:nvSpPr>
        <p:spPr/>
        <p:txBody>
          <a:bodyPr/>
          <a:lstStyle/>
          <a:p>
            <a:r>
              <a:rPr lang="da-DK" b="1" dirty="0"/>
              <a:t>Advantages</a:t>
            </a:r>
            <a:r>
              <a:rPr lang="da-DK" dirty="0"/>
              <a:t> of </a:t>
            </a:r>
            <a:r>
              <a:rPr lang="da-DK" dirty="0" err="1"/>
              <a:t>using</a:t>
            </a:r>
            <a:r>
              <a:rPr lang="da-DK" dirty="0"/>
              <a:t> an interface(?)</a:t>
            </a:r>
            <a:endParaRPr lang="en-US" dirty="0"/>
          </a:p>
        </p:txBody>
      </p:sp>
      <p:sp>
        <p:nvSpPr>
          <p:cNvPr id="3" name="Content Placeholder 2">
            <a:extLst>
              <a:ext uri="{FF2B5EF4-FFF2-40B4-BE49-F238E27FC236}">
                <a16:creationId xmlns:a16="http://schemas.microsoft.com/office/drawing/2014/main" id="{F92BBFB2-082E-DD88-97D2-E79CE0E7A927}"/>
              </a:ext>
            </a:extLst>
          </p:cNvPr>
          <p:cNvSpPr>
            <a:spLocks noGrp="1"/>
          </p:cNvSpPr>
          <p:nvPr>
            <p:ph idx="1"/>
          </p:nvPr>
        </p:nvSpPr>
        <p:spPr/>
        <p:txBody>
          <a:bodyPr/>
          <a:lstStyle/>
          <a:p>
            <a:pPr marL="0" indent="0">
              <a:buNone/>
            </a:pPr>
            <a:r>
              <a:rPr lang="da-DK" dirty="0"/>
              <a:t>[book] </a:t>
            </a:r>
            <a:r>
              <a:rPr lang="da-DK" dirty="0" err="1"/>
              <a:t>says</a:t>
            </a:r>
            <a:r>
              <a:rPr lang="da-DK" dirty="0"/>
              <a:t>:</a:t>
            </a:r>
          </a:p>
          <a:p>
            <a:r>
              <a:rPr lang="en-US" sz="2000" dirty="0"/>
              <a:t>Because implementing an interface and inheriting from an abstract base class are similar, you might ask why you should bother using an interface. </a:t>
            </a:r>
            <a:br>
              <a:rPr lang="en-US" sz="2000" dirty="0"/>
            </a:br>
            <a:r>
              <a:rPr lang="en-US" sz="2000" b="1" dirty="0"/>
              <a:t>One advantage of using interfaces is that a class can implement multiple interfaces. </a:t>
            </a:r>
          </a:p>
          <a:p>
            <a:r>
              <a:rPr lang="en-US" sz="2000" dirty="0"/>
              <a:t>The .NET Framework does not support inheritance from more than one class. </a:t>
            </a:r>
            <a:br>
              <a:rPr lang="en-US" sz="2000" dirty="0"/>
            </a:br>
            <a:r>
              <a:rPr lang="en-US" sz="2000" b="1" dirty="0"/>
              <a:t>As a workaround to multiple inheritance</a:t>
            </a:r>
            <a:r>
              <a:rPr lang="en-US" sz="2000" dirty="0"/>
              <a:t>, the ability to </a:t>
            </a:r>
            <a:r>
              <a:rPr lang="en-US" sz="2000" b="1" dirty="0"/>
              <a:t>implement multiple interfaces </a:t>
            </a:r>
            <a:r>
              <a:rPr lang="en-US" sz="2000" dirty="0"/>
              <a:t>is included.</a:t>
            </a:r>
          </a:p>
          <a:p>
            <a:r>
              <a:rPr lang="en-US" sz="2000" dirty="0"/>
              <a:t>Interfaces are also useful to enforce common functionality across disparate types of classes.</a:t>
            </a:r>
          </a:p>
        </p:txBody>
      </p:sp>
    </p:spTree>
    <p:extLst>
      <p:ext uri="{BB962C8B-B14F-4D97-AF65-F5344CB8AC3E}">
        <p14:creationId xmlns:p14="http://schemas.microsoft.com/office/powerpoint/2010/main" val="268254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064B-BB27-0190-083E-8B3BFE6677C8}"/>
              </a:ext>
            </a:extLst>
          </p:cNvPr>
          <p:cNvSpPr>
            <a:spLocks noGrp="1"/>
          </p:cNvSpPr>
          <p:nvPr>
            <p:ph type="title"/>
          </p:nvPr>
        </p:nvSpPr>
        <p:spPr/>
        <p:txBody>
          <a:bodyPr/>
          <a:lstStyle/>
          <a:p>
            <a:r>
              <a:rPr lang="da-DK" dirty="0" err="1"/>
              <a:t>Topics</a:t>
            </a:r>
            <a:r>
              <a:rPr lang="da-DK" dirty="0"/>
              <a:t>:</a:t>
            </a:r>
            <a:endParaRPr lang="en-US" dirty="0"/>
          </a:p>
        </p:txBody>
      </p:sp>
      <p:sp>
        <p:nvSpPr>
          <p:cNvPr id="3" name="Content Placeholder 2">
            <a:extLst>
              <a:ext uri="{FF2B5EF4-FFF2-40B4-BE49-F238E27FC236}">
                <a16:creationId xmlns:a16="http://schemas.microsoft.com/office/drawing/2014/main" id="{1F8E08BB-4894-C757-217E-F7694A82F34D}"/>
              </a:ext>
            </a:extLst>
          </p:cNvPr>
          <p:cNvSpPr>
            <a:spLocks noGrp="1"/>
          </p:cNvSpPr>
          <p:nvPr>
            <p:ph idx="1"/>
          </p:nvPr>
        </p:nvSpPr>
        <p:spPr/>
        <p:txBody>
          <a:bodyPr/>
          <a:lstStyle/>
          <a:p>
            <a:r>
              <a:rPr lang="da-DK" dirty="0" err="1"/>
              <a:t>Chpt</a:t>
            </a:r>
            <a:r>
              <a:rPr lang="da-DK" dirty="0"/>
              <a:t> 6</a:t>
            </a:r>
          </a:p>
          <a:p>
            <a:pPr lvl="1"/>
            <a:r>
              <a:rPr lang="da-DK" dirty="0" err="1"/>
              <a:t>inheritance</a:t>
            </a:r>
            <a:r>
              <a:rPr lang="da-DK" dirty="0"/>
              <a:t>, </a:t>
            </a:r>
          </a:p>
          <a:p>
            <a:pPr lvl="1"/>
            <a:r>
              <a:rPr lang="da-DK" dirty="0"/>
              <a:t>abstract </a:t>
            </a:r>
            <a:r>
              <a:rPr lang="da-DK" dirty="0" err="1"/>
              <a:t>classes</a:t>
            </a:r>
            <a:r>
              <a:rPr lang="da-DK" dirty="0"/>
              <a:t>, </a:t>
            </a:r>
          </a:p>
          <a:p>
            <a:pPr lvl="1"/>
            <a:r>
              <a:rPr lang="da-DK" dirty="0"/>
              <a:t>interfaces, </a:t>
            </a:r>
          </a:p>
          <a:p>
            <a:pPr lvl="1"/>
            <a:r>
              <a:rPr lang="da-DK" dirty="0" err="1"/>
              <a:t>classes</a:t>
            </a:r>
            <a:r>
              <a:rPr lang="da-DK" dirty="0"/>
              <a:t> as types,</a:t>
            </a:r>
          </a:p>
          <a:p>
            <a:pPr lvl="1"/>
            <a:r>
              <a:rPr lang="da-DK" dirty="0" err="1"/>
              <a:t>polymorphism</a:t>
            </a:r>
            <a:endParaRPr lang="da-DK" dirty="0"/>
          </a:p>
          <a:p>
            <a:pPr lvl="1"/>
            <a:endParaRPr lang="da-DK" dirty="0"/>
          </a:p>
        </p:txBody>
      </p:sp>
    </p:spTree>
    <p:extLst>
      <p:ext uri="{BB962C8B-B14F-4D97-AF65-F5344CB8AC3E}">
        <p14:creationId xmlns:p14="http://schemas.microsoft.com/office/powerpoint/2010/main" val="203765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DF1C-D0E7-ACAF-4EAF-7B2649AD56DF}"/>
              </a:ext>
            </a:extLst>
          </p:cNvPr>
          <p:cNvSpPr>
            <a:spLocks noGrp="1"/>
          </p:cNvSpPr>
          <p:nvPr>
            <p:ph type="title"/>
          </p:nvPr>
        </p:nvSpPr>
        <p:spPr/>
        <p:txBody>
          <a:bodyPr/>
          <a:lstStyle/>
          <a:p>
            <a:r>
              <a:rPr lang="da-DK" dirty="0" err="1"/>
              <a:t>What</a:t>
            </a:r>
            <a:r>
              <a:rPr lang="da-DK" dirty="0"/>
              <a:t> </a:t>
            </a:r>
            <a:r>
              <a:rPr lang="da-DK" b="1" dirty="0"/>
              <a:t>type</a:t>
            </a:r>
            <a:r>
              <a:rPr lang="da-DK" dirty="0"/>
              <a:t> is </a:t>
            </a:r>
            <a:r>
              <a:rPr lang="da-DK" dirty="0" err="1"/>
              <a:t>that</a:t>
            </a:r>
            <a:r>
              <a:rPr lang="da-DK" dirty="0"/>
              <a:t> </a:t>
            </a:r>
            <a:r>
              <a:rPr lang="da-DK" dirty="0" err="1"/>
              <a:t>value</a:t>
            </a:r>
            <a:r>
              <a:rPr lang="da-DK" dirty="0"/>
              <a:t>?</a:t>
            </a:r>
            <a:endParaRPr lang="en-US" dirty="0"/>
          </a:p>
        </p:txBody>
      </p:sp>
      <p:sp>
        <p:nvSpPr>
          <p:cNvPr id="3" name="Content Placeholder 2">
            <a:extLst>
              <a:ext uri="{FF2B5EF4-FFF2-40B4-BE49-F238E27FC236}">
                <a16:creationId xmlns:a16="http://schemas.microsoft.com/office/drawing/2014/main" id="{627D44CA-B9A1-0EF9-93B2-E372B9E53DDE}"/>
              </a:ext>
            </a:extLst>
          </p:cNvPr>
          <p:cNvSpPr>
            <a:spLocks noGrp="1"/>
          </p:cNvSpPr>
          <p:nvPr>
            <p:ph idx="1"/>
          </p:nvPr>
        </p:nvSpPr>
        <p:spPr/>
        <p:txBody>
          <a:bodyPr>
            <a:normAutofit/>
          </a:bodyPr>
          <a:lstStyle/>
          <a:p>
            <a:r>
              <a:rPr lang="da-DK" sz="2000" dirty="0" err="1"/>
              <a:t>Usually</a:t>
            </a:r>
            <a:r>
              <a:rPr lang="da-DK" sz="2000" dirty="0"/>
              <a:t> </a:t>
            </a:r>
            <a:r>
              <a:rPr lang="da-DK" sz="2000" dirty="0" err="1"/>
              <a:t>you</a:t>
            </a:r>
            <a:r>
              <a:rPr lang="da-DK" sz="2000" dirty="0"/>
              <a:t> </a:t>
            </a:r>
            <a:r>
              <a:rPr lang="da-DK" sz="2000" dirty="0" err="1"/>
              <a:t>declare</a:t>
            </a:r>
            <a:r>
              <a:rPr lang="da-DK" sz="2000" dirty="0"/>
              <a:t> a variable with a type, </a:t>
            </a:r>
            <a:r>
              <a:rPr lang="da-DK" sz="2000" dirty="0" err="1"/>
              <a:t>then</a:t>
            </a:r>
            <a:r>
              <a:rPr lang="da-DK" sz="2000" dirty="0"/>
              <a:t> put a </a:t>
            </a:r>
            <a:r>
              <a:rPr lang="da-DK" sz="2000" dirty="0" err="1"/>
              <a:t>value</a:t>
            </a:r>
            <a:r>
              <a:rPr lang="da-DK" sz="2000" dirty="0"/>
              <a:t> of </a:t>
            </a:r>
            <a:r>
              <a:rPr lang="da-DK" sz="2000" dirty="0" err="1"/>
              <a:t>that</a:t>
            </a:r>
            <a:r>
              <a:rPr lang="da-DK" sz="2000" dirty="0"/>
              <a:t> type in the variable. </a:t>
            </a:r>
            <a:r>
              <a:rPr lang="da-DK" sz="2000" dirty="0" err="1"/>
              <a:t>E.g</a:t>
            </a:r>
            <a:r>
              <a:rPr lang="da-DK" sz="2000" dirty="0"/>
              <a:t>. :</a:t>
            </a:r>
          </a:p>
          <a:p>
            <a:pPr marL="0" indent="0">
              <a:buNone/>
            </a:pPr>
            <a:br>
              <a:rPr lang="en-US" sz="2000" dirty="0"/>
            </a:br>
            <a:r>
              <a:rPr lang="en-US" sz="2000" dirty="0">
                <a:solidFill>
                  <a:srgbClr val="7030A0"/>
                </a:solidFill>
                <a:latin typeface="Consolas" panose="020B0609020204030204" pitchFamily="49" charset="0"/>
              </a:rPr>
              <a:t>   int v = 5;</a:t>
            </a:r>
            <a:br>
              <a:rPr lang="en-US" sz="2000" dirty="0">
                <a:solidFill>
                  <a:srgbClr val="7030A0"/>
                </a:solidFill>
                <a:latin typeface="Consolas" panose="020B0609020204030204" pitchFamily="49" charset="0"/>
              </a:rPr>
            </a:br>
            <a:endParaRPr lang="en-US" sz="2000" dirty="0">
              <a:latin typeface="Consolas" panose="020B0609020204030204" pitchFamily="49" charset="0"/>
            </a:endParaRPr>
          </a:p>
          <a:p>
            <a:r>
              <a:rPr lang="en-US" sz="2000" dirty="0"/>
              <a:t>That works because 5 is an integer number: </a:t>
            </a:r>
            <a:r>
              <a:rPr lang="en-US" sz="2000" b="1" dirty="0"/>
              <a:t>the types must be the same</a:t>
            </a:r>
            <a:r>
              <a:rPr lang="en-US" sz="2000" dirty="0"/>
              <a:t>!</a:t>
            </a:r>
          </a:p>
          <a:p>
            <a:r>
              <a:rPr lang="en-US" sz="2000" dirty="0">
                <a:solidFill>
                  <a:srgbClr val="FF0000"/>
                </a:solidFill>
              </a:rPr>
              <a:t>But we know that an object of class </a:t>
            </a:r>
            <a:r>
              <a:rPr lang="en-US" sz="2000" dirty="0" err="1">
                <a:solidFill>
                  <a:srgbClr val="FF0000"/>
                </a:solidFill>
              </a:rPr>
              <a:t>SavingsAccount</a:t>
            </a:r>
            <a:r>
              <a:rPr lang="en-US" sz="2000" dirty="0">
                <a:solidFill>
                  <a:srgbClr val="FF0000"/>
                </a:solidFill>
              </a:rPr>
              <a:t> is an Account, </a:t>
            </a:r>
            <a:r>
              <a:rPr lang="en-US" sz="2000" b="1" dirty="0">
                <a:solidFill>
                  <a:srgbClr val="FF0000"/>
                </a:solidFill>
              </a:rPr>
              <a:t>so can I write?</a:t>
            </a:r>
          </a:p>
          <a:p>
            <a:pPr marL="0" indent="0">
              <a:buNone/>
            </a:pPr>
            <a:br>
              <a:rPr lang="en-US" sz="2000" dirty="0"/>
            </a:br>
            <a:r>
              <a:rPr lang="en-US" sz="2000" dirty="0">
                <a:solidFill>
                  <a:srgbClr val="7030A0"/>
                </a:solidFill>
                <a:latin typeface="Consolas" panose="020B0609020204030204" pitchFamily="49" charset="0"/>
              </a:rPr>
              <a:t>   Account </a:t>
            </a:r>
            <a:r>
              <a:rPr lang="en-US" sz="2000" dirty="0" err="1">
                <a:solidFill>
                  <a:srgbClr val="7030A0"/>
                </a:solidFill>
                <a:latin typeface="Consolas" panose="020B0609020204030204" pitchFamily="49" charset="0"/>
              </a:rPr>
              <a:t>sa</a:t>
            </a:r>
            <a:r>
              <a:rPr lang="en-US" sz="2000" dirty="0">
                <a:solidFill>
                  <a:srgbClr val="7030A0"/>
                </a:solidFill>
                <a:latin typeface="Consolas" panose="020B0609020204030204" pitchFamily="49" charset="0"/>
              </a:rPr>
              <a:t> = new </a:t>
            </a:r>
            <a:r>
              <a:rPr lang="en-US" sz="2000" dirty="0" err="1">
                <a:solidFill>
                  <a:srgbClr val="7030A0"/>
                </a:solidFill>
                <a:latin typeface="Consolas" panose="020B0609020204030204" pitchFamily="49" charset="0"/>
              </a:rPr>
              <a:t>SavingsAccount</a:t>
            </a:r>
            <a:r>
              <a:rPr lang="en-US" sz="2000" dirty="0">
                <a:solidFill>
                  <a:srgbClr val="7030A0"/>
                </a:solidFill>
                <a:latin typeface="Consolas" panose="020B0609020204030204" pitchFamily="49" charset="0"/>
              </a:rPr>
              <a:t>();</a:t>
            </a:r>
            <a:br>
              <a:rPr lang="en-US" sz="2000" dirty="0">
                <a:solidFill>
                  <a:srgbClr val="7030A0"/>
                </a:solidFill>
                <a:latin typeface="Consolas" panose="020B0609020204030204" pitchFamily="49" charset="0"/>
              </a:rPr>
            </a:br>
            <a:endParaRPr lang="en-US" sz="2000" dirty="0">
              <a:latin typeface="Consolas" panose="020B0609020204030204" pitchFamily="49" charset="0"/>
            </a:endParaRPr>
          </a:p>
          <a:p>
            <a:r>
              <a:rPr lang="en-US" sz="2000" dirty="0">
                <a:solidFill>
                  <a:srgbClr val="FF0000"/>
                </a:solidFill>
              </a:rPr>
              <a:t>And what is the </a:t>
            </a:r>
            <a:r>
              <a:rPr lang="en-US" sz="2000" b="1" dirty="0">
                <a:solidFill>
                  <a:srgbClr val="FF0000"/>
                </a:solidFill>
              </a:rPr>
              <a:t>type</a:t>
            </a:r>
            <a:r>
              <a:rPr lang="en-US" sz="2000" dirty="0">
                <a:solidFill>
                  <a:srgbClr val="FF0000"/>
                </a:solidFill>
              </a:rPr>
              <a:t> of the variable </a:t>
            </a:r>
            <a:r>
              <a:rPr lang="en-US" sz="2000" b="1" dirty="0" err="1">
                <a:solidFill>
                  <a:srgbClr val="FF0000"/>
                </a:solidFill>
              </a:rPr>
              <a:t>sa</a:t>
            </a:r>
            <a:r>
              <a:rPr lang="en-US" sz="2000" b="1" dirty="0">
                <a:solidFill>
                  <a:srgbClr val="FF0000"/>
                </a:solidFill>
              </a:rPr>
              <a:t> </a:t>
            </a:r>
            <a:r>
              <a:rPr lang="en-US" sz="2000" dirty="0">
                <a:solidFill>
                  <a:srgbClr val="FF0000"/>
                </a:solidFill>
              </a:rPr>
              <a:t>here?</a:t>
            </a:r>
          </a:p>
          <a:p>
            <a:r>
              <a:rPr lang="en-US" sz="2000" dirty="0">
                <a:solidFill>
                  <a:srgbClr val="FF0000"/>
                </a:solidFill>
              </a:rPr>
              <a:t>… also: what </a:t>
            </a:r>
            <a:r>
              <a:rPr lang="en-US" sz="2000" b="1" dirty="0">
                <a:solidFill>
                  <a:srgbClr val="FF0000"/>
                </a:solidFill>
              </a:rPr>
              <a:t>methods</a:t>
            </a:r>
            <a:r>
              <a:rPr lang="en-US" sz="2000" dirty="0">
                <a:solidFill>
                  <a:srgbClr val="FF0000"/>
                </a:solidFill>
              </a:rPr>
              <a:t> can I then call on </a:t>
            </a:r>
            <a:r>
              <a:rPr lang="en-US" sz="2000" b="1" dirty="0" err="1">
                <a:solidFill>
                  <a:srgbClr val="FF0000"/>
                </a:solidFill>
              </a:rPr>
              <a:t>sa</a:t>
            </a:r>
            <a:r>
              <a:rPr lang="en-US" sz="2000" dirty="0">
                <a:solidFill>
                  <a:srgbClr val="FF0000"/>
                </a:solidFill>
              </a:rPr>
              <a:t>?</a:t>
            </a:r>
          </a:p>
          <a:p>
            <a:pPr marL="0" indent="0">
              <a:buNone/>
            </a:pPr>
            <a:endParaRPr lang="en-US" sz="2000" dirty="0">
              <a:solidFill>
                <a:srgbClr val="FF0000"/>
              </a:solidFill>
            </a:endParaRPr>
          </a:p>
          <a:p>
            <a:pPr marL="0" indent="0">
              <a:buNone/>
            </a:pPr>
            <a:endParaRPr lang="en-US" sz="2000" dirty="0">
              <a:solidFill>
                <a:srgbClr val="FF0000"/>
              </a:solidFill>
            </a:endParaRPr>
          </a:p>
        </p:txBody>
      </p:sp>
      <p:pic>
        <p:nvPicPr>
          <p:cNvPr id="12" name="Picture 11">
            <a:extLst>
              <a:ext uri="{FF2B5EF4-FFF2-40B4-BE49-F238E27FC236}">
                <a16:creationId xmlns:a16="http://schemas.microsoft.com/office/drawing/2014/main" id="{4D3A5588-7B10-2E1C-0FB0-76E103E54D31}"/>
              </a:ext>
            </a:extLst>
          </p:cNvPr>
          <p:cNvPicPr>
            <a:picLocks noChangeAspect="1"/>
          </p:cNvPicPr>
          <p:nvPr/>
        </p:nvPicPr>
        <p:blipFill>
          <a:blip r:embed="rId3"/>
          <a:stretch>
            <a:fillRect/>
          </a:stretch>
        </p:blipFill>
        <p:spPr>
          <a:xfrm>
            <a:off x="9094563" y="4800373"/>
            <a:ext cx="2603175" cy="1853968"/>
          </a:xfrm>
          <a:prstGeom prst="rect">
            <a:avLst/>
          </a:prstGeom>
        </p:spPr>
      </p:pic>
    </p:spTree>
    <p:extLst>
      <p:ext uri="{BB962C8B-B14F-4D97-AF65-F5344CB8AC3E}">
        <p14:creationId xmlns:p14="http://schemas.microsoft.com/office/powerpoint/2010/main" val="246715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DF1C-D0E7-ACAF-4EAF-7B2649AD56DF}"/>
              </a:ext>
            </a:extLst>
          </p:cNvPr>
          <p:cNvSpPr>
            <a:spLocks noGrp="1"/>
          </p:cNvSpPr>
          <p:nvPr>
            <p:ph type="title"/>
          </p:nvPr>
        </p:nvSpPr>
        <p:spPr/>
        <p:txBody>
          <a:bodyPr/>
          <a:lstStyle/>
          <a:p>
            <a:r>
              <a:rPr lang="da-DK" dirty="0" err="1"/>
              <a:t>Compile</a:t>
            </a:r>
            <a:r>
              <a:rPr lang="da-DK" dirty="0"/>
              <a:t>-time and </a:t>
            </a:r>
            <a:r>
              <a:rPr lang="da-DK" dirty="0" err="1"/>
              <a:t>run-time</a:t>
            </a:r>
            <a:r>
              <a:rPr lang="da-DK" dirty="0"/>
              <a:t> type of a variable</a:t>
            </a:r>
            <a:endParaRPr lang="en-US" dirty="0"/>
          </a:p>
        </p:txBody>
      </p:sp>
      <p:sp>
        <p:nvSpPr>
          <p:cNvPr id="3" name="Content Placeholder 2">
            <a:extLst>
              <a:ext uri="{FF2B5EF4-FFF2-40B4-BE49-F238E27FC236}">
                <a16:creationId xmlns:a16="http://schemas.microsoft.com/office/drawing/2014/main" id="{627D44CA-B9A1-0EF9-93B2-E372B9E53DDE}"/>
              </a:ext>
            </a:extLst>
          </p:cNvPr>
          <p:cNvSpPr>
            <a:spLocks noGrp="1"/>
          </p:cNvSpPr>
          <p:nvPr>
            <p:ph idx="1"/>
          </p:nvPr>
        </p:nvSpPr>
        <p:spPr>
          <a:xfrm>
            <a:off x="838201" y="1825625"/>
            <a:ext cx="5966254" cy="4351338"/>
          </a:xfrm>
        </p:spPr>
        <p:txBody>
          <a:bodyPr>
            <a:normAutofit/>
          </a:bodyPr>
          <a:lstStyle/>
          <a:p>
            <a:r>
              <a:rPr lang="da-DK" sz="1800" b="1" dirty="0"/>
              <a:t>In C# </a:t>
            </a:r>
            <a:r>
              <a:rPr lang="da-DK" sz="1800" b="1" dirty="0" err="1"/>
              <a:t>every</a:t>
            </a:r>
            <a:r>
              <a:rPr lang="da-DK" sz="1800" b="1" dirty="0"/>
              <a:t> class is a type </a:t>
            </a:r>
            <a:r>
              <a:rPr lang="da-DK" sz="1800" dirty="0"/>
              <a:t>(</a:t>
            </a:r>
            <a:r>
              <a:rPr lang="da-DK" sz="1800" dirty="0" err="1"/>
              <a:t>also</a:t>
            </a:r>
            <a:r>
              <a:rPr lang="da-DK" sz="1800" dirty="0"/>
              <a:t> </a:t>
            </a:r>
            <a:r>
              <a:rPr lang="da-DK" sz="1800" i="1" dirty="0"/>
              <a:t>interfaces</a:t>
            </a:r>
            <a:r>
              <a:rPr lang="da-DK" sz="1800" dirty="0"/>
              <a:t>). </a:t>
            </a:r>
          </a:p>
          <a:p>
            <a:r>
              <a:rPr lang="da-DK" sz="1800" b="1" dirty="0"/>
              <a:t>A class is a reference type</a:t>
            </a:r>
            <a:r>
              <a:rPr lang="da-DK" sz="1800" dirty="0"/>
              <a:t>. Arrays in C# (</a:t>
            </a:r>
            <a:r>
              <a:rPr lang="da-DK" sz="1800" i="1" dirty="0" err="1"/>
              <a:t>int</a:t>
            </a:r>
            <a:r>
              <a:rPr lang="da-DK" sz="1800" i="1" dirty="0"/>
              <a:t>[] </a:t>
            </a:r>
            <a:r>
              <a:rPr lang="da-DK" sz="1800" i="1" dirty="0" err="1"/>
              <a:t>arr</a:t>
            </a:r>
            <a:r>
              <a:rPr lang="da-DK" sz="1800" dirty="0"/>
              <a:t>) </a:t>
            </a:r>
            <a:r>
              <a:rPr lang="da-DK" sz="1800" dirty="0" err="1"/>
              <a:t>are</a:t>
            </a:r>
            <a:r>
              <a:rPr lang="da-DK" sz="1800" dirty="0"/>
              <a:t> reference type </a:t>
            </a:r>
            <a:r>
              <a:rPr lang="da-DK" sz="1800" dirty="0" err="1"/>
              <a:t>too</a:t>
            </a:r>
            <a:r>
              <a:rPr lang="da-DK" sz="1800" dirty="0"/>
              <a:t>.</a:t>
            </a:r>
          </a:p>
          <a:p>
            <a:r>
              <a:rPr lang="da-DK" sz="1800" dirty="0"/>
              <a:t>Here the </a:t>
            </a:r>
            <a:r>
              <a:rPr lang="da-DK" sz="1800" dirty="0" err="1"/>
              <a:t>compile</a:t>
            </a:r>
            <a:r>
              <a:rPr lang="da-DK" sz="1800" dirty="0"/>
              <a:t>-time type of the variable </a:t>
            </a:r>
            <a:r>
              <a:rPr lang="da-DK" sz="1800" dirty="0" err="1"/>
              <a:t>sa</a:t>
            </a:r>
            <a:r>
              <a:rPr lang="da-DK" sz="1800" dirty="0"/>
              <a:t> is </a:t>
            </a:r>
            <a:r>
              <a:rPr lang="da-DK" sz="1800" dirty="0" err="1"/>
              <a:t>Account</a:t>
            </a:r>
            <a:r>
              <a:rPr lang="da-DK" sz="1800" dirty="0"/>
              <a:t>, </a:t>
            </a:r>
            <a:r>
              <a:rPr lang="da-DK" sz="1800" b="1" dirty="0"/>
              <a:t>BUT </a:t>
            </a:r>
            <a:br>
              <a:rPr lang="da-DK" sz="1800" dirty="0"/>
            </a:br>
            <a:r>
              <a:rPr lang="da-DK" sz="1800" dirty="0"/>
              <a:t>the </a:t>
            </a:r>
            <a:r>
              <a:rPr lang="da-DK" sz="1800" dirty="0" err="1"/>
              <a:t>run-time</a:t>
            </a:r>
            <a:r>
              <a:rPr lang="da-DK" sz="1800" dirty="0"/>
              <a:t> type </a:t>
            </a:r>
            <a:r>
              <a:rPr lang="da-DK" sz="1800" dirty="0" err="1"/>
              <a:t>can</a:t>
            </a:r>
            <a:r>
              <a:rPr lang="da-DK" sz="1800" dirty="0"/>
              <a:t> </a:t>
            </a:r>
            <a:r>
              <a:rPr lang="da-DK" sz="1800" dirty="0" err="1"/>
              <a:t>be</a:t>
            </a:r>
            <a:r>
              <a:rPr lang="da-DK" sz="1800" dirty="0"/>
              <a:t> </a:t>
            </a:r>
            <a:r>
              <a:rPr lang="da-DK" sz="1800" dirty="0" err="1"/>
              <a:t>SavingsAccount</a:t>
            </a:r>
            <a:r>
              <a:rPr lang="da-DK" sz="1800" dirty="0"/>
              <a:t>.</a:t>
            </a:r>
          </a:p>
          <a:p>
            <a:r>
              <a:rPr lang="da-DK" sz="1800" dirty="0" err="1"/>
              <a:t>After</a:t>
            </a:r>
            <a:r>
              <a:rPr lang="da-DK" sz="1800" dirty="0"/>
              <a:t> all </a:t>
            </a:r>
            <a:r>
              <a:rPr lang="da-DK" sz="1800" dirty="0" err="1"/>
              <a:t>you</a:t>
            </a:r>
            <a:r>
              <a:rPr lang="da-DK" sz="1800" dirty="0"/>
              <a:t> </a:t>
            </a:r>
            <a:r>
              <a:rPr lang="da-DK" sz="1800" dirty="0" err="1"/>
              <a:t>can</a:t>
            </a:r>
            <a:r>
              <a:rPr lang="da-DK" sz="1800" dirty="0"/>
              <a:t> </a:t>
            </a:r>
            <a:r>
              <a:rPr lang="da-DK" sz="1800" dirty="0" err="1"/>
              <a:t>only</a:t>
            </a:r>
            <a:r>
              <a:rPr lang="da-DK" sz="1800" dirty="0"/>
              <a:t> </a:t>
            </a:r>
            <a:r>
              <a:rPr lang="da-DK" sz="1800" dirty="0" err="1"/>
              <a:t>assign</a:t>
            </a:r>
            <a:r>
              <a:rPr lang="da-DK" sz="1800" dirty="0"/>
              <a:t> times </a:t>
            </a:r>
            <a:r>
              <a:rPr lang="da-DK" sz="1800" dirty="0" err="1"/>
              <a:t>that</a:t>
            </a:r>
            <a:r>
              <a:rPr lang="da-DK" sz="1800" dirty="0"/>
              <a:t> </a:t>
            </a:r>
            <a:r>
              <a:rPr lang="da-DK" sz="1800" dirty="0" err="1"/>
              <a:t>are</a:t>
            </a:r>
            <a:r>
              <a:rPr lang="da-DK" sz="1800" dirty="0"/>
              <a:t> </a:t>
            </a:r>
            <a:r>
              <a:rPr lang="da-DK" sz="1800" b="1" dirty="0"/>
              <a:t>the same…</a:t>
            </a:r>
            <a:r>
              <a:rPr lang="da-DK" sz="1800" dirty="0"/>
              <a:t> </a:t>
            </a:r>
            <a:br>
              <a:rPr lang="da-DK" sz="1800" dirty="0"/>
            </a:br>
            <a:r>
              <a:rPr lang="da-DK" sz="1800" b="1" dirty="0"/>
              <a:t>BUT</a:t>
            </a:r>
            <a:br>
              <a:rPr lang="da-DK" sz="1800" dirty="0"/>
            </a:br>
            <a:r>
              <a:rPr lang="da-DK" sz="1800" dirty="0"/>
              <a:t>a </a:t>
            </a:r>
            <a:r>
              <a:rPr lang="da-DK" sz="1800" i="1" dirty="0" err="1"/>
              <a:t>SavingsAccount</a:t>
            </a:r>
            <a:r>
              <a:rPr lang="da-DK" sz="1800" dirty="0"/>
              <a:t> </a:t>
            </a:r>
            <a:r>
              <a:rPr lang="da-DK" sz="1800" b="1" i="1" dirty="0"/>
              <a:t>IS</a:t>
            </a:r>
            <a:r>
              <a:rPr lang="da-DK" sz="1800" b="1" dirty="0"/>
              <a:t> an </a:t>
            </a:r>
            <a:r>
              <a:rPr lang="da-DK" sz="1800" i="1" dirty="0" err="1"/>
              <a:t>Account</a:t>
            </a:r>
            <a:r>
              <a:rPr lang="da-DK" sz="1800" dirty="0"/>
              <a:t>, by </a:t>
            </a:r>
            <a:r>
              <a:rPr lang="da-DK" sz="1800" dirty="0" err="1"/>
              <a:t>our</a:t>
            </a:r>
            <a:r>
              <a:rPr lang="da-DK" sz="1800" dirty="0"/>
              <a:t> </a:t>
            </a:r>
            <a:r>
              <a:rPr lang="da-DK" sz="1800" dirty="0" err="1"/>
              <a:t>own</a:t>
            </a:r>
            <a:r>
              <a:rPr lang="da-DK" sz="1800" dirty="0"/>
              <a:t> definition.</a:t>
            </a:r>
          </a:p>
          <a:p>
            <a:pPr marL="0" indent="0">
              <a:buNone/>
            </a:pPr>
            <a:br>
              <a:rPr lang="en-US" sz="1800" dirty="0"/>
            </a:br>
            <a:r>
              <a:rPr lang="en-US" sz="1800" dirty="0">
                <a:solidFill>
                  <a:srgbClr val="7030A0"/>
                </a:solidFill>
                <a:latin typeface="Consolas" panose="020B0609020204030204" pitchFamily="49" charset="0"/>
              </a:rPr>
              <a:t> Account </a:t>
            </a:r>
            <a:r>
              <a:rPr lang="en-US" sz="1800" dirty="0" err="1">
                <a:solidFill>
                  <a:srgbClr val="7030A0"/>
                </a:solidFill>
                <a:latin typeface="Consolas" panose="020B0609020204030204" pitchFamily="49" charset="0"/>
              </a:rPr>
              <a:t>sa</a:t>
            </a:r>
            <a:r>
              <a:rPr lang="en-US" sz="1800" dirty="0">
                <a:solidFill>
                  <a:srgbClr val="7030A0"/>
                </a:solidFill>
                <a:latin typeface="Consolas" panose="020B0609020204030204" pitchFamily="49" charset="0"/>
              </a:rPr>
              <a:t> = new </a:t>
            </a:r>
            <a:r>
              <a:rPr lang="en-US" sz="1800" dirty="0" err="1">
                <a:solidFill>
                  <a:srgbClr val="7030A0"/>
                </a:solidFill>
                <a:latin typeface="Consolas" panose="020B0609020204030204" pitchFamily="49" charset="0"/>
              </a:rPr>
              <a:t>SavingsAccount</a:t>
            </a:r>
            <a:r>
              <a:rPr lang="en-US" sz="1800" dirty="0">
                <a:solidFill>
                  <a:srgbClr val="7030A0"/>
                </a:solidFill>
                <a:latin typeface="Consolas" panose="020B0609020204030204" pitchFamily="49" charset="0"/>
              </a:rPr>
              <a:t>();</a:t>
            </a:r>
            <a:br>
              <a:rPr lang="en-US" sz="2400" dirty="0">
                <a:solidFill>
                  <a:srgbClr val="7030A0"/>
                </a:solidFill>
                <a:latin typeface="Consolas" panose="020B0609020204030204" pitchFamily="49" charset="0"/>
              </a:rPr>
            </a:br>
            <a:endParaRPr lang="en-US" sz="2400" dirty="0">
              <a:latin typeface="Consolas" panose="020B0609020204030204" pitchFamily="49" charset="0"/>
            </a:endParaRPr>
          </a:p>
        </p:txBody>
      </p:sp>
      <p:grpSp>
        <p:nvGrpSpPr>
          <p:cNvPr id="19" name="Group 18">
            <a:extLst>
              <a:ext uri="{FF2B5EF4-FFF2-40B4-BE49-F238E27FC236}">
                <a16:creationId xmlns:a16="http://schemas.microsoft.com/office/drawing/2014/main" id="{FF970DA1-178F-F36B-2BF2-226A81CAC942}"/>
              </a:ext>
            </a:extLst>
          </p:cNvPr>
          <p:cNvGrpSpPr/>
          <p:nvPr/>
        </p:nvGrpSpPr>
        <p:grpSpPr>
          <a:xfrm>
            <a:off x="7068065" y="2611395"/>
            <a:ext cx="4761470" cy="3328086"/>
            <a:chOff x="7068065" y="2611395"/>
            <a:chExt cx="4761470" cy="3328086"/>
          </a:xfrm>
        </p:grpSpPr>
        <p:grpSp>
          <p:nvGrpSpPr>
            <p:cNvPr id="7" name="Group 6">
              <a:extLst>
                <a:ext uri="{FF2B5EF4-FFF2-40B4-BE49-F238E27FC236}">
                  <a16:creationId xmlns:a16="http://schemas.microsoft.com/office/drawing/2014/main" id="{21E85AEF-22F8-AA39-23A1-67414F2950B6}"/>
                </a:ext>
              </a:extLst>
            </p:cNvPr>
            <p:cNvGrpSpPr/>
            <p:nvPr/>
          </p:nvGrpSpPr>
          <p:grpSpPr>
            <a:xfrm>
              <a:off x="7068065" y="2611395"/>
              <a:ext cx="4761470" cy="3328086"/>
              <a:chOff x="7068065" y="2611395"/>
              <a:chExt cx="4761470" cy="3328086"/>
            </a:xfrm>
          </p:grpSpPr>
          <p:sp>
            <p:nvSpPr>
              <p:cNvPr id="5" name="Rectangle 4">
                <a:extLst>
                  <a:ext uri="{FF2B5EF4-FFF2-40B4-BE49-F238E27FC236}">
                    <a16:creationId xmlns:a16="http://schemas.microsoft.com/office/drawing/2014/main" id="{73162694-E3DB-5BA2-7938-36A95305A843}"/>
                  </a:ext>
                </a:extLst>
              </p:cNvPr>
              <p:cNvSpPr/>
              <p:nvPr/>
            </p:nvSpPr>
            <p:spPr>
              <a:xfrm>
                <a:off x="7068065" y="2965622"/>
                <a:ext cx="4761470" cy="2973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F3D0F01-506E-C9E6-5445-8AC9D07A89D6}"/>
                  </a:ext>
                </a:extLst>
              </p:cNvPr>
              <p:cNvSpPr txBox="1"/>
              <p:nvPr/>
            </p:nvSpPr>
            <p:spPr>
              <a:xfrm>
                <a:off x="7068065" y="2611395"/>
                <a:ext cx="976101" cy="369332"/>
              </a:xfrm>
              <a:prstGeom prst="rect">
                <a:avLst/>
              </a:prstGeom>
              <a:noFill/>
            </p:spPr>
            <p:txBody>
              <a:bodyPr wrap="none" rtlCol="0">
                <a:spAutoFit/>
              </a:bodyPr>
              <a:lstStyle/>
              <a:p>
                <a:r>
                  <a:rPr lang="da-DK" dirty="0" err="1">
                    <a:solidFill>
                      <a:schemeClr val="accent5">
                        <a:lumMod val="50000"/>
                      </a:schemeClr>
                    </a:solidFill>
                  </a:rPr>
                  <a:t>memory</a:t>
                </a:r>
                <a:endParaRPr lang="en-US" dirty="0">
                  <a:solidFill>
                    <a:schemeClr val="accent5">
                      <a:lumMod val="50000"/>
                    </a:schemeClr>
                  </a:solidFill>
                </a:endParaRPr>
              </a:p>
            </p:txBody>
          </p:sp>
        </p:grpSp>
        <p:sp>
          <p:nvSpPr>
            <p:cNvPr id="4" name="TextBox 3">
              <a:extLst>
                <a:ext uri="{FF2B5EF4-FFF2-40B4-BE49-F238E27FC236}">
                  <a16:creationId xmlns:a16="http://schemas.microsoft.com/office/drawing/2014/main" id="{8158A01C-4C6A-7B9D-9D09-702A7538BC1F}"/>
                </a:ext>
              </a:extLst>
            </p:cNvPr>
            <p:cNvSpPr txBox="1"/>
            <p:nvPr/>
          </p:nvSpPr>
          <p:spPr>
            <a:xfrm>
              <a:off x="7364628" y="3278659"/>
              <a:ext cx="1214563" cy="369332"/>
            </a:xfrm>
            <a:prstGeom prst="rect">
              <a:avLst/>
            </a:prstGeom>
            <a:noFill/>
          </p:spPr>
          <p:txBody>
            <a:bodyPr wrap="none" rtlCol="0">
              <a:spAutoFit/>
            </a:bodyPr>
            <a:lstStyle/>
            <a:p>
              <a:r>
                <a:rPr lang="da-DK" dirty="0" err="1">
                  <a:solidFill>
                    <a:schemeClr val="bg1"/>
                  </a:solidFill>
                </a:rPr>
                <a:t>sa:Account</a:t>
              </a:r>
              <a:endParaRPr lang="en-US" dirty="0">
                <a:solidFill>
                  <a:schemeClr val="bg1"/>
                </a:solidFill>
              </a:endParaRPr>
            </a:p>
          </p:txBody>
        </p:sp>
        <p:grpSp>
          <p:nvGrpSpPr>
            <p:cNvPr id="10" name="Group 9">
              <a:extLst>
                <a:ext uri="{FF2B5EF4-FFF2-40B4-BE49-F238E27FC236}">
                  <a16:creationId xmlns:a16="http://schemas.microsoft.com/office/drawing/2014/main" id="{68DCC731-7090-BAC0-E703-30F2866864EC}"/>
                </a:ext>
              </a:extLst>
            </p:cNvPr>
            <p:cNvGrpSpPr/>
            <p:nvPr/>
          </p:nvGrpSpPr>
          <p:grpSpPr>
            <a:xfrm>
              <a:off x="9218141" y="3777308"/>
              <a:ext cx="1762897" cy="1181018"/>
              <a:chOff x="9284043" y="3299513"/>
              <a:chExt cx="1762897" cy="1181018"/>
            </a:xfrm>
          </p:grpSpPr>
          <p:sp>
            <p:nvSpPr>
              <p:cNvPr id="8" name="Rectangle: Rounded Corners 7">
                <a:extLst>
                  <a:ext uri="{FF2B5EF4-FFF2-40B4-BE49-F238E27FC236}">
                    <a16:creationId xmlns:a16="http://schemas.microsoft.com/office/drawing/2014/main" id="{9402D9E0-95B4-B39B-3EE4-8567F5E2CC52}"/>
                  </a:ext>
                </a:extLst>
              </p:cNvPr>
              <p:cNvSpPr/>
              <p:nvPr/>
            </p:nvSpPr>
            <p:spPr>
              <a:xfrm>
                <a:off x="9284043" y="3647991"/>
                <a:ext cx="1762897" cy="8325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da-DK" sz="1600" dirty="0"/>
                  <a:t>balance = 1000</a:t>
                </a:r>
              </a:p>
            </p:txBody>
          </p:sp>
          <p:sp>
            <p:nvSpPr>
              <p:cNvPr id="9" name="TextBox 8">
                <a:extLst>
                  <a:ext uri="{FF2B5EF4-FFF2-40B4-BE49-F238E27FC236}">
                    <a16:creationId xmlns:a16="http://schemas.microsoft.com/office/drawing/2014/main" id="{D5693DBE-3991-3F17-0D8F-1E1144F53A36}"/>
                  </a:ext>
                </a:extLst>
              </p:cNvPr>
              <p:cNvSpPr txBox="1"/>
              <p:nvPr/>
            </p:nvSpPr>
            <p:spPr>
              <a:xfrm>
                <a:off x="9284043" y="3299513"/>
                <a:ext cx="1704441" cy="369332"/>
              </a:xfrm>
              <a:prstGeom prst="rect">
                <a:avLst/>
              </a:prstGeom>
              <a:noFill/>
            </p:spPr>
            <p:txBody>
              <a:bodyPr wrap="none" rtlCol="0">
                <a:spAutoFit/>
              </a:bodyPr>
              <a:lstStyle/>
              <a:p>
                <a:r>
                  <a:rPr lang="da-DK" dirty="0">
                    <a:solidFill>
                      <a:schemeClr val="bg1"/>
                    </a:solidFill>
                  </a:rPr>
                  <a:t>:</a:t>
                </a:r>
                <a:r>
                  <a:rPr lang="da-DK" dirty="0" err="1">
                    <a:solidFill>
                      <a:schemeClr val="bg1"/>
                    </a:solidFill>
                  </a:rPr>
                  <a:t>SavingsAccount</a:t>
                </a:r>
                <a:endParaRPr lang="en-US" dirty="0">
                  <a:solidFill>
                    <a:schemeClr val="bg1"/>
                  </a:solidFill>
                </a:endParaRPr>
              </a:p>
            </p:txBody>
          </p:sp>
        </p:grpSp>
        <p:cxnSp>
          <p:nvCxnSpPr>
            <p:cNvPr id="16" name="Connector: Curved 15">
              <a:extLst>
                <a:ext uri="{FF2B5EF4-FFF2-40B4-BE49-F238E27FC236}">
                  <a16:creationId xmlns:a16="http://schemas.microsoft.com/office/drawing/2014/main" id="{215FF86E-2720-9478-F1C9-E926718C701E}"/>
                </a:ext>
              </a:extLst>
            </p:cNvPr>
            <p:cNvCxnSpPr>
              <a:cxnSpLocks/>
              <a:stCxn id="4" idx="3"/>
              <a:endCxn id="8" idx="1"/>
            </p:cNvCxnSpPr>
            <p:nvPr/>
          </p:nvCxnSpPr>
          <p:spPr>
            <a:xfrm>
              <a:off x="8579191" y="3463325"/>
              <a:ext cx="638950" cy="1078731"/>
            </a:xfrm>
            <a:prstGeom prst="curved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Arrow: Right 20">
            <a:extLst>
              <a:ext uri="{FF2B5EF4-FFF2-40B4-BE49-F238E27FC236}">
                <a16:creationId xmlns:a16="http://schemas.microsoft.com/office/drawing/2014/main" id="{177A0274-DBAD-8D54-E362-63E47F351485}"/>
              </a:ext>
            </a:extLst>
          </p:cNvPr>
          <p:cNvSpPr/>
          <p:nvPr/>
        </p:nvSpPr>
        <p:spPr>
          <a:xfrm rot="20689831">
            <a:off x="5573685" y="4590328"/>
            <a:ext cx="1359243" cy="461319"/>
          </a:xfrm>
          <a:prstGeom prst="rightArrow">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Tree>
    <p:extLst>
      <p:ext uri="{BB962C8B-B14F-4D97-AF65-F5344CB8AC3E}">
        <p14:creationId xmlns:p14="http://schemas.microsoft.com/office/powerpoint/2010/main" val="1921999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4771-813A-EDB7-AF5D-8DCD5DBABF08}"/>
              </a:ext>
            </a:extLst>
          </p:cNvPr>
          <p:cNvSpPr>
            <a:spLocks noGrp="1"/>
          </p:cNvSpPr>
          <p:nvPr>
            <p:ph type="title"/>
          </p:nvPr>
        </p:nvSpPr>
        <p:spPr/>
        <p:txBody>
          <a:bodyPr/>
          <a:lstStyle/>
          <a:p>
            <a:r>
              <a:rPr lang="da-DK" dirty="0" err="1"/>
              <a:t>Polymorphism</a:t>
            </a:r>
            <a:endParaRPr lang="en-US" dirty="0"/>
          </a:p>
        </p:txBody>
      </p:sp>
      <p:sp>
        <p:nvSpPr>
          <p:cNvPr id="3" name="Content Placeholder 2">
            <a:extLst>
              <a:ext uri="{FF2B5EF4-FFF2-40B4-BE49-F238E27FC236}">
                <a16:creationId xmlns:a16="http://schemas.microsoft.com/office/drawing/2014/main" id="{C44CCF51-BBC8-C8AB-59BB-09BE416D931D}"/>
              </a:ext>
            </a:extLst>
          </p:cNvPr>
          <p:cNvSpPr>
            <a:spLocks noGrp="1"/>
          </p:cNvSpPr>
          <p:nvPr>
            <p:ph idx="1"/>
          </p:nvPr>
        </p:nvSpPr>
        <p:spPr/>
        <p:txBody>
          <a:bodyPr>
            <a:normAutofit/>
          </a:bodyPr>
          <a:lstStyle/>
          <a:p>
            <a:pPr marL="0" indent="0">
              <a:buNone/>
            </a:pPr>
            <a:r>
              <a:rPr lang="da-DK" sz="2000" dirty="0"/>
              <a:t>[book] </a:t>
            </a:r>
            <a:r>
              <a:rPr lang="da-DK" sz="2000" dirty="0" err="1"/>
              <a:t>says</a:t>
            </a:r>
            <a:r>
              <a:rPr lang="da-DK" sz="2000" dirty="0"/>
              <a:t>:</a:t>
            </a:r>
          </a:p>
          <a:p>
            <a:r>
              <a:rPr lang="en-US" sz="2000" i="1" dirty="0"/>
              <a:t>Polymorphism is the ability of derived classes inheriting from the same base class to respond to the same method call in their own unique way. </a:t>
            </a:r>
          </a:p>
          <a:p>
            <a:r>
              <a:rPr lang="en-US" sz="2000" i="1" dirty="0"/>
              <a:t>This simplifies client code because the client code does not need to worry about which class type it is referencing, as long as the class types implement the same method interfaces.</a:t>
            </a:r>
          </a:p>
          <a:p>
            <a:r>
              <a:rPr lang="en-US" sz="2000" dirty="0"/>
              <a:t>Also: </a:t>
            </a:r>
            <a:r>
              <a:rPr lang="en-US" sz="2000" b="1" i="1" dirty="0"/>
              <a:t>&lt;&lt;Polymorphism means "many forms", and it occurs when we have many classes that are related to each other by inheritance.&gt;&gt; </a:t>
            </a:r>
            <a:r>
              <a:rPr lang="en-US" sz="1400" dirty="0"/>
              <a:t>[from </a:t>
            </a:r>
            <a:r>
              <a:rPr lang="en-US" sz="1400" dirty="0">
                <a:hlinkClick r:id="rId2"/>
              </a:rPr>
              <a:t>https://www.w3schools.com/cs/cs_polymorphism.php</a:t>
            </a:r>
            <a:r>
              <a:rPr lang="en-US" sz="1400" dirty="0"/>
              <a:t> ]</a:t>
            </a:r>
          </a:p>
          <a:p>
            <a:endParaRPr lang="en-US" sz="2000" i="1" dirty="0"/>
          </a:p>
          <a:p>
            <a:r>
              <a:rPr lang="en-US" sz="2000" b="1" dirty="0"/>
              <a:t>Which boils down to: </a:t>
            </a:r>
            <a:br>
              <a:rPr lang="en-US" sz="2000" i="1" dirty="0"/>
            </a:br>
            <a:r>
              <a:rPr lang="en-US" sz="2000" dirty="0">
                <a:solidFill>
                  <a:srgbClr val="7030A0"/>
                </a:solidFill>
              </a:rPr>
              <a:t>	</a:t>
            </a:r>
            <a:r>
              <a:rPr lang="en-US" sz="1600" dirty="0">
                <a:solidFill>
                  <a:srgbClr val="7030A0"/>
                </a:solidFill>
                <a:latin typeface="Consolas" panose="020B0609020204030204" pitchFamily="49" charset="0"/>
              </a:rPr>
              <a:t>List&lt;Account&gt; </a:t>
            </a:r>
            <a:r>
              <a:rPr lang="en-US" sz="1600" dirty="0" err="1">
                <a:solidFill>
                  <a:srgbClr val="7030A0"/>
                </a:solidFill>
                <a:latin typeface="Consolas" panose="020B0609020204030204" pitchFamily="49" charset="0"/>
              </a:rPr>
              <a:t>myAccounts</a:t>
            </a:r>
            <a:r>
              <a:rPr lang="en-US" sz="1600" dirty="0">
                <a:solidFill>
                  <a:srgbClr val="7030A0"/>
                </a:solidFill>
                <a:latin typeface="Consolas" panose="020B0609020204030204" pitchFamily="49" charset="0"/>
              </a:rPr>
              <a:t> = new List&lt;Account&gt;(); </a:t>
            </a:r>
            <a:br>
              <a:rPr lang="en-US" sz="1600" dirty="0">
                <a:solidFill>
                  <a:srgbClr val="7030A0"/>
                </a:solidFill>
                <a:latin typeface="Consolas" panose="020B0609020204030204" pitchFamily="49" charset="0"/>
              </a:rPr>
            </a:br>
            <a:r>
              <a:rPr lang="en-US" sz="1600" dirty="0">
                <a:solidFill>
                  <a:srgbClr val="7030A0"/>
                </a:solidFill>
                <a:latin typeface="Consolas" panose="020B0609020204030204" pitchFamily="49" charset="0"/>
              </a:rPr>
              <a:t>	</a:t>
            </a:r>
            <a:r>
              <a:rPr lang="en-US" sz="1600" dirty="0" err="1">
                <a:solidFill>
                  <a:srgbClr val="7030A0"/>
                </a:solidFill>
                <a:latin typeface="Consolas" panose="020B0609020204030204" pitchFamily="49" charset="0"/>
              </a:rPr>
              <a:t>myAccounts.Add</a:t>
            </a:r>
            <a:r>
              <a:rPr lang="en-US" sz="1600" dirty="0">
                <a:solidFill>
                  <a:srgbClr val="7030A0"/>
                </a:solidFill>
                <a:latin typeface="Consolas" panose="020B0609020204030204" pitchFamily="49" charset="0"/>
              </a:rPr>
              <a:t>(new </a:t>
            </a:r>
            <a:r>
              <a:rPr lang="en-US" sz="1600" dirty="0" err="1">
                <a:solidFill>
                  <a:srgbClr val="7030A0"/>
                </a:solidFill>
                <a:latin typeface="Consolas" panose="020B0609020204030204" pitchFamily="49" charset="0"/>
              </a:rPr>
              <a:t>CheckingAccount</a:t>
            </a:r>
            <a:r>
              <a:rPr lang="en-US" sz="1600" dirty="0">
                <a:solidFill>
                  <a:srgbClr val="7030A0"/>
                </a:solidFill>
                <a:latin typeface="Consolas" panose="020B0609020204030204" pitchFamily="49" charset="0"/>
              </a:rPr>
              <a:t>()); </a:t>
            </a:r>
            <a:br>
              <a:rPr lang="en-US" sz="1600" dirty="0">
                <a:solidFill>
                  <a:srgbClr val="7030A0"/>
                </a:solidFill>
                <a:latin typeface="Consolas" panose="020B0609020204030204" pitchFamily="49" charset="0"/>
              </a:rPr>
            </a:br>
            <a:r>
              <a:rPr lang="en-US" sz="1600" dirty="0">
                <a:solidFill>
                  <a:srgbClr val="7030A0"/>
                </a:solidFill>
                <a:latin typeface="Consolas" panose="020B0609020204030204" pitchFamily="49" charset="0"/>
              </a:rPr>
              <a:t>	</a:t>
            </a:r>
            <a:r>
              <a:rPr lang="en-US" sz="1600" dirty="0" err="1">
                <a:solidFill>
                  <a:srgbClr val="7030A0"/>
                </a:solidFill>
                <a:latin typeface="Consolas" panose="020B0609020204030204" pitchFamily="49" charset="0"/>
              </a:rPr>
              <a:t>myAccounts.Add</a:t>
            </a:r>
            <a:r>
              <a:rPr lang="en-US" sz="1600" dirty="0">
                <a:solidFill>
                  <a:srgbClr val="7030A0"/>
                </a:solidFill>
                <a:latin typeface="Consolas" panose="020B0609020204030204" pitchFamily="49" charset="0"/>
              </a:rPr>
              <a:t>(new </a:t>
            </a:r>
            <a:r>
              <a:rPr lang="en-US" sz="1600" dirty="0" err="1">
                <a:solidFill>
                  <a:srgbClr val="7030A0"/>
                </a:solidFill>
                <a:latin typeface="Consolas" panose="020B0609020204030204" pitchFamily="49" charset="0"/>
              </a:rPr>
              <a:t>SavingsAccount</a:t>
            </a:r>
            <a:r>
              <a:rPr lang="en-US" sz="1600" dirty="0">
                <a:solidFill>
                  <a:srgbClr val="7030A0"/>
                </a:solidFill>
                <a:latin typeface="Consolas" panose="020B0609020204030204" pitchFamily="49" charset="0"/>
              </a:rPr>
              <a:t>()); </a:t>
            </a:r>
          </a:p>
        </p:txBody>
      </p:sp>
      <p:pic>
        <p:nvPicPr>
          <p:cNvPr id="5" name="Picture 4">
            <a:extLst>
              <a:ext uri="{FF2B5EF4-FFF2-40B4-BE49-F238E27FC236}">
                <a16:creationId xmlns:a16="http://schemas.microsoft.com/office/drawing/2014/main" id="{B6936131-0955-FC07-A848-26BD8A4D1A78}"/>
              </a:ext>
            </a:extLst>
          </p:cNvPr>
          <p:cNvPicPr>
            <a:picLocks noChangeAspect="1"/>
          </p:cNvPicPr>
          <p:nvPr/>
        </p:nvPicPr>
        <p:blipFill>
          <a:blip r:embed="rId3"/>
          <a:stretch>
            <a:fillRect/>
          </a:stretch>
        </p:blipFill>
        <p:spPr>
          <a:xfrm>
            <a:off x="7364628" y="4991307"/>
            <a:ext cx="1654770" cy="1617668"/>
          </a:xfrm>
          <a:prstGeom prst="rect">
            <a:avLst/>
          </a:prstGeom>
        </p:spPr>
      </p:pic>
    </p:spTree>
    <p:extLst>
      <p:ext uri="{BB962C8B-B14F-4D97-AF65-F5344CB8AC3E}">
        <p14:creationId xmlns:p14="http://schemas.microsoft.com/office/powerpoint/2010/main" val="749101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8986E53-A732-1EEB-6702-7AD272D6C7F4}"/>
              </a:ext>
            </a:extLst>
          </p:cNvPr>
          <p:cNvPicPr>
            <a:picLocks noChangeAspect="1"/>
          </p:cNvPicPr>
          <p:nvPr/>
        </p:nvPicPr>
        <p:blipFill>
          <a:blip r:embed="rId2"/>
          <a:stretch>
            <a:fillRect/>
          </a:stretch>
        </p:blipFill>
        <p:spPr>
          <a:xfrm>
            <a:off x="2521679" y="2515502"/>
            <a:ext cx="6753225" cy="3381375"/>
          </a:xfrm>
          <a:prstGeom prst="rect">
            <a:avLst/>
          </a:prstGeom>
        </p:spPr>
      </p:pic>
      <p:sp>
        <p:nvSpPr>
          <p:cNvPr id="2" name="Title 1">
            <a:extLst>
              <a:ext uri="{FF2B5EF4-FFF2-40B4-BE49-F238E27FC236}">
                <a16:creationId xmlns:a16="http://schemas.microsoft.com/office/drawing/2014/main" id="{57721063-9B0F-B9B3-686F-595724B24E96}"/>
              </a:ext>
            </a:extLst>
          </p:cNvPr>
          <p:cNvSpPr>
            <a:spLocks noGrp="1"/>
          </p:cNvSpPr>
          <p:nvPr>
            <p:ph type="title"/>
          </p:nvPr>
        </p:nvSpPr>
        <p:spPr/>
        <p:txBody>
          <a:bodyPr/>
          <a:lstStyle/>
          <a:p>
            <a:r>
              <a:rPr lang="da-DK" dirty="0"/>
              <a:t>A List of </a:t>
            </a:r>
            <a:r>
              <a:rPr lang="da-DK" dirty="0" err="1"/>
              <a:t>Accounts</a:t>
            </a:r>
            <a:endParaRPr lang="en-US" dirty="0"/>
          </a:p>
        </p:txBody>
      </p:sp>
      <p:sp>
        <p:nvSpPr>
          <p:cNvPr id="3" name="Content Placeholder 2">
            <a:extLst>
              <a:ext uri="{FF2B5EF4-FFF2-40B4-BE49-F238E27FC236}">
                <a16:creationId xmlns:a16="http://schemas.microsoft.com/office/drawing/2014/main" id="{648A3FC3-7CC9-642E-1A70-3A8D6CCE7DAF}"/>
              </a:ext>
            </a:extLst>
          </p:cNvPr>
          <p:cNvSpPr>
            <a:spLocks noGrp="1"/>
          </p:cNvSpPr>
          <p:nvPr>
            <p:ph idx="1"/>
          </p:nvPr>
        </p:nvSpPr>
        <p:spPr/>
        <p:txBody>
          <a:bodyPr>
            <a:normAutofit/>
          </a:bodyPr>
          <a:lstStyle/>
          <a:p>
            <a:r>
              <a:rPr lang="da-DK" sz="2400" dirty="0"/>
              <a:t>Now, </a:t>
            </a:r>
            <a:r>
              <a:rPr lang="da-DK" sz="2400" dirty="0" err="1"/>
              <a:t>thanks</a:t>
            </a:r>
            <a:r>
              <a:rPr lang="da-DK" sz="2400" dirty="0"/>
              <a:t> to </a:t>
            </a:r>
            <a:r>
              <a:rPr lang="da-DK" sz="2400" dirty="0" err="1"/>
              <a:t>polymorphism</a:t>
            </a:r>
            <a:r>
              <a:rPr lang="da-DK" sz="2400" dirty="0"/>
              <a:t>, I </a:t>
            </a:r>
            <a:r>
              <a:rPr lang="da-DK" sz="2400" dirty="0" err="1"/>
              <a:t>can</a:t>
            </a:r>
            <a:r>
              <a:rPr lang="da-DK" sz="2400" dirty="0"/>
              <a:t> </a:t>
            </a:r>
            <a:r>
              <a:rPr lang="da-DK" sz="2400" dirty="0" err="1"/>
              <a:t>write</a:t>
            </a:r>
            <a:r>
              <a:rPr lang="da-DK" sz="2400" dirty="0"/>
              <a:t> the </a:t>
            </a:r>
            <a:r>
              <a:rPr lang="da-DK" sz="2400" dirty="0" err="1"/>
              <a:t>following</a:t>
            </a:r>
            <a:r>
              <a:rPr lang="da-DK" sz="2400" dirty="0"/>
              <a:t> in the </a:t>
            </a:r>
            <a:r>
              <a:rPr lang="da-DK" sz="2400" i="1" dirty="0" err="1"/>
              <a:t>main</a:t>
            </a:r>
            <a:r>
              <a:rPr lang="da-DK" sz="2400" dirty="0"/>
              <a:t>:</a:t>
            </a:r>
            <a:endParaRPr lang="en-US" sz="2400" dirty="0"/>
          </a:p>
        </p:txBody>
      </p:sp>
      <p:sp>
        <p:nvSpPr>
          <p:cNvPr id="7" name="Speech Bubble: Oval 6">
            <a:extLst>
              <a:ext uri="{FF2B5EF4-FFF2-40B4-BE49-F238E27FC236}">
                <a16:creationId xmlns:a16="http://schemas.microsoft.com/office/drawing/2014/main" id="{978AA05B-C805-A66A-75C5-BA6FF4621A35}"/>
              </a:ext>
            </a:extLst>
          </p:cNvPr>
          <p:cNvSpPr/>
          <p:nvPr/>
        </p:nvSpPr>
        <p:spPr>
          <a:xfrm>
            <a:off x="8608541" y="2743200"/>
            <a:ext cx="2454875" cy="1515762"/>
          </a:xfrm>
          <a:prstGeom prst="wedgeEllipseCallout">
            <a:avLst>
              <a:gd name="adj1" fmla="val -134448"/>
              <a:gd name="adj2" fmla="val -1524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What</a:t>
            </a:r>
            <a:r>
              <a:rPr lang="da-DK" dirty="0"/>
              <a:t> type is </a:t>
            </a:r>
            <a:r>
              <a:rPr lang="da-DK" b="1" dirty="0"/>
              <a:t>a</a:t>
            </a:r>
            <a:r>
              <a:rPr lang="da-DK" dirty="0"/>
              <a:t>?</a:t>
            </a:r>
          </a:p>
          <a:p>
            <a:pPr algn="ctr"/>
            <a:r>
              <a:rPr lang="da-DK" dirty="0" err="1"/>
              <a:t>What</a:t>
            </a:r>
            <a:r>
              <a:rPr lang="da-DK" dirty="0"/>
              <a:t> type is </a:t>
            </a:r>
            <a:r>
              <a:rPr lang="da-DK" b="1" dirty="0"/>
              <a:t>b</a:t>
            </a:r>
            <a:r>
              <a:rPr lang="da-DK" dirty="0"/>
              <a:t>?</a:t>
            </a:r>
            <a:endParaRPr lang="en-US" dirty="0"/>
          </a:p>
        </p:txBody>
      </p:sp>
      <p:sp>
        <p:nvSpPr>
          <p:cNvPr id="8" name="Speech Bubble: Oval 7">
            <a:extLst>
              <a:ext uri="{FF2B5EF4-FFF2-40B4-BE49-F238E27FC236}">
                <a16:creationId xmlns:a16="http://schemas.microsoft.com/office/drawing/2014/main" id="{1C5879BC-5907-1C2B-97C7-DC8280C2B7D1}"/>
              </a:ext>
            </a:extLst>
          </p:cNvPr>
          <p:cNvSpPr/>
          <p:nvPr/>
        </p:nvSpPr>
        <p:spPr>
          <a:xfrm>
            <a:off x="97309" y="2805551"/>
            <a:ext cx="1831889" cy="1404362"/>
          </a:xfrm>
          <a:prstGeom prst="wedgeEllipseCallout">
            <a:avLst>
              <a:gd name="adj1" fmla="val 84943"/>
              <a:gd name="adj2" fmla="val -174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a-DK" dirty="0" err="1"/>
              <a:t>Which</a:t>
            </a:r>
            <a:r>
              <a:rPr lang="da-DK" dirty="0"/>
              <a:t> version of </a:t>
            </a:r>
            <a:r>
              <a:rPr lang="da-DK" i="1" dirty="0" err="1"/>
              <a:t>Deposit</a:t>
            </a:r>
            <a:r>
              <a:rPr lang="da-DK" i="1" dirty="0"/>
              <a:t>()</a:t>
            </a:r>
            <a:r>
              <a:rPr lang="da-DK" dirty="0"/>
              <a:t> is </a:t>
            </a:r>
            <a:r>
              <a:rPr lang="da-DK" dirty="0" err="1"/>
              <a:t>used</a:t>
            </a:r>
            <a:r>
              <a:rPr lang="da-DK" dirty="0"/>
              <a:t> </a:t>
            </a:r>
            <a:r>
              <a:rPr lang="da-DK" dirty="0" err="1"/>
              <a:t>here</a:t>
            </a:r>
            <a:r>
              <a:rPr lang="da-DK" dirty="0"/>
              <a:t>?</a:t>
            </a:r>
            <a:endParaRPr lang="en-US" dirty="0"/>
          </a:p>
        </p:txBody>
      </p:sp>
      <p:sp>
        <p:nvSpPr>
          <p:cNvPr id="11" name="Speech Bubble: Oval 10">
            <a:extLst>
              <a:ext uri="{FF2B5EF4-FFF2-40B4-BE49-F238E27FC236}">
                <a16:creationId xmlns:a16="http://schemas.microsoft.com/office/drawing/2014/main" id="{DE11F6CA-4DED-7D16-7A12-DEA4E5C7C04C}"/>
              </a:ext>
            </a:extLst>
          </p:cNvPr>
          <p:cNvSpPr/>
          <p:nvPr/>
        </p:nvSpPr>
        <p:spPr>
          <a:xfrm>
            <a:off x="504984" y="5004720"/>
            <a:ext cx="1097500" cy="892157"/>
          </a:xfrm>
          <a:prstGeom prst="wedgeEllipseCallout">
            <a:avLst>
              <a:gd name="adj1" fmla="val 132545"/>
              <a:gd name="adj2" fmla="val -14581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a-DK" dirty="0"/>
              <a:t>And </a:t>
            </a:r>
            <a:r>
              <a:rPr lang="da-DK" dirty="0" err="1"/>
              <a:t>here</a:t>
            </a:r>
            <a:r>
              <a:rPr lang="da-DK" dirty="0"/>
              <a:t>?</a:t>
            </a:r>
            <a:endParaRPr lang="en-US" dirty="0"/>
          </a:p>
        </p:txBody>
      </p:sp>
      <p:grpSp>
        <p:nvGrpSpPr>
          <p:cNvPr id="15" name="Group 14">
            <a:extLst>
              <a:ext uri="{FF2B5EF4-FFF2-40B4-BE49-F238E27FC236}">
                <a16:creationId xmlns:a16="http://schemas.microsoft.com/office/drawing/2014/main" id="{6AF2A03E-03E7-5865-76C3-461EF09EE705}"/>
              </a:ext>
            </a:extLst>
          </p:cNvPr>
          <p:cNvGrpSpPr/>
          <p:nvPr/>
        </p:nvGrpSpPr>
        <p:grpSpPr>
          <a:xfrm>
            <a:off x="9020432" y="85040"/>
            <a:ext cx="3101660" cy="512462"/>
            <a:chOff x="9020432" y="85040"/>
            <a:chExt cx="3101660" cy="512462"/>
          </a:xfrm>
        </p:grpSpPr>
        <p:sp>
          <p:nvSpPr>
            <p:cNvPr id="14" name="Rectangle 13">
              <a:extLst>
                <a:ext uri="{FF2B5EF4-FFF2-40B4-BE49-F238E27FC236}">
                  <a16:creationId xmlns:a16="http://schemas.microsoft.com/office/drawing/2014/main" id="{90A93E69-0305-A366-D12B-9D59726891D3}"/>
                </a:ext>
              </a:extLst>
            </p:cNvPr>
            <p:cNvSpPr/>
            <p:nvPr/>
          </p:nvSpPr>
          <p:spPr>
            <a:xfrm>
              <a:off x="9020432" y="85040"/>
              <a:ext cx="3101660" cy="512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23D0DB-2041-3ED5-F623-DC36C50E7CD6}"/>
                </a:ext>
              </a:extLst>
            </p:cNvPr>
            <p:cNvSpPr txBox="1"/>
            <p:nvPr/>
          </p:nvSpPr>
          <p:spPr>
            <a:xfrm>
              <a:off x="9094573" y="180459"/>
              <a:ext cx="3027519" cy="369332"/>
            </a:xfrm>
            <a:prstGeom prst="rect">
              <a:avLst/>
            </a:prstGeom>
            <a:noFill/>
          </p:spPr>
          <p:txBody>
            <a:bodyPr wrap="square">
              <a:spAutoFit/>
            </a:bodyPr>
            <a:lstStyle/>
            <a:p>
              <a:pPr marL="0" indent="0">
                <a:buNone/>
              </a:pPr>
              <a:r>
                <a:rPr lang="da-DK" sz="1800" b="1" dirty="0"/>
                <a:t>Look at </a:t>
              </a:r>
              <a:r>
                <a:rPr lang="da-DK" sz="1800" b="1" dirty="0" err="1">
                  <a:solidFill>
                    <a:srgbClr val="0070C0"/>
                  </a:solidFill>
                </a:rPr>
                <a:t>code</a:t>
              </a:r>
              <a:r>
                <a:rPr lang="da-DK" sz="1800" b="1" dirty="0">
                  <a:solidFill>
                    <a:srgbClr val="0070C0"/>
                  </a:solidFill>
                </a:rPr>
                <a:t>\Accounts_v5.cs</a:t>
              </a:r>
            </a:p>
          </p:txBody>
        </p:sp>
      </p:grpSp>
    </p:spTree>
    <p:extLst>
      <p:ext uri="{BB962C8B-B14F-4D97-AF65-F5344CB8AC3E}">
        <p14:creationId xmlns:p14="http://schemas.microsoft.com/office/powerpoint/2010/main" val="973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4771-813A-EDB7-AF5D-8DCD5DBABF08}"/>
              </a:ext>
            </a:extLst>
          </p:cNvPr>
          <p:cNvSpPr>
            <a:spLocks noGrp="1"/>
          </p:cNvSpPr>
          <p:nvPr>
            <p:ph type="title"/>
          </p:nvPr>
        </p:nvSpPr>
        <p:spPr/>
        <p:txBody>
          <a:bodyPr/>
          <a:lstStyle/>
          <a:p>
            <a:r>
              <a:rPr lang="da-DK" dirty="0"/>
              <a:t>List&lt; </a:t>
            </a:r>
            <a:r>
              <a:rPr lang="da-DK" b="1" i="1" dirty="0" err="1"/>
              <a:t>whatCanIPutHere</a:t>
            </a:r>
            <a:r>
              <a:rPr lang="da-DK" b="1" i="1" dirty="0"/>
              <a:t>?</a:t>
            </a:r>
            <a:r>
              <a:rPr lang="da-DK" dirty="0"/>
              <a:t> &gt;</a:t>
            </a:r>
            <a:endParaRPr lang="en-US" dirty="0"/>
          </a:p>
        </p:txBody>
      </p:sp>
      <p:sp>
        <p:nvSpPr>
          <p:cNvPr id="3" name="Content Placeholder 2">
            <a:extLst>
              <a:ext uri="{FF2B5EF4-FFF2-40B4-BE49-F238E27FC236}">
                <a16:creationId xmlns:a16="http://schemas.microsoft.com/office/drawing/2014/main" id="{C44CCF51-BBC8-C8AB-59BB-09BE416D931D}"/>
              </a:ext>
            </a:extLst>
          </p:cNvPr>
          <p:cNvSpPr>
            <a:spLocks noGrp="1"/>
          </p:cNvSpPr>
          <p:nvPr>
            <p:ph idx="1"/>
          </p:nvPr>
        </p:nvSpPr>
        <p:spPr/>
        <p:txBody>
          <a:bodyPr>
            <a:normAutofit/>
          </a:bodyPr>
          <a:lstStyle/>
          <a:p>
            <a:pPr marL="0" indent="0">
              <a:buNone/>
            </a:pPr>
            <a:r>
              <a:rPr lang="da-DK" dirty="0" err="1"/>
              <a:t>Wait</a:t>
            </a:r>
            <a:r>
              <a:rPr lang="da-DK" dirty="0"/>
              <a:t>… so </a:t>
            </a:r>
            <a:r>
              <a:rPr lang="da-DK" dirty="0" err="1"/>
              <a:t>any</a:t>
            </a:r>
            <a:r>
              <a:rPr lang="da-DK" dirty="0"/>
              <a:t> TYPE </a:t>
            </a:r>
            <a:r>
              <a:rPr lang="da-DK" dirty="0" err="1"/>
              <a:t>can</a:t>
            </a:r>
            <a:r>
              <a:rPr lang="da-DK" dirty="0"/>
              <a:t> go in List&lt; T &gt; ? </a:t>
            </a:r>
            <a:r>
              <a:rPr lang="da-DK" b="1" i="1" dirty="0"/>
              <a:t>Even an interface??</a:t>
            </a:r>
            <a:endParaRPr lang="en-US" sz="1800" b="1" i="1" dirty="0"/>
          </a:p>
        </p:txBody>
      </p:sp>
      <p:grpSp>
        <p:nvGrpSpPr>
          <p:cNvPr id="18" name="Group 17">
            <a:extLst>
              <a:ext uri="{FF2B5EF4-FFF2-40B4-BE49-F238E27FC236}">
                <a16:creationId xmlns:a16="http://schemas.microsoft.com/office/drawing/2014/main" id="{0F8E6455-5E01-2E5B-9C40-ABD3E4B77670}"/>
              </a:ext>
            </a:extLst>
          </p:cNvPr>
          <p:cNvGrpSpPr/>
          <p:nvPr/>
        </p:nvGrpSpPr>
        <p:grpSpPr>
          <a:xfrm>
            <a:off x="9020432" y="85040"/>
            <a:ext cx="3101660" cy="512462"/>
            <a:chOff x="9020432" y="85040"/>
            <a:chExt cx="3101660" cy="512462"/>
          </a:xfrm>
        </p:grpSpPr>
        <p:sp>
          <p:nvSpPr>
            <p:cNvPr id="19" name="Rectangle 18">
              <a:extLst>
                <a:ext uri="{FF2B5EF4-FFF2-40B4-BE49-F238E27FC236}">
                  <a16:creationId xmlns:a16="http://schemas.microsoft.com/office/drawing/2014/main" id="{F7629E32-17B9-D185-F6CC-6BC065C39923}"/>
                </a:ext>
              </a:extLst>
            </p:cNvPr>
            <p:cNvSpPr/>
            <p:nvPr/>
          </p:nvSpPr>
          <p:spPr>
            <a:xfrm>
              <a:off x="9020432" y="85040"/>
              <a:ext cx="3101660" cy="5124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8F2BDAC-CB70-651E-F068-07A9F855A27E}"/>
                </a:ext>
              </a:extLst>
            </p:cNvPr>
            <p:cNvSpPr txBox="1"/>
            <p:nvPr/>
          </p:nvSpPr>
          <p:spPr>
            <a:xfrm>
              <a:off x="9094573" y="180459"/>
              <a:ext cx="3027519" cy="369332"/>
            </a:xfrm>
            <a:prstGeom prst="rect">
              <a:avLst/>
            </a:prstGeom>
            <a:noFill/>
          </p:spPr>
          <p:txBody>
            <a:bodyPr wrap="square">
              <a:spAutoFit/>
            </a:bodyPr>
            <a:lstStyle/>
            <a:p>
              <a:pPr marL="0" indent="0">
                <a:buNone/>
              </a:pPr>
              <a:r>
                <a:rPr lang="da-DK" sz="1800" b="1" dirty="0"/>
                <a:t>Look at </a:t>
              </a:r>
              <a:r>
                <a:rPr lang="da-DK" sz="1800" b="1" dirty="0" err="1">
                  <a:solidFill>
                    <a:srgbClr val="0070C0"/>
                  </a:solidFill>
                </a:rPr>
                <a:t>code</a:t>
              </a:r>
              <a:r>
                <a:rPr lang="da-DK" sz="1800" b="1" dirty="0">
                  <a:solidFill>
                    <a:srgbClr val="0070C0"/>
                  </a:solidFill>
                </a:rPr>
                <a:t>\Accounts_v5.cs</a:t>
              </a:r>
            </a:p>
          </p:txBody>
        </p:sp>
      </p:grpSp>
      <p:grpSp>
        <p:nvGrpSpPr>
          <p:cNvPr id="24" name="Group 23">
            <a:extLst>
              <a:ext uri="{FF2B5EF4-FFF2-40B4-BE49-F238E27FC236}">
                <a16:creationId xmlns:a16="http://schemas.microsoft.com/office/drawing/2014/main" id="{C562189A-4DB7-424F-2968-9EE1ABD579D8}"/>
              </a:ext>
            </a:extLst>
          </p:cNvPr>
          <p:cNvGrpSpPr/>
          <p:nvPr/>
        </p:nvGrpSpPr>
        <p:grpSpPr>
          <a:xfrm>
            <a:off x="1267210" y="2211859"/>
            <a:ext cx="9034430" cy="3965104"/>
            <a:chOff x="1267210" y="2211859"/>
            <a:chExt cx="9034430" cy="3965104"/>
          </a:xfrm>
        </p:grpSpPr>
        <p:grpSp>
          <p:nvGrpSpPr>
            <p:cNvPr id="22" name="Group 21">
              <a:extLst>
                <a:ext uri="{FF2B5EF4-FFF2-40B4-BE49-F238E27FC236}">
                  <a16:creationId xmlns:a16="http://schemas.microsoft.com/office/drawing/2014/main" id="{E661ADCC-C026-3529-0EB8-302F5E8E09E6}"/>
                </a:ext>
              </a:extLst>
            </p:cNvPr>
            <p:cNvGrpSpPr/>
            <p:nvPr/>
          </p:nvGrpSpPr>
          <p:grpSpPr>
            <a:xfrm>
              <a:off x="1267210" y="2211859"/>
              <a:ext cx="8324464" cy="3965104"/>
              <a:chOff x="1267210" y="2211859"/>
              <a:chExt cx="8324464" cy="3965104"/>
            </a:xfrm>
          </p:grpSpPr>
          <p:grpSp>
            <p:nvGrpSpPr>
              <p:cNvPr id="17" name="Group 16">
                <a:extLst>
                  <a:ext uri="{FF2B5EF4-FFF2-40B4-BE49-F238E27FC236}">
                    <a16:creationId xmlns:a16="http://schemas.microsoft.com/office/drawing/2014/main" id="{3CB76A77-90EF-C4BB-1AF7-413F25CDB2B0}"/>
                  </a:ext>
                </a:extLst>
              </p:cNvPr>
              <p:cNvGrpSpPr/>
              <p:nvPr/>
            </p:nvGrpSpPr>
            <p:grpSpPr>
              <a:xfrm>
                <a:off x="1267210" y="2211859"/>
                <a:ext cx="7762875" cy="3965104"/>
                <a:chOff x="1267210" y="2211859"/>
                <a:chExt cx="7762875" cy="3965104"/>
              </a:xfrm>
            </p:grpSpPr>
            <p:pic>
              <p:nvPicPr>
                <p:cNvPr id="7" name="Picture 6">
                  <a:extLst>
                    <a:ext uri="{FF2B5EF4-FFF2-40B4-BE49-F238E27FC236}">
                      <a16:creationId xmlns:a16="http://schemas.microsoft.com/office/drawing/2014/main" id="{B7B28E43-E670-2639-92EB-B3908544F883}"/>
                    </a:ext>
                  </a:extLst>
                </p:cNvPr>
                <p:cNvPicPr>
                  <a:picLocks noChangeAspect="1"/>
                </p:cNvPicPr>
                <p:nvPr/>
              </p:nvPicPr>
              <p:blipFill>
                <a:blip r:embed="rId2"/>
                <a:stretch>
                  <a:fillRect/>
                </a:stretch>
              </p:blipFill>
              <p:spPr>
                <a:xfrm>
                  <a:off x="1267210" y="2652713"/>
                  <a:ext cx="7762875" cy="3524250"/>
                </a:xfrm>
                <a:prstGeom prst="rect">
                  <a:avLst/>
                </a:prstGeom>
              </p:spPr>
            </p:pic>
            <p:cxnSp>
              <p:nvCxnSpPr>
                <p:cNvPr id="9" name="Straight Connector 8">
                  <a:extLst>
                    <a:ext uri="{FF2B5EF4-FFF2-40B4-BE49-F238E27FC236}">
                      <a16:creationId xmlns:a16="http://schemas.microsoft.com/office/drawing/2014/main" id="{AD46ABDD-50FF-9726-3D46-24B51A14F7D8}"/>
                    </a:ext>
                  </a:extLst>
                </p:cNvPr>
                <p:cNvCxnSpPr/>
                <p:nvPr/>
              </p:nvCxnSpPr>
              <p:spPr>
                <a:xfrm>
                  <a:off x="1771135" y="2899719"/>
                  <a:ext cx="10544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0DF62A32-0148-C9F3-1D2E-84EE6C185B24}"/>
                    </a:ext>
                  </a:extLst>
                </p:cNvPr>
                <p:cNvCxnSpPr/>
                <p:nvPr/>
              </p:nvCxnSpPr>
              <p:spPr>
                <a:xfrm>
                  <a:off x="5041557" y="2899719"/>
                  <a:ext cx="10544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F9D2F539-38C5-F4C0-E0EC-8600902DBDBB}"/>
                    </a:ext>
                  </a:extLst>
                </p:cNvPr>
                <p:cNvCxnSpPr>
                  <a:cxnSpLocks/>
                </p:cNvCxnSpPr>
                <p:nvPr/>
              </p:nvCxnSpPr>
              <p:spPr>
                <a:xfrm>
                  <a:off x="2986217" y="2211859"/>
                  <a:ext cx="59724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25171A94-6253-5259-4207-B5FBA28F5526}"/>
                    </a:ext>
                  </a:extLst>
                </p:cNvPr>
                <p:cNvCxnSpPr>
                  <a:cxnSpLocks/>
                </p:cNvCxnSpPr>
                <p:nvPr/>
              </p:nvCxnSpPr>
              <p:spPr>
                <a:xfrm>
                  <a:off x="5568778" y="2211859"/>
                  <a:ext cx="59724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2D8761E1-7117-32F9-8F5A-1F9212EF8F55}"/>
                    </a:ext>
                  </a:extLst>
                </p:cNvPr>
                <p:cNvCxnSpPr>
                  <a:cxnSpLocks/>
                </p:cNvCxnSpPr>
                <p:nvPr/>
              </p:nvCxnSpPr>
              <p:spPr>
                <a:xfrm>
                  <a:off x="5498757" y="5951838"/>
                  <a:ext cx="2187146"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1" name="Speech Bubble: Oval 20">
                <a:extLst>
                  <a:ext uri="{FF2B5EF4-FFF2-40B4-BE49-F238E27FC236}">
                    <a16:creationId xmlns:a16="http://schemas.microsoft.com/office/drawing/2014/main" id="{24607BB5-36CD-4996-580F-1B990E0959DE}"/>
                  </a:ext>
                </a:extLst>
              </p:cNvPr>
              <p:cNvSpPr/>
              <p:nvPr/>
            </p:nvSpPr>
            <p:spPr>
              <a:xfrm>
                <a:off x="6873188" y="2769974"/>
                <a:ext cx="2718486" cy="1103870"/>
              </a:xfrm>
              <a:prstGeom prst="wedgeEllipseCallout">
                <a:avLst>
                  <a:gd name="adj1" fmla="val -192630"/>
                  <a:gd name="adj2" fmla="val 3027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Why</a:t>
                </a:r>
                <a:r>
                  <a:rPr lang="da-DK" dirty="0"/>
                  <a:t> </a:t>
                </a:r>
                <a:r>
                  <a:rPr lang="da-DK" dirty="0" err="1"/>
                  <a:t>does</a:t>
                </a:r>
                <a:r>
                  <a:rPr lang="da-DK" dirty="0"/>
                  <a:t> </a:t>
                </a:r>
                <a:r>
                  <a:rPr lang="da-DK" dirty="0" err="1"/>
                  <a:t>this</a:t>
                </a:r>
                <a:r>
                  <a:rPr lang="da-DK" dirty="0"/>
                  <a:t> </a:t>
                </a:r>
                <a:r>
                  <a:rPr lang="da-DK" dirty="0" err="1"/>
                  <a:t>work</a:t>
                </a:r>
                <a:r>
                  <a:rPr lang="da-DK" dirty="0"/>
                  <a:t>?</a:t>
                </a:r>
              </a:p>
              <a:p>
                <a:pPr algn="ctr"/>
                <a:r>
                  <a:rPr lang="da-DK" dirty="0" err="1"/>
                  <a:t>What</a:t>
                </a:r>
                <a:r>
                  <a:rPr lang="da-DK" dirty="0"/>
                  <a:t> type is </a:t>
                </a:r>
                <a:r>
                  <a:rPr lang="da-DK" b="1" dirty="0"/>
                  <a:t>a </a:t>
                </a:r>
                <a:r>
                  <a:rPr lang="da-DK" dirty="0" err="1"/>
                  <a:t>now</a:t>
                </a:r>
                <a:r>
                  <a:rPr lang="da-DK" dirty="0"/>
                  <a:t>?</a:t>
                </a:r>
              </a:p>
            </p:txBody>
          </p:sp>
        </p:grpSp>
        <p:sp>
          <p:nvSpPr>
            <p:cNvPr id="23" name="Speech Bubble: Oval 22">
              <a:extLst>
                <a:ext uri="{FF2B5EF4-FFF2-40B4-BE49-F238E27FC236}">
                  <a16:creationId xmlns:a16="http://schemas.microsoft.com/office/drawing/2014/main" id="{35282534-C03D-1EF2-353F-89C38C8E7415}"/>
                </a:ext>
              </a:extLst>
            </p:cNvPr>
            <p:cNvSpPr/>
            <p:nvPr/>
          </p:nvSpPr>
          <p:spPr>
            <a:xfrm>
              <a:off x="8295503" y="4579325"/>
              <a:ext cx="2006137" cy="892157"/>
            </a:xfrm>
            <a:prstGeom prst="wedgeEllipseCallout">
              <a:avLst>
                <a:gd name="adj1" fmla="val -121636"/>
                <a:gd name="adj2" fmla="val 785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a-DK" dirty="0" err="1"/>
                <a:t>Why</a:t>
              </a:r>
              <a:r>
                <a:rPr lang="da-DK" dirty="0"/>
                <a:t> do I </a:t>
              </a:r>
              <a:r>
                <a:rPr lang="da-DK" dirty="0" err="1"/>
                <a:t>need</a:t>
              </a:r>
              <a:r>
                <a:rPr lang="da-DK" dirty="0"/>
                <a:t> a </a:t>
              </a:r>
              <a:r>
                <a:rPr lang="da-DK" b="1" dirty="0"/>
                <a:t>cast </a:t>
              </a:r>
              <a:r>
                <a:rPr lang="da-DK" dirty="0" err="1"/>
                <a:t>here</a:t>
              </a:r>
              <a:r>
                <a:rPr lang="da-DK" dirty="0"/>
                <a:t>?</a:t>
              </a:r>
              <a:endParaRPr lang="en-US" dirty="0"/>
            </a:p>
          </p:txBody>
        </p:sp>
      </p:grpSp>
      <p:grpSp>
        <p:nvGrpSpPr>
          <p:cNvPr id="31" name="Group 30">
            <a:extLst>
              <a:ext uri="{FF2B5EF4-FFF2-40B4-BE49-F238E27FC236}">
                <a16:creationId xmlns:a16="http://schemas.microsoft.com/office/drawing/2014/main" id="{43C9A43A-2177-BAD1-E613-ED0FCD2ADF6E}"/>
              </a:ext>
            </a:extLst>
          </p:cNvPr>
          <p:cNvGrpSpPr/>
          <p:nvPr/>
        </p:nvGrpSpPr>
        <p:grpSpPr>
          <a:xfrm>
            <a:off x="10467322" y="5159669"/>
            <a:ext cx="1654770" cy="1698331"/>
            <a:chOff x="10467322" y="5159669"/>
            <a:chExt cx="1654770" cy="1698331"/>
          </a:xfrm>
        </p:grpSpPr>
        <p:pic>
          <p:nvPicPr>
            <p:cNvPr id="25" name="Picture 24">
              <a:extLst>
                <a:ext uri="{FF2B5EF4-FFF2-40B4-BE49-F238E27FC236}">
                  <a16:creationId xmlns:a16="http://schemas.microsoft.com/office/drawing/2014/main" id="{900F5B6C-8A32-08BD-5DBF-04B181916750}"/>
                </a:ext>
              </a:extLst>
            </p:cNvPr>
            <p:cNvPicPr>
              <a:picLocks noChangeAspect="1"/>
            </p:cNvPicPr>
            <p:nvPr/>
          </p:nvPicPr>
          <p:blipFill>
            <a:blip r:embed="rId3"/>
            <a:stretch>
              <a:fillRect/>
            </a:stretch>
          </p:blipFill>
          <p:spPr>
            <a:xfrm>
              <a:off x="10467322" y="5240332"/>
              <a:ext cx="1654770" cy="1617668"/>
            </a:xfrm>
            <a:prstGeom prst="rect">
              <a:avLst/>
            </a:prstGeom>
          </p:spPr>
        </p:pic>
        <p:grpSp>
          <p:nvGrpSpPr>
            <p:cNvPr id="29" name="Group 28">
              <a:extLst>
                <a:ext uri="{FF2B5EF4-FFF2-40B4-BE49-F238E27FC236}">
                  <a16:creationId xmlns:a16="http://schemas.microsoft.com/office/drawing/2014/main" id="{E8E88363-E741-9143-D94F-32AF905138FD}"/>
                </a:ext>
              </a:extLst>
            </p:cNvPr>
            <p:cNvGrpSpPr/>
            <p:nvPr/>
          </p:nvGrpSpPr>
          <p:grpSpPr>
            <a:xfrm>
              <a:off x="11413791" y="5159669"/>
              <a:ext cx="507511" cy="421043"/>
              <a:chOff x="11137557" y="4571087"/>
              <a:chExt cx="507511" cy="421043"/>
            </a:xfrm>
          </p:grpSpPr>
          <p:sp>
            <p:nvSpPr>
              <p:cNvPr id="26" name="TextBox 25">
                <a:extLst>
                  <a:ext uri="{FF2B5EF4-FFF2-40B4-BE49-F238E27FC236}">
                    <a16:creationId xmlns:a16="http://schemas.microsoft.com/office/drawing/2014/main" id="{25DE5F13-F137-9C60-611A-F05542DFABEE}"/>
                  </a:ext>
                </a:extLst>
              </p:cNvPr>
              <p:cNvSpPr txBox="1"/>
              <p:nvPr/>
            </p:nvSpPr>
            <p:spPr>
              <a:xfrm>
                <a:off x="11137557" y="4571087"/>
                <a:ext cx="507511" cy="369332"/>
              </a:xfrm>
              <a:prstGeom prst="rect">
                <a:avLst/>
              </a:prstGeom>
              <a:solidFill>
                <a:schemeClr val="bg1"/>
              </a:solidFill>
            </p:spPr>
            <p:txBody>
              <a:bodyPr wrap="none" rtlCol="0">
                <a:spAutoFit/>
              </a:bodyPr>
              <a:lstStyle/>
              <a:p>
                <a:r>
                  <a:rPr lang="da-DK" i="1" dirty="0">
                    <a:solidFill>
                      <a:schemeClr val="accent1"/>
                    </a:solidFill>
                  </a:rPr>
                  <a:t>still</a:t>
                </a:r>
                <a:endParaRPr lang="en-US" i="1" dirty="0">
                  <a:solidFill>
                    <a:schemeClr val="accent1"/>
                  </a:solidFill>
                </a:endParaRPr>
              </a:p>
            </p:txBody>
          </p:sp>
          <p:sp>
            <p:nvSpPr>
              <p:cNvPr id="27" name="Freeform: Shape 26">
                <a:extLst>
                  <a:ext uri="{FF2B5EF4-FFF2-40B4-BE49-F238E27FC236}">
                    <a16:creationId xmlns:a16="http://schemas.microsoft.com/office/drawing/2014/main" id="{73349932-D988-46C9-8C35-0E6226CE93DB}"/>
                  </a:ext>
                </a:extLst>
              </p:cNvPr>
              <p:cNvSpPr/>
              <p:nvPr/>
            </p:nvSpPr>
            <p:spPr>
              <a:xfrm>
                <a:off x="11203459" y="4868562"/>
                <a:ext cx="215989" cy="123568"/>
              </a:xfrm>
              <a:custGeom>
                <a:avLst/>
                <a:gdLst>
                  <a:gd name="connsiteX0" fmla="*/ 0 w 215989"/>
                  <a:gd name="connsiteY0" fmla="*/ 0 h 123568"/>
                  <a:gd name="connsiteX1" fmla="*/ 172995 w 215989"/>
                  <a:gd name="connsiteY1" fmla="*/ 8238 h 123568"/>
                  <a:gd name="connsiteX2" fmla="*/ 214184 w 215989"/>
                  <a:gd name="connsiteY2" fmla="*/ 49427 h 123568"/>
                  <a:gd name="connsiteX3" fmla="*/ 214184 w 215989"/>
                  <a:gd name="connsiteY3" fmla="*/ 123568 h 123568"/>
                </a:gdLst>
                <a:ahLst/>
                <a:cxnLst>
                  <a:cxn ang="0">
                    <a:pos x="connsiteX0" y="connsiteY0"/>
                  </a:cxn>
                  <a:cxn ang="0">
                    <a:pos x="connsiteX1" y="connsiteY1"/>
                  </a:cxn>
                  <a:cxn ang="0">
                    <a:pos x="connsiteX2" y="connsiteY2"/>
                  </a:cxn>
                  <a:cxn ang="0">
                    <a:pos x="connsiteX3" y="connsiteY3"/>
                  </a:cxn>
                </a:cxnLst>
                <a:rect l="l" t="t" r="r" b="b"/>
                <a:pathLst>
                  <a:path w="215989" h="123568">
                    <a:moveTo>
                      <a:pt x="0" y="0"/>
                    </a:moveTo>
                    <a:cubicBezTo>
                      <a:pt x="57665" y="2746"/>
                      <a:pt x="115710" y="1077"/>
                      <a:pt x="172995" y="8238"/>
                    </a:cubicBezTo>
                    <a:cubicBezTo>
                      <a:pt x="186082" y="9874"/>
                      <a:pt x="212081" y="36807"/>
                      <a:pt x="214184" y="49427"/>
                    </a:cubicBezTo>
                    <a:cubicBezTo>
                      <a:pt x="218247" y="73804"/>
                      <a:pt x="214184" y="98854"/>
                      <a:pt x="214184" y="1235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8" name="Freeform: Shape 27">
                <a:extLst>
                  <a:ext uri="{FF2B5EF4-FFF2-40B4-BE49-F238E27FC236}">
                    <a16:creationId xmlns:a16="http://schemas.microsoft.com/office/drawing/2014/main" id="{8AC361BD-870D-BDF1-D199-B0F410252623}"/>
                  </a:ext>
                </a:extLst>
              </p:cNvPr>
              <p:cNvSpPr/>
              <p:nvPr/>
            </p:nvSpPr>
            <p:spPr>
              <a:xfrm>
                <a:off x="11409405" y="4835611"/>
                <a:ext cx="205946" cy="156519"/>
              </a:xfrm>
              <a:custGeom>
                <a:avLst/>
                <a:gdLst>
                  <a:gd name="connsiteX0" fmla="*/ 205946 w 205946"/>
                  <a:gd name="connsiteY0" fmla="*/ 0 h 156519"/>
                  <a:gd name="connsiteX1" fmla="*/ 98854 w 205946"/>
                  <a:gd name="connsiteY1" fmla="*/ 41189 h 156519"/>
                  <a:gd name="connsiteX2" fmla="*/ 65903 w 205946"/>
                  <a:gd name="connsiteY2" fmla="*/ 65903 h 156519"/>
                  <a:gd name="connsiteX3" fmla="*/ 16476 w 205946"/>
                  <a:gd name="connsiteY3" fmla="*/ 107092 h 156519"/>
                  <a:gd name="connsiteX4" fmla="*/ 0 w 205946"/>
                  <a:gd name="connsiteY4" fmla="*/ 156519 h 156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946" h="156519">
                    <a:moveTo>
                      <a:pt x="205946" y="0"/>
                    </a:moveTo>
                    <a:cubicBezTo>
                      <a:pt x="170368" y="11859"/>
                      <a:pt x="131915" y="23156"/>
                      <a:pt x="98854" y="41189"/>
                    </a:cubicBezTo>
                    <a:cubicBezTo>
                      <a:pt x="86801" y="47764"/>
                      <a:pt x="77075" y="57923"/>
                      <a:pt x="65903" y="65903"/>
                    </a:cubicBezTo>
                    <a:cubicBezTo>
                      <a:pt x="25759" y="94577"/>
                      <a:pt x="54942" y="68626"/>
                      <a:pt x="16476" y="107092"/>
                    </a:cubicBezTo>
                    <a:lnTo>
                      <a:pt x="0" y="15651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spTree>
    <p:extLst>
      <p:ext uri="{BB962C8B-B14F-4D97-AF65-F5344CB8AC3E}">
        <p14:creationId xmlns:p14="http://schemas.microsoft.com/office/powerpoint/2010/main" val="239265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4DE-B287-8BDB-4A42-AEA07DE2B2B7}"/>
              </a:ext>
            </a:extLst>
          </p:cNvPr>
          <p:cNvSpPr>
            <a:spLocks noGrp="1"/>
          </p:cNvSpPr>
          <p:nvPr>
            <p:ph type="title"/>
          </p:nvPr>
        </p:nvSpPr>
        <p:spPr/>
        <p:txBody>
          <a:bodyPr/>
          <a:lstStyle/>
          <a:p>
            <a:r>
              <a:rPr lang="da-DK" dirty="0">
                <a:solidFill>
                  <a:schemeClr val="bg1"/>
                </a:solidFill>
              </a:rPr>
              <a:t>Break</a:t>
            </a:r>
            <a:endParaRPr lang="en-US" dirty="0">
              <a:solidFill>
                <a:schemeClr val="bg1"/>
              </a:solidFill>
            </a:endParaRPr>
          </a:p>
        </p:txBody>
      </p:sp>
      <p:sp>
        <p:nvSpPr>
          <p:cNvPr id="3" name="Content Placeholder 2">
            <a:extLst>
              <a:ext uri="{FF2B5EF4-FFF2-40B4-BE49-F238E27FC236}">
                <a16:creationId xmlns:a16="http://schemas.microsoft.com/office/drawing/2014/main" id="{B5D37772-7D41-532E-DE56-1383AFD58070}"/>
              </a:ext>
            </a:extLst>
          </p:cNvPr>
          <p:cNvSpPr>
            <a:spLocks noGrp="1"/>
          </p:cNvSpPr>
          <p:nvPr>
            <p:ph idx="1"/>
          </p:nvPr>
        </p:nvSpPr>
        <p:spPr/>
        <p:txBody>
          <a:bodyPr/>
          <a:lstStyle/>
          <a:p>
            <a:r>
              <a:rPr lang="da-DK" dirty="0" err="1">
                <a:solidFill>
                  <a:schemeClr val="bg1"/>
                </a:solidFill>
              </a:rPr>
              <a:t>Questions</a:t>
            </a:r>
            <a:r>
              <a:rPr lang="da-DK" dirty="0">
                <a:solidFill>
                  <a:schemeClr val="bg1"/>
                </a:solidFill>
              </a:rPr>
              <a:t> so far?</a:t>
            </a:r>
            <a:endParaRPr lang="en-US" dirty="0">
              <a:solidFill>
                <a:schemeClr val="bg1"/>
              </a:solidFill>
            </a:endParaRPr>
          </a:p>
        </p:txBody>
      </p:sp>
    </p:spTree>
    <p:extLst>
      <p:ext uri="{BB962C8B-B14F-4D97-AF65-F5344CB8AC3E}">
        <p14:creationId xmlns:p14="http://schemas.microsoft.com/office/powerpoint/2010/main" val="361728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5F5025-BC50-2168-955B-95847D50A44E}"/>
              </a:ext>
            </a:extLst>
          </p:cNvPr>
          <p:cNvSpPr>
            <a:spLocks noGrp="1"/>
          </p:cNvSpPr>
          <p:nvPr>
            <p:ph type="title"/>
          </p:nvPr>
        </p:nvSpPr>
        <p:spPr/>
        <p:txBody>
          <a:bodyPr/>
          <a:lstStyle/>
          <a:p>
            <a:r>
              <a:rPr lang="da-DK" b="1" dirty="0">
                <a:solidFill>
                  <a:schemeClr val="accent6"/>
                </a:solidFill>
              </a:rPr>
              <a:t>Tasks for </a:t>
            </a:r>
            <a:r>
              <a:rPr lang="da-DK" b="1" dirty="0" err="1">
                <a:solidFill>
                  <a:schemeClr val="accent6"/>
                </a:solidFill>
              </a:rPr>
              <a:t>next</a:t>
            </a:r>
            <a:r>
              <a:rPr lang="da-DK" b="1" dirty="0">
                <a:solidFill>
                  <a:schemeClr val="accent6"/>
                </a:solidFill>
              </a:rPr>
              <a:t> time</a:t>
            </a:r>
            <a:endParaRPr lang="en-US" dirty="0"/>
          </a:p>
        </p:txBody>
      </p:sp>
      <p:sp>
        <p:nvSpPr>
          <p:cNvPr id="4" name="Content Placeholder 3">
            <a:extLst>
              <a:ext uri="{FF2B5EF4-FFF2-40B4-BE49-F238E27FC236}">
                <a16:creationId xmlns:a16="http://schemas.microsoft.com/office/drawing/2014/main" id="{76BF0D35-4515-1161-B63D-029960425BC4}"/>
              </a:ext>
            </a:extLst>
          </p:cNvPr>
          <p:cNvSpPr>
            <a:spLocks noGrp="1"/>
          </p:cNvSpPr>
          <p:nvPr>
            <p:ph idx="1"/>
          </p:nvPr>
        </p:nvSpPr>
        <p:spPr/>
        <p:txBody>
          <a:bodyPr/>
          <a:lstStyle/>
          <a:p>
            <a:pPr marL="0" indent="0">
              <a:buNone/>
            </a:pPr>
            <a:r>
              <a:rPr lang="da-DK" sz="2000" i="1" dirty="0">
                <a:solidFill>
                  <a:schemeClr val="accent6"/>
                </a:solidFill>
              </a:rPr>
              <a:t>(but </a:t>
            </a:r>
            <a:r>
              <a:rPr lang="da-DK" sz="2000" i="1" dirty="0" err="1">
                <a:solidFill>
                  <a:schemeClr val="accent6"/>
                </a:solidFill>
              </a:rPr>
              <a:t>you</a:t>
            </a:r>
            <a:r>
              <a:rPr lang="da-DK" sz="2000" i="1" dirty="0">
                <a:solidFill>
                  <a:schemeClr val="accent6"/>
                </a:solidFill>
              </a:rPr>
              <a:t> </a:t>
            </a:r>
            <a:r>
              <a:rPr lang="da-DK" sz="2000" i="1" dirty="0" err="1">
                <a:solidFill>
                  <a:schemeClr val="accent6"/>
                </a:solidFill>
              </a:rPr>
              <a:t>can</a:t>
            </a:r>
            <a:r>
              <a:rPr lang="da-DK" sz="2000" i="1" dirty="0">
                <a:solidFill>
                  <a:schemeClr val="accent6"/>
                </a:solidFill>
              </a:rPr>
              <a:t> start </a:t>
            </a:r>
            <a:r>
              <a:rPr lang="da-DK" sz="2000" i="1" dirty="0" err="1">
                <a:solidFill>
                  <a:schemeClr val="accent6"/>
                </a:solidFill>
              </a:rPr>
              <a:t>here</a:t>
            </a:r>
            <a:r>
              <a:rPr lang="da-DK" sz="2000" i="1" dirty="0">
                <a:solidFill>
                  <a:schemeClr val="accent6"/>
                </a:solidFill>
              </a:rPr>
              <a:t>, in </a:t>
            </a:r>
            <a:r>
              <a:rPr lang="da-DK" sz="2000" i="1" dirty="0" err="1">
                <a:solidFill>
                  <a:schemeClr val="accent6"/>
                </a:solidFill>
              </a:rPr>
              <a:t>groups</a:t>
            </a:r>
            <a:r>
              <a:rPr lang="da-DK" sz="2000" i="1" dirty="0">
                <a:solidFill>
                  <a:schemeClr val="accent6"/>
                </a:solidFill>
              </a:rPr>
              <a:t> </a:t>
            </a:r>
            <a:r>
              <a:rPr lang="da-DK" sz="2000" i="1" dirty="0" err="1">
                <a:solidFill>
                  <a:schemeClr val="accent6"/>
                </a:solidFill>
              </a:rPr>
              <a:t>if</a:t>
            </a:r>
            <a:r>
              <a:rPr lang="da-DK" sz="2000" i="1" dirty="0">
                <a:solidFill>
                  <a:schemeClr val="accent6"/>
                </a:solidFill>
              </a:rPr>
              <a:t> </a:t>
            </a:r>
            <a:r>
              <a:rPr lang="da-DK" sz="2000" i="1" dirty="0" err="1">
                <a:solidFill>
                  <a:schemeClr val="accent6"/>
                </a:solidFill>
              </a:rPr>
              <a:t>you</a:t>
            </a:r>
            <a:r>
              <a:rPr lang="da-DK" sz="2000" i="1" dirty="0">
                <a:solidFill>
                  <a:schemeClr val="accent6"/>
                </a:solidFill>
              </a:rPr>
              <a:t> like)</a:t>
            </a:r>
            <a:endParaRPr lang="en-US" i="1" dirty="0">
              <a:solidFill>
                <a:schemeClr val="accent6"/>
              </a:solidFill>
            </a:endParaRPr>
          </a:p>
        </p:txBody>
      </p:sp>
    </p:spTree>
    <p:extLst>
      <p:ext uri="{BB962C8B-B14F-4D97-AF65-F5344CB8AC3E}">
        <p14:creationId xmlns:p14="http://schemas.microsoft.com/office/powerpoint/2010/main" val="421693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3BD0-D654-5745-509F-B30C2755C0A3}"/>
              </a:ext>
            </a:extLst>
          </p:cNvPr>
          <p:cNvSpPr>
            <a:spLocks noGrp="1"/>
          </p:cNvSpPr>
          <p:nvPr>
            <p:ph type="title"/>
          </p:nvPr>
        </p:nvSpPr>
        <p:spPr/>
        <p:txBody>
          <a:bodyPr/>
          <a:lstStyle/>
          <a:p>
            <a:r>
              <a:rPr lang="da-DK" dirty="0"/>
              <a:t>Write an </a:t>
            </a:r>
            <a:r>
              <a:rPr lang="da-DK" dirty="0" err="1"/>
              <a:t>interactive</a:t>
            </a:r>
            <a:r>
              <a:rPr lang="da-DK" dirty="0"/>
              <a:t> </a:t>
            </a:r>
            <a:r>
              <a:rPr lang="da-DK" dirty="0" err="1"/>
              <a:t>banking</a:t>
            </a:r>
            <a:r>
              <a:rPr lang="da-DK" dirty="0"/>
              <a:t> </a:t>
            </a:r>
            <a:r>
              <a:rPr lang="da-DK" dirty="0" err="1"/>
              <a:t>application</a:t>
            </a:r>
            <a:endParaRPr lang="en-US" dirty="0"/>
          </a:p>
        </p:txBody>
      </p:sp>
      <p:sp>
        <p:nvSpPr>
          <p:cNvPr id="3" name="Content Placeholder 2">
            <a:extLst>
              <a:ext uri="{FF2B5EF4-FFF2-40B4-BE49-F238E27FC236}">
                <a16:creationId xmlns:a16="http://schemas.microsoft.com/office/drawing/2014/main" id="{0A7D4F2F-2A3D-AAED-B31D-600DBFA61578}"/>
              </a:ext>
            </a:extLst>
          </p:cNvPr>
          <p:cNvSpPr>
            <a:spLocks noGrp="1"/>
          </p:cNvSpPr>
          <p:nvPr>
            <p:ph idx="1"/>
          </p:nvPr>
        </p:nvSpPr>
        <p:spPr>
          <a:xfrm>
            <a:off x="838200" y="1562011"/>
            <a:ext cx="10515600" cy="5011783"/>
          </a:xfrm>
        </p:spPr>
        <p:txBody>
          <a:bodyPr>
            <a:normAutofit fontScale="70000" lnSpcReduction="20000"/>
          </a:bodyPr>
          <a:lstStyle/>
          <a:p>
            <a:pPr marL="0" indent="0">
              <a:buNone/>
            </a:pPr>
            <a:r>
              <a:rPr lang="da-DK" b="1" dirty="0"/>
              <a:t>Make a new </a:t>
            </a:r>
            <a:r>
              <a:rPr lang="da-DK" b="1" dirty="0" err="1"/>
              <a:t>project</a:t>
            </a:r>
            <a:r>
              <a:rPr lang="da-DK" b="1" dirty="0"/>
              <a:t>, </a:t>
            </a:r>
            <a:r>
              <a:rPr lang="da-DK" b="1" dirty="0" err="1"/>
              <a:t>copy</a:t>
            </a:r>
            <a:r>
              <a:rPr lang="da-DK" b="1" dirty="0"/>
              <a:t> the </a:t>
            </a:r>
            <a:r>
              <a:rPr lang="da-DK" b="1" dirty="0" err="1"/>
              <a:t>code</a:t>
            </a:r>
            <a:r>
              <a:rPr lang="da-DK" b="1" dirty="0"/>
              <a:t> from </a:t>
            </a:r>
            <a:r>
              <a:rPr lang="da-DK" b="1" dirty="0" err="1">
                <a:solidFill>
                  <a:schemeClr val="accent1"/>
                </a:solidFill>
              </a:rPr>
              <a:t>code</a:t>
            </a:r>
            <a:r>
              <a:rPr lang="da-DK" b="1" dirty="0">
                <a:solidFill>
                  <a:schemeClr val="accent1"/>
                </a:solidFill>
              </a:rPr>
              <a:t>\Accounts_v5.cs</a:t>
            </a:r>
          </a:p>
          <a:p>
            <a:pPr marL="0" indent="0">
              <a:buNone/>
            </a:pPr>
            <a:r>
              <a:rPr lang="da-DK" dirty="0"/>
              <a:t>In the </a:t>
            </a:r>
            <a:r>
              <a:rPr lang="da-DK" i="1" dirty="0" err="1"/>
              <a:t>main</a:t>
            </a:r>
            <a:r>
              <a:rPr lang="da-DK" i="1" dirty="0"/>
              <a:t> </a:t>
            </a:r>
            <a:r>
              <a:rPr lang="da-DK" dirty="0"/>
              <a:t>I </a:t>
            </a:r>
            <a:r>
              <a:rPr lang="da-DK" dirty="0" err="1"/>
              <a:t>would</a:t>
            </a:r>
            <a:r>
              <a:rPr lang="da-DK" dirty="0"/>
              <a:t> like to do:</a:t>
            </a:r>
          </a:p>
          <a:p>
            <a:r>
              <a:rPr lang="da-DK" dirty="0" err="1"/>
              <a:t>create</a:t>
            </a:r>
            <a:r>
              <a:rPr lang="da-DK" dirty="0"/>
              <a:t> an </a:t>
            </a:r>
            <a:r>
              <a:rPr lang="da-DK" dirty="0" err="1"/>
              <a:t>empty</a:t>
            </a:r>
            <a:r>
              <a:rPr lang="da-DK" dirty="0"/>
              <a:t> list of </a:t>
            </a:r>
            <a:r>
              <a:rPr lang="da-DK" dirty="0" err="1"/>
              <a:t>accounts</a:t>
            </a:r>
            <a:endParaRPr lang="da-DK" dirty="0"/>
          </a:p>
          <a:p>
            <a:r>
              <a:rPr lang="da-DK" dirty="0" err="1"/>
              <a:t>Then</a:t>
            </a:r>
            <a:r>
              <a:rPr lang="da-DK" dirty="0"/>
              <a:t> </a:t>
            </a:r>
            <a:r>
              <a:rPr lang="da-DK" dirty="0" err="1"/>
              <a:t>write</a:t>
            </a:r>
            <a:r>
              <a:rPr lang="da-DK" dirty="0"/>
              <a:t> a loop, </a:t>
            </a:r>
            <a:r>
              <a:rPr lang="da-DK" dirty="0" err="1"/>
              <a:t>where</a:t>
            </a:r>
            <a:r>
              <a:rPr lang="da-DK" dirty="0"/>
              <a:t> </a:t>
            </a:r>
            <a:r>
              <a:rPr lang="da-DK" dirty="0" err="1"/>
              <a:t>you</a:t>
            </a:r>
            <a:r>
              <a:rPr lang="da-DK" dirty="0"/>
              <a:t> ask the user to enter a </a:t>
            </a:r>
            <a:r>
              <a:rPr lang="da-DK" dirty="0" err="1"/>
              <a:t>text</a:t>
            </a:r>
            <a:r>
              <a:rPr lang="da-DK" dirty="0"/>
              <a:t> </a:t>
            </a:r>
            <a:r>
              <a:rPr lang="da-DK" dirty="0" err="1"/>
              <a:t>command</a:t>
            </a:r>
            <a:endParaRPr lang="da-DK" dirty="0"/>
          </a:p>
          <a:p>
            <a:pPr lvl="1"/>
            <a:r>
              <a:rPr lang="da-DK" dirty="0"/>
              <a:t>If the </a:t>
            </a:r>
            <a:r>
              <a:rPr lang="da-DK" dirty="0" err="1"/>
              <a:t>command</a:t>
            </a:r>
            <a:r>
              <a:rPr lang="da-DK" dirty="0"/>
              <a:t> is ”q” the loop exits and the program stops</a:t>
            </a:r>
          </a:p>
          <a:p>
            <a:pPr lvl="1"/>
            <a:r>
              <a:rPr lang="da-DK" dirty="0"/>
              <a:t>If the user </a:t>
            </a:r>
            <a:r>
              <a:rPr lang="da-DK" dirty="0" err="1"/>
              <a:t>command</a:t>
            </a:r>
            <a:r>
              <a:rPr lang="da-DK" dirty="0"/>
              <a:t> is ”c”, ask the user </a:t>
            </a:r>
            <a:r>
              <a:rPr lang="da-DK" dirty="0" err="1"/>
              <a:t>if</a:t>
            </a:r>
            <a:r>
              <a:rPr lang="da-DK" dirty="0"/>
              <a:t> it </a:t>
            </a:r>
            <a:r>
              <a:rPr lang="da-DK" dirty="0" err="1"/>
              <a:t>will</a:t>
            </a:r>
            <a:r>
              <a:rPr lang="da-DK" dirty="0"/>
              <a:t> </a:t>
            </a:r>
            <a:r>
              <a:rPr lang="da-DK" dirty="0" err="1"/>
              <a:t>be</a:t>
            </a:r>
            <a:r>
              <a:rPr lang="da-DK" dirty="0"/>
              <a:t> a </a:t>
            </a:r>
            <a:r>
              <a:rPr lang="da-DK" dirty="0" err="1"/>
              <a:t>CheckingAccount</a:t>
            </a:r>
            <a:r>
              <a:rPr lang="da-DK" dirty="0"/>
              <a:t> or a </a:t>
            </a:r>
            <a:r>
              <a:rPr lang="da-DK" dirty="0" err="1"/>
              <a:t>SavingsAccount</a:t>
            </a:r>
            <a:r>
              <a:rPr lang="da-DK" dirty="0"/>
              <a:t>, </a:t>
            </a:r>
            <a:r>
              <a:rPr lang="da-DK" dirty="0" err="1"/>
              <a:t>then</a:t>
            </a:r>
            <a:r>
              <a:rPr lang="da-DK" dirty="0"/>
              <a:t> </a:t>
            </a:r>
            <a:r>
              <a:rPr lang="da-DK" dirty="0" err="1"/>
              <a:t>create</a:t>
            </a:r>
            <a:r>
              <a:rPr lang="da-DK" dirty="0"/>
              <a:t> the </a:t>
            </a:r>
            <a:r>
              <a:rPr lang="da-DK" dirty="0" err="1"/>
              <a:t>correct</a:t>
            </a:r>
            <a:r>
              <a:rPr lang="da-DK" dirty="0"/>
              <a:t> </a:t>
            </a:r>
            <a:r>
              <a:rPr lang="da-DK" dirty="0" err="1"/>
              <a:t>object</a:t>
            </a:r>
            <a:r>
              <a:rPr lang="da-DK" dirty="0"/>
              <a:t> and </a:t>
            </a:r>
            <a:r>
              <a:rPr lang="da-DK" dirty="0" err="1"/>
              <a:t>add</a:t>
            </a:r>
            <a:r>
              <a:rPr lang="da-DK" dirty="0"/>
              <a:t> it to </a:t>
            </a:r>
            <a:r>
              <a:rPr lang="da-DK" dirty="0" err="1"/>
              <a:t>your</a:t>
            </a:r>
            <a:r>
              <a:rPr lang="da-DK" dirty="0"/>
              <a:t> list</a:t>
            </a:r>
          </a:p>
          <a:p>
            <a:pPr lvl="1"/>
            <a:r>
              <a:rPr lang="da-DK" dirty="0" err="1"/>
              <a:t>if</a:t>
            </a:r>
            <a:r>
              <a:rPr lang="da-DK" dirty="0"/>
              <a:t> the </a:t>
            </a:r>
            <a:r>
              <a:rPr lang="da-DK" dirty="0" err="1"/>
              <a:t>command</a:t>
            </a:r>
            <a:r>
              <a:rPr lang="da-DK" dirty="0"/>
              <a:t> is ”d”, ask for an </a:t>
            </a:r>
            <a:r>
              <a:rPr lang="da-DK" dirty="0" err="1"/>
              <a:t>index</a:t>
            </a:r>
            <a:r>
              <a:rPr lang="da-DK" dirty="0"/>
              <a:t> </a:t>
            </a:r>
            <a:r>
              <a:rPr lang="da-DK" dirty="0" err="1"/>
              <a:t>number</a:t>
            </a:r>
            <a:r>
              <a:rPr lang="da-DK" dirty="0"/>
              <a:t> and an </a:t>
            </a:r>
            <a:r>
              <a:rPr lang="da-DK" dirty="0" err="1"/>
              <a:t>amount</a:t>
            </a:r>
            <a:r>
              <a:rPr lang="da-DK" dirty="0"/>
              <a:t>, </a:t>
            </a:r>
            <a:r>
              <a:rPr lang="da-DK" dirty="0" err="1"/>
              <a:t>then</a:t>
            </a:r>
            <a:r>
              <a:rPr lang="da-DK" dirty="0"/>
              <a:t> go to the list at </a:t>
            </a:r>
            <a:r>
              <a:rPr lang="da-DK" dirty="0" err="1"/>
              <a:t>that</a:t>
            </a:r>
            <a:r>
              <a:rPr lang="da-DK" dirty="0"/>
              <a:t> </a:t>
            </a:r>
            <a:r>
              <a:rPr lang="da-DK" dirty="0" err="1"/>
              <a:t>index</a:t>
            </a:r>
            <a:r>
              <a:rPr lang="da-DK" dirty="0"/>
              <a:t> and </a:t>
            </a:r>
            <a:r>
              <a:rPr lang="da-DK" dirty="0" err="1"/>
              <a:t>deposit</a:t>
            </a:r>
            <a:r>
              <a:rPr lang="da-DK" dirty="0"/>
              <a:t> the </a:t>
            </a:r>
            <a:r>
              <a:rPr lang="da-DK" dirty="0" err="1"/>
              <a:t>amount</a:t>
            </a:r>
            <a:r>
              <a:rPr lang="da-DK" dirty="0"/>
              <a:t> </a:t>
            </a:r>
            <a:r>
              <a:rPr lang="da-DK" dirty="0" err="1"/>
              <a:t>into</a:t>
            </a:r>
            <a:r>
              <a:rPr lang="da-DK" dirty="0"/>
              <a:t> </a:t>
            </a:r>
            <a:r>
              <a:rPr lang="da-DK" dirty="0" err="1"/>
              <a:t>that</a:t>
            </a:r>
            <a:r>
              <a:rPr lang="da-DK" dirty="0"/>
              <a:t> </a:t>
            </a:r>
            <a:r>
              <a:rPr lang="da-DK" dirty="0" err="1"/>
              <a:t>account</a:t>
            </a:r>
            <a:endParaRPr lang="da-DK" dirty="0"/>
          </a:p>
          <a:p>
            <a:pPr lvl="1"/>
            <a:r>
              <a:rPr lang="da-DK" dirty="0" err="1"/>
              <a:t>if</a:t>
            </a:r>
            <a:r>
              <a:rPr lang="da-DK" dirty="0"/>
              <a:t> the </a:t>
            </a:r>
            <a:r>
              <a:rPr lang="da-DK" dirty="0" err="1"/>
              <a:t>command</a:t>
            </a:r>
            <a:r>
              <a:rPr lang="da-DK" dirty="0"/>
              <a:t> is ”w”, ask for an </a:t>
            </a:r>
            <a:r>
              <a:rPr lang="da-DK" dirty="0" err="1"/>
              <a:t>index</a:t>
            </a:r>
            <a:r>
              <a:rPr lang="da-DK" dirty="0"/>
              <a:t> </a:t>
            </a:r>
            <a:r>
              <a:rPr lang="da-DK" dirty="0" err="1"/>
              <a:t>number</a:t>
            </a:r>
            <a:r>
              <a:rPr lang="da-DK" dirty="0"/>
              <a:t> and an </a:t>
            </a:r>
            <a:r>
              <a:rPr lang="da-DK" dirty="0" err="1"/>
              <a:t>amount</a:t>
            </a:r>
            <a:r>
              <a:rPr lang="da-DK" dirty="0"/>
              <a:t> -&gt; </a:t>
            </a:r>
            <a:r>
              <a:rPr lang="da-DK" dirty="0" err="1"/>
              <a:t>withdraw</a:t>
            </a:r>
            <a:r>
              <a:rPr lang="da-DK" dirty="0"/>
              <a:t> the </a:t>
            </a:r>
            <a:r>
              <a:rPr lang="da-DK" dirty="0" err="1"/>
              <a:t>amount</a:t>
            </a:r>
            <a:r>
              <a:rPr lang="da-DK" dirty="0"/>
              <a:t> from the </a:t>
            </a:r>
            <a:r>
              <a:rPr lang="da-DK" dirty="0" err="1"/>
              <a:t>account</a:t>
            </a:r>
            <a:r>
              <a:rPr lang="da-DK" dirty="0"/>
              <a:t> with </a:t>
            </a:r>
            <a:r>
              <a:rPr lang="da-DK" dirty="0" err="1"/>
              <a:t>that</a:t>
            </a:r>
            <a:r>
              <a:rPr lang="da-DK" dirty="0"/>
              <a:t> </a:t>
            </a:r>
            <a:r>
              <a:rPr lang="da-DK" dirty="0" err="1"/>
              <a:t>index</a:t>
            </a:r>
            <a:endParaRPr lang="da-DK" dirty="0"/>
          </a:p>
          <a:p>
            <a:pPr lvl="1"/>
            <a:r>
              <a:rPr lang="da-DK" dirty="0"/>
              <a:t>If the </a:t>
            </a:r>
            <a:r>
              <a:rPr lang="da-DK" dirty="0" err="1"/>
              <a:t>command</a:t>
            </a:r>
            <a:r>
              <a:rPr lang="da-DK" dirty="0"/>
              <a:t> is ”p”, print the balance of all </a:t>
            </a:r>
            <a:r>
              <a:rPr lang="da-DK" dirty="0" err="1"/>
              <a:t>accounts</a:t>
            </a:r>
            <a:endParaRPr lang="da-DK" dirty="0"/>
          </a:p>
          <a:p>
            <a:r>
              <a:rPr lang="en-US" dirty="0">
                <a:solidFill>
                  <a:srgbClr val="FF0000"/>
                </a:solidFill>
              </a:rPr>
              <a:t>When your program works as intended consider: </a:t>
            </a:r>
            <a:br>
              <a:rPr lang="en-US" dirty="0">
                <a:solidFill>
                  <a:srgbClr val="FF0000"/>
                </a:solidFill>
              </a:rPr>
            </a:br>
            <a:r>
              <a:rPr lang="en-US" b="1" dirty="0">
                <a:solidFill>
                  <a:srgbClr val="FF0000"/>
                </a:solidFill>
              </a:rPr>
              <a:t>how much would you have to change it, to add a new derived class of Account?</a:t>
            </a:r>
            <a:br>
              <a:rPr lang="en-US" b="1" dirty="0">
                <a:solidFill>
                  <a:srgbClr val="FF0000"/>
                </a:solidFill>
              </a:rPr>
            </a:br>
            <a:r>
              <a:rPr lang="en-US" dirty="0">
                <a:solidFill>
                  <a:srgbClr val="FF0000"/>
                </a:solidFill>
              </a:rPr>
              <a:t>Try implementing the </a:t>
            </a:r>
            <a:r>
              <a:rPr lang="da-DK" b="1" dirty="0" err="1">
                <a:solidFill>
                  <a:srgbClr val="FF0000"/>
                </a:solidFill>
              </a:rPr>
              <a:t>SuperAccount</a:t>
            </a:r>
            <a:r>
              <a:rPr lang="da-DK" b="1" dirty="0">
                <a:solidFill>
                  <a:srgbClr val="FF0000"/>
                </a:solidFill>
              </a:rPr>
              <a:t> </a:t>
            </a:r>
            <a:r>
              <a:rPr lang="da-DK" dirty="0" err="1">
                <a:solidFill>
                  <a:srgbClr val="FF0000"/>
                </a:solidFill>
              </a:rPr>
              <a:t>we</a:t>
            </a:r>
            <a:r>
              <a:rPr lang="da-DK" dirty="0">
                <a:solidFill>
                  <a:srgbClr val="FF0000"/>
                </a:solidFill>
              </a:rPr>
              <a:t> </a:t>
            </a:r>
            <a:r>
              <a:rPr lang="da-DK" dirty="0" err="1">
                <a:solidFill>
                  <a:srgbClr val="FF0000"/>
                </a:solidFill>
              </a:rPr>
              <a:t>discussed</a:t>
            </a:r>
            <a:r>
              <a:rPr lang="da-DK" dirty="0">
                <a:solidFill>
                  <a:srgbClr val="FF0000"/>
                </a:solidFill>
              </a:rPr>
              <a:t> </a:t>
            </a:r>
            <a:r>
              <a:rPr lang="da-DK" dirty="0" err="1">
                <a:solidFill>
                  <a:srgbClr val="FF0000"/>
                </a:solidFill>
              </a:rPr>
              <a:t>earlier</a:t>
            </a:r>
            <a:r>
              <a:rPr lang="da-DK" dirty="0">
                <a:solidFill>
                  <a:srgbClr val="FF0000"/>
                </a:solidFill>
              </a:rPr>
              <a:t>, and </a:t>
            </a:r>
            <a:r>
              <a:rPr lang="da-DK" dirty="0" err="1">
                <a:solidFill>
                  <a:srgbClr val="FF0000"/>
                </a:solidFill>
              </a:rPr>
              <a:t>extend</a:t>
            </a:r>
            <a:r>
              <a:rPr lang="da-DK" dirty="0">
                <a:solidFill>
                  <a:srgbClr val="FF0000"/>
                </a:solidFill>
              </a:rPr>
              <a:t> the ”c” </a:t>
            </a:r>
            <a:r>
              <a:rPr lang="da-DK" dirty="0" err="1">
                <a:solidFill>
                  <a:srgbClr val="FF0000"/>
                </a:solidFill>
              </a:rPr>
              <a:t>command</a:t>
            </a:r>
            <a:r>
              <a:rPr lang="da-DK" dirty="0">
                <a:solidFill>
                  <a:srgbClr val="FF0000"/>
                </a:solidFill>
              </a:rPr>
              <a:t> to </a:t>
            </a:r>
            <a:r>
              <a:rPr lang="da-DK" dirty="0" err="1">
                <a:solidFill>
                  <a:srgbClr val="FF0000"/>
                </a:solidFill>
              </a:rPr>
              <a:t>include</a:t>
            </a:r>
            <a:r>
              <a:rPr lang="da-DK" dirty="0">
                <a:solidFill>
                  <a:srgbClr val="FF0000"/>
                </a:solidFill>
              </a:rPr>
              <a:t> the option of </a:t>
            </a:r>
            <a:r>
              <a:rPr lang="da-DK" dirty="0" err="1">
                <a:solidFill>
                  <a:srgbClr val="FF0000"/>
                </a:solidFill>
              </a:rPr>
              <a:t>creating</a:t>
            </a:r>
            <a:r>
              <a:rPr lang="da-DK" dirty="0">
                <a:solidFill>
                  <a:srgbClr val="FF0000"/>
                </a:solidFill>
              </a:rPr>
              <a:t> a </a:t>
            </a:r>
            <a:r>
              <a:rPr lang="da-DK" dirty="0" err="1">
                <a:solidFill>
                  <a:srgbClr val="FF0000"/>
                </a:solidFill>
              </a:rPr>
              <a:t>SuperAccount</a:t>
            </a:r>
            <a:r>
              <a:rPr lang="da-DK" dirty="0">
                <a:solidFill>
                  <a:srgbClr val="FF0000"/>
                </a:solidFill>
              </a:rPr>
              <a:t>.</a:t>
            </a:r>
          </a:p>
          <a:p>
            <a:r>
              <a:rPr lang="en-US" b="1" dirty="0">
                <a:solidFill>
                  <a:srgbClr val="7030A0"/>
                </a:solidFill>
              </a:rPr>
              <a:t>[Challenge] </a:t>
            </a:r>
            <a:r>
              <a:rPr lang="en-US" dirty="0">
                <a:solidFill>
                  <a:srgbClr val="7030A0"/>
                </a:solidFill>
              </a:rPr>
              <a:t>Implement </a:t>
            </a:r>
            <a:r>
              <a:rPr lang="en-US" b="1" dirty="0" err="1">
                <a:solidFill>
                  <a:srgbClr val="7030A0"/>
                </a:solidFill>
              </a:rPr>
              <a:t>ToString</a:t>
            </a:r>
            <a:r>
              <a:rPr lang="en-US" dirty="0">
                <a:solidFill>
                  <a:srgbClr val="7030A0"/>
                </a:solidFill>
              </a:rPr>
              <a:t> methods for all your derived classes. The </a:t>
            </a:r>
            <a:r>
              <a:rPr lang="en-US" dirty="0" err="1">
                <a:solidFill>
                  <a:srgbClr val="7030A0"/>
                </a:solidFill>
              </a:rPr>
              <a:t>ToString</a:t>
            </a:r>
            <a:r>
              <a:rPr lang="en-US" dirty="0">
                <a:solidFill>
                  <a:srgbClr val="7030A0"/>
                </a:solidFill>
              </a:rPr>
              <a:t> method of one of your classes should return some message to explain what type of account it is, and then the balance.</a:t>
            </a:r>
          </a:p>
        </p:txBody>
      </p:sp>
    </p:spTree>
    <p:extLst>
      <p:ext uri="{BB962C8B-B14F-4D97-AF65-F5344CB8AC3E}">
        <p14:creationId xmlns:p14="http://schemas.microsoft.com/office/powerpoint/2010/main" val="408478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28C8-2481-F4E2-0A51-F1A7FD85522E}"/>
              </a:ext>
            </a:extLst>
          </p:cNvPr>
          <p:cNvSpPr>
            <a:spLocks noGrp="1"/>
          </p:cNvSpPr>
          <p:nvPr>
            <p:ph type="title"/>
          </p:nvPr>
        </p:nvSpPr>
        <p:spPr/>
        <p:txBody>
          <a:bodyPr/>
          <a:lstStyle/>
          <a:p>
            <a:r>
              <a:rPr lang="da-DK" dirty="0" err="1"/>
              <a:t>Chpt</a:t>
            </a:r>
            <a:r>
              <a:rPr lang="da-DK" dirty="0"/>
              <a:t> 6</a:t>
            </a:r>
            <a:endParaRPr lang="en-US" dirty="0"/>
          </a:p>
        </p:txBody>
      </p:sp>
      <p:sp>
        <p:nvSpPr>
          <p:cNvPr id="3" name="Content Placeholder 2">
            <a:extLst>
              <a:ext uri="{FF2B5EF4-FFF2-40B4-BE49-F238E27FC236}">
                <a16:creationId xmlns:a16="http://schemas.microsoft.com/office/drawing/2014/main" id="{2A65D47C-6E2C-33D5-6BEF-9BDEA170E492}"/>
              </a:ext>
            </a:extLst>
          </p:cNvPr>
          <p:cNvSpPr>
            <a:spLocks noGrp="1"/>
          </p:cNvSpPr>
          <p:nvPr>
            <p:ph idx="1"/>
          </p:nvPr>
        </p:nvSpPr>
        <p:spPr/>
        <p:txBody>
          <a:bodyPr>
            <a:normAutofit/>
          </a:bodyPr>
          <a:lstStyle/>
          <a:p>
            <a:pPr marL="0" indent="0">
              <a:buNone/>
            </a:pPr>
            <a:r>
              <a:rPr lang="en-US" dirty="0"/>
              <a:t>We will look at:</a:t>
            </a:r>
          </a:p>
          <a:p>
            <a:r>
              <a:rPr lang="en-US" sz="2400" dirty="0"/>
              <a:t>how to create and use </a:t>
            </a:r>
            <a:r>
              <a:rPr lang="en-US" sz="2400" b="1" dirty="0"/>
              <a:t>base classes</a:t>
            </a:r>
          </a:p>
          <a:p>
            <a:r>
              <a:rPr lang="en-US" sz="2400" dirty="0"/>
              <a:t>how to create and use </a:t>
            </a:r>
            <a:r>
              <a:rPr lang="en-US" sz="2400" b="1" dirty="0"/>
              <a:t>derived classes</a:t>
            </a:r>
          </a:p>
          <a:p>
            <a:r>
              <a:rPr lang="en-US" sz="2400" dirty="0"/>
              <a:t>how </a:t>
            </a:r>
            <a:r>
              <a:rPr lang="en-US" sz="2400" b="1" dirty="0"/>
              <a:t>access modifiers </a:t>
            </a:r>
            <a:r>
              <a:rPr lang="en-US" sz="2400" dirty="0"/>
              <a:t>control inheritance</a:t>
            </a:r>
          </a:p>
          <a:p>
            <a:r>
              <a:rPr lang="en-US" sz="2400" dirty="0"/>
              <a:t>how to </a:t>
            </a:r>
            <a:r>
              <a:rPr lang="en-US" sz="2400" b="1" dirty="0"/>
              <a:t>override</a:t>
            </a:r>
            <a:r>
              <a:rPr lang="en-US" sz="2400" dirty="0"/>
              <a:t> base class methods</a:t>
            </a:r>
          </a:p>
          <a:p>
            <a:endParaRPr lang="en-US" sz="2400" dirty="0"/>
          </a:p>
          <a:p>
            <a:r>
              <a:rPr lang="en-US" sz="2400" dirty="0"/>
              <a:t>how to implement </a:t>
            </a:r>
            <a:r>
              <a:rPr lang="en-US" sz="2400" b="1" dirty="0"/>
              <a:t>interfaces</a:t>
            </a:r>
          </a:p>
          <a:p>
            <a:r>
              <a:rPr lang="en-US" sz="2400" dirty="0"/>
              <a:t>how to implement </a:t>
            </a:r>
            <a:r>
              <a:rPr lang="en-US" sz="2400" b="1" dirty="0"/>
              <a:t>polymorphism</a:t>
            </a:r>
            <a:r>
              <a:rPr lang="en-US" sz="2400" dirty="0"/>
              <a:t> through inheritance and through interfaces</a:t>
            </a:r>
          </a:p>
        </p:txBody>
      </p:sp>
    </p:spTree>
    <p:extLst>
      <p:ext uri="{BB962C8B-B14F-4D97-AF65-F5344CB8AC3E}">
        <p14:creationId xmlns:p14="http://schemas.microsoft.com/office/powerpoint/2010/main" val="18323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A4C2-5F35-37F2-CF2A-963C6491821D}"/>
              </a:ext>
            </a:extLst>
          </p:cNvPr>
          <p:cNvSpPr>
            <a:spLocks noGrp="1"/>
          </p:cNvSpPr>
          <p:nvPr>
            <p:ph type="title"/>
          </p:nvPr>
        </p:nvSpPr>
        <p:spPr/>
        <p:txBody>
          <a:bodyPr/>
          <a:lstStyle/>
          <a:p>
            <a:r>
              <a:rPr lang="da-DK" dirty="0" err="1"/>
              <a:t>What</a:t>
            </a:r>
            <a:r>
              <a:rPr lang="da-DK" dirty="0"/>
              <a:t> is </a:t>
            </a:r>
            <a:r>
              <a:rPr lang="da-DK" dirty="0" err="1"/>
              <a:t>inheritance</a:t>
            </a:r>
            <a:endParaRPr lang="en-US" dirty="0"/>
          </a:p>
        </p:txBody>
      </p:sp>
      <p:sp>
        <p:nvSpPr>
          <p:cNvPr id="3" name="Content Placeholder 2">
            <a:extLst>
              <a:ext uri="{FF2B5EF4-FFF2-40B4-BE49-F238E27FC236}">
                <a16:creationId xmlns:a16="http://schemas.microsoft.com/office/drawing/2014/main" id="{068D22F6-A84F-4395-9BAA-2119641AEEAC}"/>
              </a:ext>
            </a:extLst>
          </p:cNvPr>
          <p:cNvSpPr>
            <a:spLocks noGrp="1"/>
          </p:cNvSpPr>
          <p:nvPr>
            <p:ph idx="1"/>
          </p:nvPr>
        </p:nvSpPr>
        <p:spPr/>
        <p:txBody>
          <a:bodyPr>
            <a:normAutofit/>
          </a:bodyPr>
          <a:lstStyle/>
          <a:p>
            <a:pPr algn="l"/>
            <a:r>
              <a:rPr lang="en-US" sz="2000" b="0" i="0" u="none" strike="noStrike" baseline="0" dirty="0">
                <a:latin typeface="UtopiaStd-Regular"/>
              </a:rPr>
              <a:t>DEF: </a:t>
            </a:r>
            <a:r>
              <a:rPr lang="en-US" sz="2000" b="0" i="1" u="none" strike="noStrike" baseline="0" dirty="0">
                <a:latin typeface="UtopiaStd-Regular"/>
              </a:rPr>
              <a:t>The purpose of inheritance is to create a base class </a:t>
            </a:r>
            <a:br>
              <a:rPr lang="en-US" sz="2000" b="0" i="1" u="none" strike="noStrike" baseline="0" dirty="0">
                <a:latin typeface="UtopiaStd-Regular"/>
              </a:rPr>
            </a:br>
            <a:r>
              <a:rPr lang="en-US" sz="2000" b="0" i="1" u="none" strike="noStrike" baseline="0" dirty="0">
                <a:latin typeface="UtopiaStd-Regular"/>
              </a:rPr>
              <a:t>that encapsulates properties and methods </a:t>
            </a:r>
            <a:br>
              <a:rPr lang="en-US" sz="2000" b="0" i="1" u="none" strike="noStrike" baseline="0" dirty="0">
                <a:latin typeface="UtopiaStd-Regular"/>
              </a:rPr>
            </a:br>
            <a:r>
              <a:rPr lang="en-US" sz="2000" b="0" i="1" u="none" strike="noStrike" baseline="0" dirty="0">
                <a:latin typeface="UtopiaStd-Regular"/>
              </a:rPr>
              <a:t>that can be used by derived classes of the same type</a:t>
            </a:r>
          </a:p>
          <a:p>
            <a:pPr algn="l"/>
            <a:r>
              <a:rPr lang="en-US" sz="2000" dirty="0">
                <a:latin typeface="UtopiaStd-Regular"/>
              </a:rPr>
              <a:t>One way to look at this is to consider </a:t>
            </a:r>
            <a:r>
              <a:rPr lang="en-US" sz="2000" b="1" dirty="0">
                <a:latin typeface="UtopiaStd-Regular"/>
              </a:rPr>
              <a:t>the set of all possible objects </a:t>
            </a:r>
            <a:r>
              <a:rPr lang="en-US" sz="2000" dirty="0">
                <a:latin typeface="UtopiaStd-Regular"/>
              </a:rPr>
              <a:t>of a class:</a:t>
            </a:r>
            <a:endParaRPr lang="en-US" sz="3200" dirty="0"/>
          </a:p>
        </p:txBody>
      </p:sp>
      <p:grpSp>
        <p:nvGrpSpPr>
          <p:cNvPr id="7" name="Group 6">
            <a:extLst>
              <a:ext uri="{FF2B5EF4-FFF2-40B4-BE49-F238E27FC236}">
                <a16:creationId xmlns:a16="http://schemas.microsoft.com/office/drawing/2014/main" id="{25564893-3F83-A0DA-A86F-2FF7AABA80EF}"/>
              </a:ext>
            </a:extLst>
          </p:cNvPr>
          <p:cNvGrpSpPr/>
          <p:nvPr/>
        </p:nvGrpSpPr>
        <p:grpSpPr>
          <a:xfrm>
            <a:off x="4497859" y="3234713"/>
            <a:ext cx="4563762" cy="3192259"/>
            <a:chOff x="4497859" y="3234713"/>
            <a:chExt cx="4563762" cy="3192259"/>
          </a:xfrm>
        </p:grpSpPr>
        <p:sp>
          <p:nvSpPr>
            <p:cNvPr id="4" name="Oval 3">
              <a:extLst>
                <a:ext uri="{FF2B5EF4-FFF2-40B4-BE49-F238E27FC236}">
                  <a16:creationId xmlns:a16="http://schemas.microsoft.com/office/drawing/2014/main" id="{FEC6C753-26BA-A9A1-AC8D-96FDD0A8BE5D}"/>
                </a:ext>
              </a:extLst>
            </p:cNvPr>
            <p:cNvSpPr/>
            <p:nvPr/>
          </p:nvSpPr>
          <p:spPr>
            <a:xfrm>
              <a:off x="4497859" y="3234713"/>
              <a:ext cx="4563762" cy="3192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D1696FE-CFC0-FD21-E753-6652C1DB632D}"/>
                </a:ext>
              </a:extLst>
            </p:cNvPr>
            <p:cNvSpPr txBox="1"/>
            <p:nvPr/>
          </p:nvSpPr>
          <p:spPr>
            <a:xfrm>
              <a:off x="5796395" y="3302000"/>
              <a:ext cx="1752852" cy="369332"/>
            </a:xfrm>
            <a:prstGeom prst="rect">
              <a:avLst/>
            </a:prstGeom>
            <a:noFill/>
          </p:spPr>
          <p:txBody>
            <a:bodyPr wrap="none" rtlCol="0">
              <a:spAutoFit/>
            </a:bodyPr>
            <a:lstStyle/>
            <a:p>
              <a:r>
                <a:rPr lang="da-DK" dirty="0">
                  <a:solidFill>
                    <a:schemeClr val="bg1"/>
                  </a:solidFill>
                </a:rPr>
                <a:t>Person </a:t>
              </a:r>
              <a:r>
                <a:rPr lang="da-DK" dirty="0" err="1">
                  <a:solidFill>
                    <a:schemeClr val="bg1"/>
                  </a:solidFill>
                </a:rPr>
                <a:t>Instances</a:t>
              </a:r>
              <a:endParaRPr lang="en-US" dirty="0">
                <a:solidFill>
                  <a:schemeClr val="bg1"/>
                </a:solidFill>
              </a:endParaRPr>
            </a:p>
          </p:txBody>
        </p:sp>
      </p:grpSp>
      <p:grpSp>
        <p:nvGrpSpPr>
          <p:cNvPr id="8" name="Group 7">
            <a:extLst>
              <a:ext uri="{FF2B5EF4-FFF2-40B4-BE49-F238E27FC236}">
                <a16:creationId xmlns:a16="http://schemas.microsoft.com/office/drawing/2014/main" id="{84CEA7AC-8991-745B-135F-C03F3C8A1F26}"/>
              </a:ext>
            </a:extLst>
          </p:cNvPr>
          <p:cNvGrpSpPr/>
          <p:nvPr/>
        </p:nvGrpSpPr>
        <p:grpSpPr>
          <a:xfrm>
            <a:off x="4674972" y="4188027"/>
            <a:ext cx="1867977" cy="1306612"/>
            <a:chOff x="4497859" y="3234713"/>
            <a:chExt cx="4563762" cy="3192259"/>
          </a:xfrm>
        </p:grpSpPr>
        <p:sp>
          <p:nvSpPr>
            <p:cNvPr id="9" name="Oval 8">
              <a:extLst>
                <a:ext uri="{FF2B5EF4-FFF2-40B4-BE49-F238E27FC236}">
                  <a16:creationId xmlns:a16="http://schemas.microsoft.com/office/drawing/2014/main" id="{7B795ECE-F3EE-809B-D781-9888658EBC36}"/>
                </a:ext>
              </a:extLst>
            </p:cNvPr>
            <p:cNvSpPr/>
            <p:nvPr/>
          </p:nvSpPr>
          <p:spPr>
            <a:xfrm>
              <a:off x="4497859" y="3234713"/>
              <a:ext cx="4563762" cy="319225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20332FB-1024-5E89-BB85-B47F80214CCA}"/>
                </a:ext>
              </a:extLst>
            </p:cNvPr>
            <p:cNvSpPr txBox="1"/>
            <p:nvPr/>
          </p:nvSpPr>
          <p:spPr>
            <a:xfrm>
              <a:off x="5373733" y="3302000"/>
              <a:ext cx="2708888" cy="1579088"/>
            </a:xfrm>
            <a:prstGeom prst="rect">
              <a:avLst/>
            </a:prstGeom>
            <a:noFill/>
          </p:spPr>
          <p:txBody>
            <a:bodyPr wrap="none" rtlCol="0">
              <a:spAutoFit/>
            </a:bodyPr>
            <a:lstStyle/>
            <a:p>
              <a:r>
                <a:rPr lang="da-DK" dirty="0" err="1">
                  <a:solidFill>
                    <a:schemeClr val="bg1"/>
                  </a:solidFill>
                </a:rPr>
                <a:t>Employee</a:t>
              </a:r>
              <a:br>
                <a:rPr lang="da-DK" dirty="0">
                  <a:solidFill>
                    <a:schemeClr val="bg1"/>
                  </a:solidFill>
                </a:rPr>
              </a:br>
              <a:r>
                <a:rPr lang="da-DK" dirty="0" err="1">
                  <a:solidFill>
                    <a:schemeClr val="bg1"/>
                  </a:solidFill>
                </a:rPr>
                <a:t>Instances</a:t>
              </a:r>
              <a:endParaRPr lang="en-US" dirty="0">
                <a:solidFill>
                  <a:schemeClr val="bg1"/>
                </a:solidFill>
              </a:endParaRPr>
            </a:p>
          </p:txBody>
        </p:sp>
      </p:grpSp>
      <p:grpSp>
        <p:nvGrpSpPr>
          <p:cNvPr id="11" name="Group 10">
            <a:extLst>
              <a:ext uri="{FF2B5EF4-FFF2-40B4-BE49-F238E27FC236}">
                <a16:creationId xmlns:a16="http://schemas.microsoft.com/office/drawing/2014/main" id="{12BBC259-19E7-4C60-02C1-B0C1C6569D12}"/>
              </a:ext>
            </a:extLst>
          </p:cNvPr>
          <p:cNvGrpSpPr/>
          <p:nvPr/>
        </p:nvGrpSpPr>
        <p:grpSpPr>
          <a:xfrm>
            <a:off x="6901450" y="4085968"/>
            <a:ext cx="1867977" cy="1696037"/>
            <a:chOff x="4497859" y="3234713"/>
            <a:chExt cx="4563762" cy="3192259"/>
          </a:xfrm>
        </p:grpSpPr>
        <p:sp>
          <p:nvSpPr>
            <p:cNvPr id="12" name="Oval 11">
              <a:extLst>
                <a:ext uri="{FF2B5EF4-FFF2-40B4-BE49-F238E27FC236}">
                  <a16:creationId xmlns:a16="http://schemas.microsoft.com/office/drawing/2014/main" id="{BD5259EF-41EF-9F71-9167-2EDD7492F93F}"/>
                </a:ext>
              </a:extLst>
            </p:cNvPr>
            <p:cNvSpPr/>
            <p:nvPr/>
          </p:nvSpPr>
          <p:spPr>
            <a:xfrm>
              <a:off x="4497859" y="3234713"/>
              <a:ext cx="4563762" cy="319225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DAE11B1-C3A1-2456-520A-E200A668B035}"/>
                </a:ext>
              </a:extLst>
            </p:cNvPr>
            <p:cNvSpPr txBox="1"/>
            <p:nvPr/>
          </p:nvSpPr>
          <p:spPr>
            <a:xfrm>
              <a:off x="5373733" y="3301999"/>
              <a:ext cx="2671761" cy="1216516"/>
            </a:xfrm>
            <a:prstGeom prst="rect">
              <a:avLst/>
            </a:prstGeom>
            <a:noFill/>
          </p:spPr>
          <p:txBody>
            <a:bodyPr wrap="none" rtlCol="0">
              <a:spAutoFit/>
            </a:bodyPr>
            <a:lstStyle/>
            <a:p>
              <a:r>
                <a:rPr lang="da-DK" dirty="0">
                  <a:solidFill>
                    <a:schemeClr val="bg1"/>
                  </a:solidFill>
                </a:rPr>
                <a:t>Customer</a:t>
              </a:r>
              <a:br>
                <a:rPr lang="da-DK" dirty="0">
                  <a:solidFill>
                    <a:schemeClr val="bg1"/>
                  </a:solidFill>
                </a:rPr>
              </a:br>
              <a:r>
                <a:rPr lang="da-DK" dirty="0" err="1">
                  <a:solidFill>
                    <a:schemeClr val="bg1"/>
                  </a:solidFill>
                </a:rPr>
                <a:t>Instances</a:t>
              </a:r>
              <a:endParaRPr lang="en-US" dirty="0">
                <a:solidFill>
                  <a:schemeClr val="bg1"/>
                </a:solidFill>
              </a:endParaRPr>
            </a:p>
          </p:txBody>
        </p:sp>
      </p:grpSp>
      <p:sp>
        <p:nvSpPr>
          <p:cNvPr id="14" name="Oval 13">
            <a:extLst>
              <a:ext uri="{FF2B5EF4-FFF2-40B4-BE49-F238E27FC236}">
                <a16:creationId xmlns:a16="http://schemas.microsoft.com/office/drawing/2014/main" id="{26AD2BAB-B50F-73A4-EDEC-5A866B936E3E}"/>
              </a:ext>
            </a:extLst>
          </p:cNvPr>
          <p:cNvSpPr/>
          <p:nvPr/>
        </p:nvSpPr>
        <p:spPr>
          <a:xfrm>
            <a:off x="6483178" y="3847070"/>
            <a:ext cx="186381" cy="186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FA0649A-2821-D05D-5FC8-39AE228EC28D}"/>
              </a:ext>
            </a:extLst>
          </p:cNvPr>
          <p:cNvSpPr/>
          <p:nvPr/>
        </p:nvSpPr>
        <p:spPr>
          <a:xfrm>
            <a:off x="5216859" y="5016475"/>
            <a:ext cx="186381" cy="186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64AABA-EF68-52DF-C18B-9E9A69B6B2B7}"/>
              </a:ext>
            </a:extLst>
          </p:cNvPr>
          <p:cNvSpPr/>
          <p:nvPr/>
        </p:nvSpPr>
        <p:spPr>
          <a:xfrm>
            <a:off x="7649057" y="5202856"/>
            <a:ext cx="186381" cy="186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F85999B-2D03-D5CF-B329-66B9E9B31FED}"/>
              </a:ext>
            </a:extLst>
          </p:cNvPr>
          <p:cNvCxnSpPr>
            <a:cxnSpLocks/>
            <a:stCxn id="21" idx="1"/>
            <a:endCxn id="14" idx="6"/>
          </p:cNvCxnSpPr>
          <p:nvPr/>
        </p:nvCxnSpPr>
        <p:spPr>
          <a:xfrm flipH="1">
            <a:off x="6669559" y="3557879"/>
            <a:ext cx="2303414" cy="382382"/>
          </a:xfrm>
          <a:prstGeom prst="straightConnector1">
            <a:avLst/>
          </a:prstGeom>
          <a:ln w="5715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DDD83417-D306-14F2-4BD5-EF8A368C3596}"/>
              </a:ext>
            </a:extLst>
          </p:cNvPr>
          <p:cNvSpPr txBox="1"/>
          <p:nvPr/>
        </p:nvSpPr>
        <p:spPr>
          <a:xfrm>
            <a:off x="8972973" y="3234713"/>
            <a:ext cx="2569358" cy="646331"/>
          </a:xfrm>
          <a:prstGeom prst="rect">
            <a:avLst/>
          </a:prstGeom>
          <a:noFill/>
        </p:spPr>
        <p:txBody>
          <a:bodyPr wrap="none" rtlCol="0">
            <a:spAutoFit/>
          </a:bodyPr>
          <a:lstStyle/>
          <a:p>
            <a:r>
              <a:rPr lang="da-DK" i="1" dirty="0"/>
              <a:t>An </a:t>
            </a:r>
            <a:r>
              <a:rPr lang="da-DK" i="1" dirty="0" err="1"/>
              <a:t>object</a:t>
            </a:r>
            <a:r>
              <a:rPr lang="en-US" i="1" dirty="0"/>
              <a:t> of class Person,</a:t>
            </a:r>
          </a:p>
          <a:p>
            <a:r>
              <a:rPr lang="en-US" b="1" i="1" dirty="0"/>
              <a:t>name=“Andrea”</a:t>
            </a:r>
            <a:endParaRPr lang="da-DK" b="1" i="1" dirty="0"/>
          </a:p>
        </p:txBody>
      </p:sp>
      <p:cxnSp>
        <p:nvCxnSpPr>
          <p:cNvPr id="25" name="Straight Arrow Connector 24">
            <a:extLst>
              <a:ext uri="{FF2B5EF4-FFF2-40B4-BE49-F238E27FC236}">
                <a16:creationId xmlns:a16="http://schemas.microsoft.com/office/drawing/2014/main" id="{912F1A52-0C3B-EBBE-D942-7926B8D27133}"/>
              </a:ext>
            </a:extLst>
          </p:cNvPr>
          <p:cNvCxnSpPr>
            <a:cxnSpLocks/>
            <a:stCxn id="28" idx="2"/>
            <a:endCxn id="16" idx="6"/>
          </p:cNvCxnSpPr>
          <p:nvPr/>
        </p:nvCxnSpPr>
        <p:spPr>
          <a:xfrm flipH="1">
            <a:off x="7835438" y="4861899"/>
            <a:ext cx="2702246" cy="434148"/>
          </a:xfrm>
          <a:prstGeom prst="straightConnector1">
            <a:avLst/>
          </a:prstGeom>
          <a:ln w="5715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441EBF49-13CA-4056-EE3A-95CB1068DA52}"/>
              </a:ext>
            </a:extLst>
          </p:cNvPr>
          <p:cNvSpPr txBox="1"/>
          <p:nvPr/>
        </p:nvSpPr>
        <p:spPr>
          <a:xfrm>
            <a:off x="9113287" y="4215568"/>
            <a:ext cx="2848793" cy="646331"/>
          </a:xfrm>
          <a:prstGeom prst="rect">
            <a:avLst/>
          </a:prstGeom>
          <a:noFill/>
        </p:spPr>
        <p:txBody>
          <a:bodyPr wrap="none" rtlCol="0">
            <a:spAutoFit/>
          </a:bodyPr>
          <a:lstStyle/>
          <a:p>
            <a:r>
              <a:rPr lang="da-DK" i="1" dirty="0"/>
              <a:t>An </a:t>
            </a:r>
            <a:r>
              <a:rPr lang="da-DK" i="1" dirty="0" err="1"/>
              <a:t>object</a:t>
            </a:r>
            <a:r>
              <a:rPr lang="en-US" i="1" dirty="0"/>
              <a:t> of class Customer,</a:t>
            </a:r>
          </a:p>
          <a:p>
            <a:r>
              <a:rPr lang="en-US" b="1" i="1" dirty="0"/>
              <a:t>name=“Bob”, </a:t>
            </a:r>
            <a:r>
              <a:rPr lang="en-US" b="1" i="1" dirty="0" err="1"/>
              <a:t>customId</a:t>
            </a:r>
            <a:r>
              <a:rPr lang="en-US" b="1" i="1" dirty="0"/>
              <a:t>=123</a:t>
            </a:r>
            <a:endParaRPr lang="da-DK" b="1" i="1" dirty="0"/>
          </a:p>
        </p:txBody>
      </p:sp>
      <p:cxnSp>
        <p:nvCxnSpPr>
          <p:cNvPr id="30" name="Straight Arrow Connector 29">
            <a:extLst>
              <a:ext uri="{FF2B5EF4-FFF2-40B4-BE49-F238E27FC236}">
                <a16:creationId xmlns:a16="http://schemas.microsoft.com/office/drawing/2014/main" id="{213660D0-9A24-6589-7F31-E59F2A0403F6}"/>
              </a:ext>
            </a:extLst>
          </p:cNvPr>
          <p:cNvCxnSpPr>
            <a:cxnSpLocks/>
            <a:stCxn id="1027" idx="0"/>
            <a:endCxn id="15" idx="2"/>
          </p:cNvCxnSpPr>
          <p:nvPr/>
        </p:nvCxnSpPr>
        <p:spPr>
          <a:xfrm flipV="1">
            <a:off x="3650866" y="5109666"/>
            <a:ext cx="1565993" cy="632740"/>
          </a:xfrm>
          <a:prstGeom prst="straightConnector1">
            <a:avLst/>
          </a:prstGeom>
          <a:ln w="5715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27" name="TextBox 1026">
            <a:extLst>
              <a:ext uri="{FF2B5EF4-FFF2-40B4-BE49-F238E27FC236}">
                <a16:creationId xmlns:a16="http://schemas.microsoft.com/office/drawing/2014/main" id="{5C4D343D-75F3-D56D-D85D-19BA32120077}"/>
              </a:ext>
            </a:extLst>
          </p:cNvPr>
          <p:cNvSpPr txBox="1"/>
          <p:nvPr/>
        </p:nvSpPr>
        <p:spPr>
          <a:xfrm>
            <a:off x="2090599" y="5742406"/>
            <a:ext cx="3120534" cy="646331"/>
          </a:xfrm>
          <a:prstGeom prst="rect">
            <a:avLst/>
          </a:prstGeom>
          <a:noFill/>
        </p:spPr>
        <p:txBody>
          <a:bodyPr wrap="none" rtlCol="0">
            <a:spAutoFit/>
          </a:bodyPr>
          <a:lstStyle/>
          <a:p>
            <a:r>
              <a:rPr lang="da-DK" i="1" dirty="0"/>
              <a:t>An </a:t>
            </a:r>
            <a:r>
              <a:rPr lang="da-DK" i="1" dirty="0" err="1"/>
              <a:t>object</a:t>
            </a:r>
            <a:r>
              <a:rPr lang="en-US" i="1" dirty="0"/>
              <a:t> of class Employee,</a:t>
            </a:r>
          </a:p>
          <a:p>
            <a:r>
              <a:rPr lang="en-US" b="1" i="1" dirty="0"/>
              <a:t>name=“Jim”, job=“accountant”</a:t>
            </a:r>
            <a:endParaRPr lang="da-DK" b="1" i="1" dirty="0"/>
          </a:p>
        </p:txBody>
      </p:sp>
      <p:grpSp>
        <p:nvGrpSpPr>
          <p:cNvPr id="1035" name="Group 1034">
            <a:extLst>
              <a:ext uri="{FF2B5EF4-FFF2-40B4-BE49-F238E27FC236}">
                <a16:creationId xmlns:a16="http://schemas.microsoft.com/office/drawing/2014/main" id="{F0AABF2F-7545-0F08-DD23-0FD05823DB22}"/>
              </a:ext>
            </a:extLst>
          </p:cNvPr>
          <p:cNvGrpSpPr/>
          <p:nvPr/>
        </p:nvGrpSpPr>
        <p:grpSpPr>
          <a:xfrm>
            <a:off x="423569" y="3215256"/>
            <a:ext cx="2171700" cy="2105025"/>
            <a:chOff x="423569" y="3215256"/>
            <a:chExt cx="2171700" cy="2105025"/>
          </a:xfrm>
        </p:grpSpPr>
        <p:pic>
          <p:nvPicPr>
            <p:cNvPr id="1028" name="Picture 4" descr="Inheritance and Interfaces in Java and UML | Inheritance | InformIT">
              <a:extLst>
                <a:ext uri="{FF2B5EF4-FFF2-40B4-BE49-F238E27FC236}">
                  <a16:creationId xmlns:a16="http://schemas.microsoft.com/office/drawing/2014/main" id="{36CBEC8B-8F9F-E980-5829-325A8F0E9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69" y="3215256"/>
              <a:ext cx="2171700" cy="2105025"/>
            </a:xfrm>
            <a:prstGeom prst="rect">
              <a:avLst/>
            </a:prstGeom>
            <a:noFill/>
            <a:extLst>
              <a:ext uri="{909E8E84-426E-40DD-AFC4-6F175D3DCCD1}">
                <a14:hiddenFill xmlns:a14="http://schemas.microsoft.com/office/drawing/2010/main">
                  <a:solidFill>
                    <a:srgbClr val="FFFFFF"/>
                  </a:solidFill>
                </a14:hiddenFill>
              </a:ext>
            </a:extLst>
          </p:spPr>
        </p:pic>
        <p:sp>
          <p:nvSpPr>
            <p:cNvPr id="1032" name="TextBox 1031">
              <a:extLst>
                <a:ext uri="{FF2B5EF4-FFF2-40B4-BE49-F238E27FC236}">
                  <a16:creationId xmlns:a16="http://schemas.microsoft.com/office/drawing/2014/main" id="{1C85AEAC-65AD-00F2-18BD-E146B68551FE}"/>
                </a:ext>
              </a:extLst>
            </p:cNvPr>
            <p:cNvSpPr txBox="1"/>
            <p:nvPr/>
          </p:nvSpPr>
          <p:spPr>
            <a:xfrm>
              <a:off x="1153295" y="3506574"/>
              <a:ext cx="538930" cy="276999"/>
            </a:xfrm>
            <a:prstGeom prst="rect">
              <a:avLst/>
            </a:prstGeom>
            <a:noFill/>
          </p:spPr>
          <p:txBody>
            <a:bodyPr wrap="none" rtlCol="0">
              <a:spAutoFit/>
            </a:bodyPr>
            <a:lstStyle/>
            <a:p>
              <a:r>
                <a:rPr lang="da-DK" sz="1200" dirty="0" err="1"/>
                <a:t>name</a:t>
              </a:r>
              <a:endParaRPr lang="en-US" sz="1200" dirty="0"/>
            </a:p>
          </p:txBody>
        </p:sp>
        <p:sp>
          <p:nvSpPr>
            <p:cNvPr id="1033" name="TextBox 1032">
              <a:extLst>
                <a:ext uri="{FF2B5EF4-FFF2-40B4-BE49-F238E27FC236}">
                  <a16:creationId xmlns:a16="http://schemas.microsoft.com/office/drawing/2014/main" id="{2E7E0117-2D96-6B16-4577-0303C8995255}"/>
                </a:ext>
              </a:extLst>
            </p:cNvPr>
            <p:cNvSpPr txBox="1"/>
            <p:nvPr/>
          </p:nvSpPr>
          <p:spPr>
            <a:xfrm>
              <a:off x="568735" y="4692342"/>
              <a:ext cx="383438" cy="276999"/>
            </a:xfrm>
            <a:prstGeom prst="rect">
              <a:avLst/>
            </a:prstGeom>
            <a:noFill/>
          </p:spPr>
          <p:txBody>
            <a:bodyPr wrap="none" rtlCol="0">
              <a:spAutoFit/>
            </a:bodyPr>
            <a:lstStyle/>
            <a:p>
              <a:r>
                <a:rPr lang="da-DK" sz="1200" dirty="0"/>
                <a:t>job</a:t>
              </a:r>
              <a:endParaRPr lang="en-US" sz="1200" dirty="0"/>
            </a:p>
          </p:txBody>
        </p:sp>
        <p:sp>
          <p:nvSpPr>
            <p:cNvPr id="1034" name="TextBox 1033">
              <a:extLst>
                <a:ext uri="{FF2B5EF4-FFF2-40B4-BE49-F238E27FC236}">
                  <a16:creationId xmlns:a16="http://schemas.microsoft.com/office/drawing/2014/main" id="{4698F7CE-951D-1BD4-32BF-DF8E8AAC9691}"/>
                </a:ext>
              </a:extLst>
            </p:cNvPr>
            <p:cNvSpPr txBox="1"/>
            <p:nvPr/>
          </p:nvSpPr>
          <p:spPr>
            <a:xfrm>
              <a:off x="1779755" y="4692342"/>
              <a:ext cx="763351" cy="276999"/>
            </a:xfrm>
            <a:prstGeom prst="rect">
              <a:avLst/>
            </a:prstGeom>
            <a:noFill/>
          </p:spPr>
          <p:txBody>
            <a:bodyPr wrap="none" rtlCol="0">
              <a:spAutoFit/>
            </a:bodyPr>
            <a:lstStyle/>
            <a:p>
              <a:r>
                <a:rPr lang="da-DK" sz="1200" dirty="0" err="1"/>
                <a:t>customId</a:t>
              </a:r>
              <a:endParaRPr lang="en-US" sz="1400" dirty="0"/>
            </a:p>
          </p:txBody>
        </p:sp>
      </p:grpSp>
      <p:sp>
        <p:nvSpPr>
          <p:cNvPr id="1030" name="Speech Bubble: Oval 1029">
            <a:extLst>
              <a:ext uri="{FF2B5EF4-FFF2-40B4-BE49-F238E27FC236}">
                <a16:creationId xmlns:a16="http://schemas.microsoft.com/office/drawing/2014/main" id="{1640D24A-9D58-D09B-1292-B791E4FF0973}"/>
              </a:ext>
            </a:extLst>
          </p:cNvPr>
          <p:cNvSpPr/>
          <p:nvPr/>
        </p:nvSpPr>
        <p:spPr>
          <a:xfrm>
            <a:off x="34353" y="5567336"/>
            <a:ext cx="1705232" cy="1037968"/>
          </a:xfrm>
          <a:prstGeom prst="wedgeEllipseCallout">
            <a:avLst>
              <a:gd name="adj1" fmla="val -1461"/>
              <a:gd name="adj2" fmla="val -851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400" dirty="0"/>
              <a:t>An </a:t>
            </a:r>
            <a:r>
              <a:rPr lang="da-DK" sz="1400" dirty="0" err="1"/>
              <a:t>employee</a:t>
            </a:r>
            <a:r>
              <a:rPr lang="da-DK" sz="1400" dirty="0"/>
              <a:t> IS A </a:t>
            </a:r>
            <a:br>
              <a:rPr lang="da-DK" sz="1400" dirty="0"/>
            </a:br>
            <a:r>
              <a:rPr lang="da-DK" sz="1400" dirty="0"/>
              <a:t>Person</a:t>
            </a:r>
            <a:endParaRPr lang="en-US" sz="1400" dirty="0"/>
          </a:p>
        </p:txBody>
      </p:sp>
    </p:spTree>
    <p:extLst>
      <p:ext uri="{BB962C8B-B14F-4D97-AF65-F5344CB8AC3E}">
        <p14:creationId xmlns:p14="http://schemas.microsoft.com/office/powerpoint/2010/main" val="178942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C3B6-09F2-CFB4-6465-AAFB772C4F0E}"/>
              </a:ext>
            </a:extLst>
          </p:cNvPr>
          <p:cNvSpPr>
            <a:spLocks noGrp="1"/>
          </p:cNvSpPr>
          <p:nvPr>
            <p:ph type="title"/>
          </p:nvPr>
        </p:nvSpPr>
        <p:spPr/>
        <p:txBody>
          <a:bodyPr/>
          <a:lstStyle/>
          <a:p>
            <a:r>
              <a:rPr lang="da-DK" dirty="0"/>
              <a:t>Single </a:t>
            </a:r>
            <a:r>
              <a:rPr lang="da-DK" dirty="0" err="1"/>
              <a:t>inheritance</a:t>
            </a:r>
            <a:r>
              <a:rPr lang="da-DK" dirty="0"/>
              <a:t> in C#</a:t>
            </a:r>
            <a:endParaRPr lang="en-US" dirty="0"/>
          </a:p>
        </p:txBody>
      </p:sp>
      <p:sp>
        <p:nvSpPr>
          <p:cNvPr id="3" name="Content Placeholder 2">
            <a:extLst>
              <a:ext uri="{FF2B5EF4-FFF2-40B4-BE49-F238E27FC236}">
                <a16:creationId xmlns:a16="http://schemas.microsoft.com/office/drawing/2014/main" id="{C882005A-CB8A-D12C-B645-7C4DBD52FD85}"/>
              </a:ext>
            </a:extLst>
          </p:cNvPr>
          <p:cNvSpPr>
            <a:spLocks noGrp="1"/>
          </p:cNvSpPr>
          <p:nvPr>
            <p:ph idx="1"/>
          </p:nvPr>
        </p:nvSpPr>
        <p:spPr/>
        <p:txBody>
          <a:bodyPr/>
          <a:lstStyle/>
          <a:p>
            <a:r>
              <a:rPr lang="da-DK" dirty="0"/>
              <a:t>In C# </a:t>
            </a:r>
            <a:r>
              <a:rPr lang="da-DK" dirty="0" err="1"/>
              <a:t>every</a:t>
            </a:r>
            <a:r>
              <a:rPr lang="da-DK" dirty="0"/>
              <a:t> class 1 and has </a:t>
            </a:r>
            <a:r>
              <a:rPr lang="da-DK" dirty="0" err="1"/>
              <a:t>exactly</a:t>
            </a:r>
            <a:r>
              <a:rPr lang="da-DK" dirty="0"/>
              <a:t> 1 base class</a:t>
            </a:r>
          </a:p>
          <a:p>
            <a:endParaRPr lang="da-DK" dirty="0"/>
          </a:p>
          <a:p>
            <a:r>
              <a:rPr lang="da-DK" dirty="0"/>
              <a:t>If </a:t>
            </a:r>
            <a:r>
              <a:rPr lang="da-DK" dirty="0" err="1"/>
              <a:t>your</a:t>
            </a:r>
            <a:r>
              <a:rPr lang="da-DK" dirty="0"/>
              <a:t> class </a:t>
            </a:r>
            <a:r>
              <a:rPr lang="da-DK" dirty="0" err="1"/>
              <a:t>does</a:t>
            </a:r>
            <a:r>
              <a:rPr lang="da-DK" dirty="0"/>
              <a:t> not </a:t>
            </a:r>
            <a:r>
              <a:rPr lang="da-DK" dirty="0" err="1"/>
              <a:t>inherit</a:t>
            </a:r>
            <a:r>
              <a:rPr lang="da-DK" dirty="0"/>
              <a:t> from </a:t>
            </a:r>
            <a:r>
              <a:rPr lang="da-DK" dirty="0" err="1"/>
              <a:t>any</a:t>
            </a:r>
            <a:r>
              <a:rPr lang="da-DK" dirty="0"/>
              <a:t> </a:t>
            </a:r>
            <a:r>
              <a:rPr lang="da-DK" dirty="0" err="1"/>
              <a:t>other</a:t>
            </a:r>
            <a:r>
              <a:rPr lang="da-DK" dirty="0"/>
              <a:t> class,</a:t>
            </a:r>
            <a:br>
              <a:rPr lang="da-DK" dirty="0"/>
            </a:br>
            <a:r>
              <a:rPr lang="da-DK" dirty="0"/>
              <a:t>it </a:t>
            </a:r>
            <a:r>
              <a:rPr lang="da-DK" dirty="0" err="1"/>
              <a:t>automatically</a:t>
            </a:r>
            <a:r>
              <a:rPr lang="da-DK" dirty="0"/>
              <a:t> </a:t>
            </a:r>
            <a:r>
              <a:rPr lang="da-DK" dirty="0" err="1"/>
              <a:t>inherits</a:t>
            </a:r>
            <a:r>
              <a:rPr lang="da-DK" dirty="0"/>
              <a:t> from the </a:t>
            </a:r>
            <a:r>
              <a:rPr lang="da-DK" b="1" dirty="0"/>
              <a:t>Object class</a:t>
            </a:r>
          </a:p>
          <a:p>
            <a:endParaRPr lang="da-DK" dirty="0"/>
          </a:p>
          <a:p>
            <a:r>
              <a:rPr lang="da-DK" dirty="0"/>
              <a:t>OR: </a:t>
            </a:r>
            <a:r>
              <a:rPr lang="da-DK" dirty="0" err="1"/>
              <a:t>every</a:t>
            </a:r>
            <a:r>
              <a:rPr lang="da-DK" dirty="0"/>
              <a:t> class in C# is </a:t>
            </a:r>
            <a:r>
              <a:rPr lang="da-DK" dirty="0" err="1"/>
              <a:t>derived</a:t>
            </a:r>
            <a:r>
              <a:rPr lang="da-DK" dirty="0"/>
              <a:t> from the Object class</a:t>
            </a:r>
          </a:p>
          <a:p>
            <a:r>
              <a:rPr lang="da-DK" dirty="0"/>
              <a:t>OR: </a:t>
            </a:r>
            <a:r>
              <a:rPr lang="en-US" dirty="0"/>
              <a:t>Object class acts as a root of the inheritance hierarchy in any C# Program</a:t>
            </a:r>
          </a:p>
        </p:txBody>
      </p:sp>
      <p:grpSp>
        <p:nvGrpSpPr>
          <p:cNvPr id="19" name="Group 18">
            <a:extLst>
              <a:ext uri="{FF2B5EF4-FFF2-40B4-BE49-F238E27FC236}">
                <a16:creationId xmlns:a16="http://schemas.microsoft.com/office/drawing/2014/main" id="{8E5DE21D-D7F8-65B7-0CB7-33E078CA71B5}"/>
              </a:ext>
            </a:extLst>
          </p:cNvPr>
          <p:cNvGrpSpPr/>
          <p:nvPr/>
        </p:nvGrpSpPr>
        <p:grpSpPr>
          <a:xfrm>
            <a:off x="9403810" y="668134"/>
            <a:ext cx="2648762" cy="3883837"/>
            <a:chOff x="9277350" y="681037"/>
            <a:chExt cx="2648762" cy="3883837"/>
          </a:xfrm>
        </p:grpSpPr>
        <p:sp>
          <p:nvSpPr>
            <p:cNvPr id="4" name="Rectangle 3">
              <a:extLst>
                <a:ext uri="{FF2B5EF4-FFF2-40B4-BE49-F238E27FC236}">
                  <a16:creationId xmlns:a16="http://schemas.microsoft.com/office/drawing/2014/main" id="{968902E6-CC0A-2EB2-859C-A63487D28279}"/>
                </a:ext>
              </a:extLst>
            </p:cNvPr>
            <p:cNvSpPr/>
            <p:nvPr/>
          </p:nvSpPr>
          <p:spPr>
            <a:xfrm>
              <a:off x="9277350" y="681037"/>
              <a:ext cx="15621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a-DK" dirty="0"/>
                <a:t>Object</a:t>
              </a:r>
              <a:endParaRPr lang="en-US" dirty="0"/>
            </a:p>
          </p:txBody>
        </p:sp>
        <p:sp>
          <p:nvSpPr>
            <p:cNvPr id="5" name="Rectangle 4">
              <a:extLst>
                <a:ext uri="{FF2B5EF4-FFF2-40B4-BE49-F238E27FC236}">
                  <a16:creationId xmlns:a16="http://schemas.microsoft.com/office/drawing/2014/main" id="{643F74F9-A77B-FB90-5DC0-AF8A3E1B55E1}"/>
                </a:ext>
              </a:extLst>
            </p:cNvPr>
            <p:cNvSpPr/>
            <p:nvPr/>
          </p:nvSpPr>
          <p:spPr>
            <a:xfrm>
              <a:off x="9791700" y="1953319"/>
              <a:ext cx="15621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a-DK" dirty="0"/>
                <a:t>Dog</a:t>
              </a:r>
              <a:endParaRPr lang="en-US" dirty="0"/>
            </a:p>
          </p:txBody>
        </p:sp>
        <p:grpSp>
          <p:nvGrpSpPr>
            <p:cNvPr id="15" name="Group 14">
              <a:extLst>
                <a:ext uri="{FF2B5EF4-FFF2-40B4-BE49-F238E27FC236}">
                  <a16:creationId xmlns:a16="http://schemas.microsoft.com/office/drawing/2014/main" id="{69F746CA-D5F2-A8F8-A602-B98E34A5C00E}"/>
                </a:ext>
              </a:extLst>
            </p:cNvPr>
            <p:cNvGrpSpPr/>
            <p:nvPr/>
          </p:nvGrpSpPr>
          <p:grpSpPr>
            <a:xfrm rot="19505684">
              <a:off x="10127529" y="1355438"/>
              <a:ext cx="292001" cy="627328"/>
              <a:chOff x="8874174" y="1825625"/>
              <a:chExt cx="292001" cy="627328"/>
            </a:xfrm>
          </p:grpSpPr>
          <p:cxnSp>
            <p:nvCxnSpPr>
              <p:cNvPr id="10" name="Straight Connector 9">
                <a:extLst>
                  <a:ext uri="{FF2B5EF4-FFF2-40B4-BE49-F238E27FC236}">
                    <a16:creationId xmlns:a16="http://schemas.microsoft.com/office/drawing/2014/main" id="{BDE6C2A3-8361-5333-68C0-0A2E71B352DC}"/>
                  </a:ext>
                </a:extLst>
              </p:cNvPr>
              <p:cNvCxnSpPr>
                <a:cxnSpLocks/>
                <a:endCxn id="11" idx="3"/>
              </p:cNvCxnSpPr>
              <p:nvPr/>
            </p:nvCxnSpPr>
            <p:spPr>
              <a:xfrm rot="2094316" flipH="1" flipV="1">
                <a:off x="8902089" y="2117683"/>
                <a:ext cx="246378" cy="335270"/>
              </a:xfrm>
              <a:prstGeom prst="line">
                <a:avLst/>
              </a:prstGeom>
              <a:ln w="28575"/>
            </p:spPr>
            <p:style>
              <a:lnRef idx="3">
                <a:schemeClr val="dk1"/>
              </a:lnRef>
              <a:fillRef idx="0">
                <a:schemeClr val="dk1"/>
              </a:fillRef>
              <a:effectRef idx="2">
                <a:schemeClr val="dk1"/>
              </a:effectRef>
              <a:fontRef idx="minor">
                <a:schemeClr val="tx1"/>
              </a:fontRef>
            </p:style>
          </p:cxnSp>
          <p:sp>
            <p:nvSpPr>
              <p:cNvPr id="11" name="Isosceles Triangle 10">
                <a:extLst>
                  <a:ext uri="{FF2B5EF4-FFF2-40B4-BE49-F238E27FC236}">
                    <a16:creationId xmlns:a16="http://schemas.microsoft.com/office/drawing/2014/main" id="{52329BA2-141C-0937-F082-3C781C5FE571}"/>
                  </a:ext>
                </a:extLst>
              </p:cNvPr>
              <p:cNvSpPr/>
              <p:nvPr/>
            </p:nvSpPr>
            <p:spPr>
              <a:xfrm>
                <a:off x="8874174" y="1825625"/>
                <a:ext cx="292001" cy="251725"/>
              </a:xfrm>
              <a:prstGeom prst="triangle">
                <a:avLst/>
              </a:prstGeom>
              <a:no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8" name="Speech Bubble: Oval 17">
              <a:extLst>
                <a:ext uri="{FF2B5EF4-FFF2-40B4-BE49-F238E27FC236}">
                  <a16:creationId xmlns:a16="http://schemas.microsoft.com/office/drawing/2014/main" id="{ED144F64-5190-CD47-BF44-779ED69546E1}"/>
                </a:ext>
              </a:extLst>
            </p:cNvPr>
            <p:cNvSpPr/>
            <p:nvPr/>
          </p:nvSpPr>
          <p:spPr>
            <a:xfrm>
              <a:off x="9974310" y="3239311"/>
              <a:ext cx="1951802" cy="1325563"/>
            </a:xfrm>
            <a:prstGeom prst="wedgeEllipseCallout">
              <a:avLst>
                <a:gd name="adj1" fmla="val -26315"/>
                <a:gd name="adj2" fmla="val -89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”Dog IS-A Object”</a:t>
              </a:r>
              <a:endParaRPr lang="en-US" dirty="0"/>
            </a:p>
          </p:txBody>
        </p:sp>
      </p:grpSp>
    </p:spTree>
    <p:extLst>
      <p:ext uri="{BB962C8B-B14F-4D97-AF65-F5344CB8AC3E}">
        <p14:creationId xmlns:p14="http://schemas.microsoft.com/office/powerpoint/2010/main" val="194714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D2F4-7051-20A2-D1DA-3764C7B7E40F}"/>
              </a:ext>
            </a:extLst>
          </p:cNvPr>
          <p:cNvSpPr>
            <a:spLocks noGrp="1"/>
          </p:cNvSpPr>
          <p:nvPr>
            <p:ph type="title"/>
          </p:nvPr>
        </p:nvSpPr>
        <p:spPr/>
        <p:txBody>
          <a:bodyPr/>
          <a:lstStyle/>
          <a:p>
            <a:r>
              <a:rPr lang="en-US" dirty="0"/>
              <a:t>Creating Base and Derived Classes</a:t>
            </a:r>
          </a:p>
        </p:txBody>
      </p:sp>
      <p:sp>
        <p:nvSpPr>
          <p:cNvPr id="3" name="Content Placeholder 2">
            <a:extLst>
              <a:ext uri="{FF2B5EF4-FFF2-40B4-BE49-F238E27FC236}">
                <a16:creationId xmlns:a16="http://schemas.microsoft.com/office/drawing/2014/main" id="{5C8458E4-8F29-1539-98B5-F91AF86C08AD}"/>
              </a:ext>
            </a:extLst>
          </p:cNvPr>
          <p:cNvSpPr>
            <a:spLocks noGrp="1"/>
          </p:cNvSpPr>
          <p:nvPr>
            <p:ph idx="1"/>
          </p:nvPr>
        </p:nvSpPr>
        <p:spPr/>
        <p:txBody>
          <a:bodyPr>
            <a:normAutofit lnSpcReduction="10000"/>
          </a:bodyPr>
          <a:lstStyle/>
          <a:p>
            <a:pPr algn="l"/>
            <a:r>
              <a:rPr lang="en-US" sz="2400" b="0" i="0" u="none" strike="noStrike" baseline="0" dirty="0">
                <a:latin typeface="UtopiaStd-Regular"/>
              </a:rPr>
              <a:t>Derived classes are not limited to the properties and methods of the base class</a:t>
            </a:r>
          </a:p>
          <a:p>
            <a:pPr algn="l"/>
            <a:r>
              <a:rPr lang="en-US" sz="2400" b="0" i="0" u="none" strike="noStrike" baseline="0" dirty="0">
                <a:latin typeface="UtopiaStd-Regular"/>
              </a:rPr>
              <a:t>The derived classes may </a:t>
            </a:r>
          </a:p>
          <a:p>
            <a:pPr lvl="1"/>
            <a:r>
              <a:rPr lang="en-US" sz="1800" b="0" i="0" u="none" strike="noStrike" baseline="0" dirty="0">
                <a:latin typeface="UtopiaStd-Regular"/>
              </a:rPr>
              <a:t>require additional methods and properties that are unique to their needs</a:t>
            </a:r>
          </a:p>
          <a:p>
            <a:pPr lvl="1"/>
            <a:r>
              <a:rPr lang="en-US" sz="1800" i="1" dirty="0">
                <a:latin typeface="UtopiaStd-Regular"/>
              </a:rPr>
              <a:t>or override methods of their base class, to change/customize behavior</a:t>
            </a:r>
          </a:p>
          <a:p>
            <a:endParaRPr lang="en-US" sz="2400" dirty="0"/>
          </a:p>
          <a:p>
            <a:r>
              <a:rPr lang="en-US" sz="2400" dirty="0"/>
              <a:t>Let’s consider bank accounts:</a:t>
            </a:r>
          </a:p>
          <a:p>
            <a:pPr marL="457200" lvl="1" indent="0">
              <a:buNone/>
            </a:pPr>
            <a:r>
              <a:rPr lang="en-US" sz="2000" i="1" dirty="0"/>
              <a:t>You could create a </a:t>
            </a:r>
            <a:r>
              <a:rPr lang="en-US" sz="2000" i="1" u="sng" dirty="0"/>
              <a:t>base class</a:t>
            </a:r>
            <a:r>
              <a:rPr lang="en-US" sz="2000" i="1" dirty="0"/>
              <a:t> </a:t>
            </a:r>
            <a:r>
              <a:rPr lang="en-US" sz="2000" b="1" i="1" dirty="0"/>
              <a:t>Account</a:t>
            </a:r>
            <a:r>
              <a:rPr lang="en-US" sz="2000" i="1" dirty="0"/>
              <a:t>. A </a:t>
            </a:r>
            <a:r>
              <a:rPr lang="en-US" sz="2000" b="1" i="1" dirty="0" err="1"/>
              <a:t>GetBalance</a:t>
            </a:r>
            <a:r>
              <a:rPr lang="en-US" sz="2000" i="1" dirty="0"/>
              <a:t> method is defined in the </a:t>
            </a:r>
            <a:r>
              <a:rPr lang="en-US" sz="2000" b="1" i="1" dirty="0"/>
              <a:t>Account</a:t>
            </a:r>
            <a:r>
              <a:rPr lang="en-US" sz="2000" i="1" dirty="0"/>
              <a:t> class. </a:t>
            </a:r>
          </a:p>
          <a:p>
            <a:pPr marL="457200" lvl="1" indent="0">
              <a:buNone/>
            </a:pPr>
            <a:r>
              <a:rPr lang="en-US" sz="2000" i="1" dirty="0"/>
              <a:t>You can then create two separate classes: </a:t>
            </a:r>
            <a:r>
              <a:rPr lang="en-US" sz="2000" b="1" i="1" dirty="0" err="1"/>
              <a:t>SavingsAccount</a:t>
            </a:r>
            <a:r>
              <a:rPr lang="en-US" sz="2000" i="1" dirty="0"/>
              <a:t> and </a:t>
            </a:r>
            <a:r>
              <a:rPr lang="en-US" sz="2000" b="1" i="1" dirty="0" err="1"/>
              <a:t>CheckingAccount</a:t>
            </a:r>
            <a:r>
              <a:rPr lang="en-US" sz="2000" i="1" dirty="0"/>
              <a:t>. </a:t>
            </a:r>
            <a:br>
              <a:rPr lang="en-US" sz="2000" i="1" dirty="0"/>
            </a:br>
            <a:r>
              <a:rPr lang="en-US" sz="2000" i="1" dirty="0"/>
              <a:t>Because the </a:t>
            </a:r>
            <a:r>
              <a:rPr lang="en-US" sz="2000" b="1" i="1" dirty="0" err="1"/>
              <a:t>SavingsAccount</a:t>
            </a:r>
            <a:r>
              <a:rPr lang="en-US" sz="2000" i="1" dirty="0"/>
              <a:t> class and the </a:t>
            </a:r>
            <a:r>
              <a:rPr lang="en-US" sz="2000" b="1" i="1" dirty="0" err="1"/>
              <a:t>CheckingAccount</a:t>
            </a:r>
            <a:r>
              <a:rPr lang="en-US" sz="2000" i="1" dirty="0"/>
              <a:t> class use the same logic to retrieve balance information, they inherit the </a:t>
            </a:r>
            <a:r>
              <a:rPr lang="en-US" sz="2000" b="1" i="1" dirty="0" err="1"/>
              <a:t>GetBalance</a:t>
            </a:r>
            <a:r>
              <a:rPr lang="en-US" sz="2000" i="1" dirty="0"/>
              <a:t> method from the base class </a:t>
            </a:r>
            <a:r>
              <a:rPr lang="en-US" sz="2000" b="1" i="1" dirty="0"/>
              <a:t>Account</a:t>
            </a:r>
            <a:r>
              <a:rPr lang="en-US" sz="2000" i="1" dirty="0"/>
              <a:t>. </a:t>
            </a:r>
            <a:br>
              <a:rPr lang="en-US" sz="2000" i="1" dirty="0"/>
            </a:br>
            <a:r>
              <a:rPr lang="en-US" sz="2000" i="1" dirty="0"/>
              <a:t>This enables you to create one common code base that is easier to maintain and manage.</a:t>
            </a:r>
          </a:p>
          <a:p>
            <a:pPr marL="457200" lvl="1" indent="0">
              <a:buNone/>
            </a:pPr>
            <a:r>
              <a:rPr lang="en-US" sz="2000" i="1" dirty="0"/>
              <a:t>The derived </a:t>
            </a:r>
            <a:r>
              <a:rPr lang="en-US" sz="2000" b="1" i="1" dirty="0" err="1"/>
              <a:t>CheckingAccount</a:t>
            </a:r>
            <a:r>
              <a:rPr lang="en-US" sz="2000" i="1" dirty="0"/>
              <a:t> and </a:t>
            </a:r>
            <a:r>
              <a:rPr lang="en-US" sz="2000" b="1" i="1" dirty="0" err="1"/>
              <a:t>SavingsAccount</a:t>
            </a:r>
            <a:r>
              <a:rPr lang="en-US" sz="2000" i="1" dirty="0"/>
              <a:t> classes would each need their own unique definition for a </a:t>
            </a:r>
            <a:r>
              <a:rPr lang="en-US" sz="2000" b="1" i="1" dirty="0"/>
              <a:t>Withdraw</a:t>
            </a:r>
            <a:r>
              <a:rPr lang="en-US" sz="2000" i="1" dirty="0"/>
              <a:t> method.</a:t>
            </a:r>
          </a:p>
        </p:txBody>
      </p:sp>
      <p:sp>
        <p:nvSpPr>
          <p:cNvPr id="6" name="Arrow: Down 5">
            <a:extLst>
              <a:ext uri="{FF2B5EF4-FFF2-40B4-BE49-F238E27FC236}">
                <a16:creationId xmlns:a16="http://schemas.microsoft.com/office/drawing/2014/main" id="{5A43E23B-F0A0-7527-9337-6DB3571D1B30}"/>
              </a:ext>
            </a:extLst>
          </p:cNvPr>
          <p:cNvSpPr/>
          <p:nvPr/>
        </p:nvSpPr>
        <p:spPr>
          <a:xfrm>
            <a:off x="6812691" y="5862937"/>
            <a:ext cx="840260" cy="897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77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300C-F3F9-0D09-5150-C7F5BAA6BCD0}"/>
              </a:ext>
            </a:extLst>
          </p:cNvPr>
          <p:cNvSpPr>
            <a:spLocks noGrp="1"/>
          </p:cNvSpPr>
          <p:nvPr>
            <p:ph type="title"/>
          </p:nvPr>
        </p:nvSpPr>
        <p:spPr/>
        <p:txBody>
          <a:bodyPr/>
          <a:lstStyle/>
          <a:p>
            <a:r>
              <a:rPr lang="da-DK" dirty="0" err="1"/>
              <a:t>Let’s</a:t>
            </a:r>
            <a:r>
              <a:rPr lang="da-DK" dirty="0"/>
              <a:t> design and </a:t>
            </a:r>
            <a:r>
              <a:rPr lang="da-DK" dirty="0" err="1"/>
              <a:t>code</a:t>
            </a:r>
            <a:r>
              <a:rPr lang="da-DK" dirty="0"/>
              <a:t> </a:t>
            </a:r>
            <a:r>
              <a:rPr lang="da-DK" dirty="0" err="1"/>
              <a:t>these</a:t>
            </a:r>
            <a:r>
              <a:rPr lang="da-DK" dirty="0"/>
              <a:t> 3 </a:t>
            </a:r>
            <a:r>
              <a:rPr lang="da-DK" dirty="0" err="1"/>
              <a:t>classes</a:t>
            </a:r>
            <a:endParaRPr lang="en-US" dirty="0"/>
          </a:p>
        </p:txBody>
      </p:sp>
      <p:sp>
        <p:nvSpPr>
          <p:cNvPr id="3" name="Content Placeholder 2">
            <a:extLst>
              <a:ext uri="{FF2B5EF4-FFF2-40B4-BE49-F238E27FC236}">
                <a16:creationId xmlns:a16="http://schemas.microsoft.com/office/drawing/2014/main" id="{32E0A5A6-0DF0-6CE3-B6DC-36F1FC9549B6}"/>
              </a:ext>
            </a:extLst>
          </p:cNvPr>
          <p:cNvSpPr>
            <a:spLocks noGrp="1"/>
          </p:cNvSpPr>
          <p:nvPr>
            <p:ph sz="half" idx="1"/>
          </p:nvPr>
        </p:nvSpPr>
        <p:spPr/>
        <p:txBody>
          <a:bodyPr/>
          <a:lstStyle/>
          <a:p>
            <a:pPr marL="0" indent="0">
              <a:buNone/>
            </a:pPr>
            <a:r>
              <a:rPr lang="da-DK" dirty="0"/>
              <a:t>Using </a:t>
            </a:r>
            <a:r>
              <a:rPr lang="da-DK" dirty="0" err="1"/>
              <a:t>yuml</a:t>
            </a:r>
            <a:br>
              <a:rPr lang="da-DK" dirty="0"/>
            </a:br>
            <a:r>
              <a:rPr lang="en-US" sz="1800" dirty="0"/>
              <a:t>[</a:t>
            </a:r>
            <a:r>
              <a:rPr lang="en-US" sz="1800" dirty="0" err="1"/>
              <a:t>Account|int</a:t>
            </a:r>
            <a:r>
              <a:rPr lang="en-US" sz="1800" dirty="0"/>
              <a:t> </a:t>
            </a:r>
            <a:r>
              <a:rPr lang="en-US" sz="1800" dirty="0" err="1"/>
              <a:t>balance|GetBalance</a:t>
            </a:r>
            <a:r>
              <a:rPr lang="en-US" sz="1800" dirty="0"/>
              <a:t>():int]</a:t>
            </a:r>
          </a:p>
          <a:p>
            <a:pPr marL="0" indent="0">
              <a:buNone/>
            </a:pPr>
            <a:r>
              <a:rPr lang="en-US" sz="1800" dirty="0"/>
              <a:t>[Account]^[</a:t>
            </a:r>
            <a:r>
              <a:rPr lang="en-US" sz="1800" dirty="0" err="1"/>
              <a:t>SavingsAccount|Withdraw</a:t>
            </a:r>
            <a:r>
              <a:rPr lang="en-US" sz="1800" dirty="0"/>
              <a:t>(int amount)]</a:t>
            </a:r>
          </a:p>
          <a:p>
            <a:pPr marL="0" indent="0">
              <a:buNone/>
            </a:pPr>
            <a:r>
              <a:rPr lang="en-US" sz="1800" dirty="0"/>
              <a:t>[Account]^[</a:t>
            </a:r>
            <a:r>
              <a:rPr lang="en-US" sz="1800" dirty="0" err="1"/>
              <a:t>CheckingAccount|Withdraw</a:t>
            </a:r>
            <a:r>
              <a:rPr lang="en-US" sz="1800" dirty="0"/>
              <a:t>(int amount)]</a:t>
            </a:r>
          </a:p>
        </p:txBody>
      </p:sp>
      <p:pic>
        <p:nvPicPr>
          <p:cNvPr id="8" name="Content Placeholder 7">
            <a:extLst>
              <a:ext uri="{FF2B5EF4-FFF2-40B4-BE49-F238E27FC236}">
                <a16:creationId xmlns:a16="http://schemas.microsoft.com/office/drawing/2014/main" id="{100C916C-6584-DACC-5F5E-526870803B18}"/>
              </a:ext>
            </a:extLst>
          </p:cNvPr>
          <p:cNvPicPr>
            <a:picLocks noGrp="1" noChangeAspect="1"/>
          </p:cNvPicPr>
          <p:nvPr>
            <p:ph sz="half" idx="2"/>
          </p:nvPr>
        </p:nvPicPr>
        <p:blipFill>
          <a:blip r:embed="rId2"/>
          <a:stretch>
            <a:fillRect/>
          </a:stretch>
        </p:blipFill>
        <p:spPr>
          <a:xfrm>
            <a:off x="6360506" y="1825625"/>
            <a:ext cx="4804988" cy="4351338"/>
          </a:xfrm>
        </p:spPr>
      </p:pic>
      <p:sp>
        <p:nvSpPr>
          <p:cNvPr id="9" name="Speech Bubble: Oval 8">
            <a:extLst>
              <a:ext uri="{FF2B5EF4-FFF2-40B4-BE49-F238E27FC236}">
                <a16:creationId xmlns:a16="http://schemas.microsoft.com/office/drawing/2014/main" id="{E0935DD6-C05B-4518-4D0B-0DCDBDDD3B64}"/>
              </a:ext>
            </a:extLst>
          </p:cNvPr>
          <p:cNvSpPr/>
          <p:nvPr/>
        </p:nvSpPr>
        <p:spPr>
          <a:xfrm>
            <a:off x="354539" y="3583459"/>
            <a:ext cx="5835614" cy="2909416"/>
          </a:xfrm>
          <a:prstGeom prst="wedgeEllipseCallout">
            <a:avLst>
              <a:gd name="adj1" fmla="val 71307"/>
              <a:gd name="adj2" fmla="val -6021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a-DK" sz="1600" dirty="0" err="1"/>
              <a:t>Create</a:t>
            </a:r>
            <a:r>
              <a:rPr lang="da-DK" sz="1600" dirty="0"/>
              <a:t> a new </a:t>
            </a:r>
            <a:r>
              <a:rPr lang="da-DK" sz="1600" dirty="0" err="1"/>
              <a:t>project</a:t>
            </a:r>
            <a:r>
              <a:rPr lang="da-DK" sz="1600" dirty="0"/>
              <a:t> and </a:t>
            </a:r>
            <a:r>
              <a:rPr lang="da-DK" sz="1600" dirty="0" err="1"/>
              <a:t>define</a:t>
            </a:r>
            <a:r>
              <a:rPr lang="da-DK" sz="1600" dirty="0"/>
              <a:t> </a:t>
            </a:r>
            <a:r>
              <a:rPr lang="da-DK" sz="1600" dirty="0" err="1"/>
              <a:t>these</a:t>
            </a:r>
            <a:r>
              <a:rPr lang="da-DK" sz="1600" dirty="0"/>
              <a:t> 3 </a:t>
            </a:r>
            <a:r>
              <a:rPr lang="da-DK" sz="1600" dirty="0" err="1"/>
              <a:t>classes</a:t>
            </a:r>
            <a:endParaRPr lang="da-DK" sz="1600" dirty="0"/>
          </a:p>
          <a:p>
            <a:pPr marL="285750" indent="-285750">
              <a:buFont typeface="Arial" panose="020B0604020202020204" pitchFamily="34" charset="0"/>
              <a:buChar char="•"/>
            </a:pPr>
            <a:r>
              <a:rPr lang="da-DK" sz="1600" dirty="0" err="1"/>
              <a:t>Add</a:t>
            </a:r>
            <a:r>
              <a:rPr lang="da-DK" sz="1600" dirty="0"/>
              <a:t> the right </a:t>
            </a:r>
            <a:r>
              <a:rPr lang="da-DK" sz="1600" dirty="0" err="1"/>
              <a:t>methods</a:t>
            </a:r>
            <a:r>
              <a:rPr lang="da-DK" sz="1600" dirty="0"/>
              <a:t> and the balance </a:t>
            </a:r>
            <a:r>
              <a:rPr lang="da-DK" sz="1600" dirty="0" err="1"/>
              <a:t>attribute</a:t>
            </a:r>
            <a:endParaRPr lang="da-DK" sz="1600" dirty="0"/>
          </a:p>
          <a:p>
            <a:pPr marL="285750" indent="-285750">
              <a:buFont typeface="Arial" panose="020B0604020202020204" pitchFamily="34" charset="0"/>
              <a:buChar char="•"/>
            </a:pPr>
            <a:r>
              <a:rPr lang="da-DK" sz="1600" dirty="0" err="1"/>
              <a:t>Add</a:t>
            </a:r>
            <a:r>
              <a:rPr lang="da-DK" sz="1600" dirty="0"/>
              <a:t> a </a:t>
            </a:r>
            <a:r>
              <a:rPr lang="da-DK" sz="1600" dirty="0" err="1"/>
              <a:t>constructor</a:t>
            </a:r>
            <a:r>
              <a:rPr lang="da-DK" sz="1600" dirty="0"/>
              <a:t> for the </a:t>
            </a:r>
            <a:r>
              <a:rPr lang="da-DK" sz="1600" dirty="0" err="1"/>
              <a:t>Account</a:t>
            </a:r>
            <a:r>
              <a:rPr lang="da-DK" sz="1600" dirty="0"/>
              <a:t> class, and in the </a:t>
            </a:r>
            <a:r>
              <a:rPr lang="da-DK" sz="1600" dirty="0" err="1"/>
              <a:t>constructor</a:t>
            </a:r>
            <a:r>
              <a:rPr lang="da-DK" sz="1600" dirty="0"/>
              <a:t> set the balance to 1000.</a:t>
            </a:r>
          </a:p>
          <a:p>
            <a:pPr marL="285750" indent="-285750">
              <a:buFont typeface="Arial" panose="020B0604020202020204" pitchFamily="34" charset="0"/>
              <a:buChar char="•"/>
            </a:pPr>
            <a:r>
              <a:rPr lang="da-DK" sz="1600" dirty="0"/>
              <a:t>HINT: </a:t>
            </a:r>
            <a:r>
              <a:rPr lang="da-DK" sz="1600" dirty="0" err="1"/>
              <a:t>consider</a:t>
            </a:r>
            <a:r>
              <a:rPr lang="da-DK" sz="1600" dirty="0"/>
              <a:t> </a:t>
            </a:r>
            <a:r>
              <a:rPr lang="da-DK" sz="1600" dirty="0" err="1"/>
              <a:t>writing</a:t>
            </a:r>
            <a:r>
              <a:rPr lang="da-DK" sz="1600" dirty="0"/>
              <a:t> a </a:t>
            </a:r>
            <a:r>
              <a:rPr lang="da-DK" sz="1600" b="1" dirty="0" err="1"/>
              <a:t>main</a:t>
            </a:r>
            <a:r>
              <a:rPr lang="da-DK" sz="1600" dirty="0"/>
              <a:t> to test </a:t>
            </a:r>
            <a:r>
              <a:rPr lang="da-DK" sz="1600" dirty="0" err="1"/>
              <a:t>your</a:t>
            </a:r>
            <a:r>
              <a:rPr lang="da-DK" sz="1600" dirty="0"/>
              <a:t> </a:t>
            </a:r>
            <a:r>
              <a:rPr lang="da-DK" sz="1600" dirty="0" err="1"/>
              <a:t>classes</a:t>
            </a:r>
            <a:endParaRPr lang="en-US" sz="1600" dirty="0"/>
          </a:p>
        </p:txBody>
      </p:sp>
      <p:sp>
        <p:nvSpPr>
          <p:cNvPr id="10" name="Oval 9">
            <a:extLst>
              <a:ext uri="{FF2B5EF4-FFF2-40B4-BE49-F238E27FC236}">
                <a16:creationId xmlns:a16="http://schemas.microsoft.com/office/drawing/2014/main" id="{3AA2CBC2-0E17-8828-51DF-B84F2029E780}"/>
              </a:ext>
            </a:extLst>
          </p:cNvPr>
          <p:cNvSpPr/>
          <p:nvPr/>
        </p:nvSpPr>
        <p:spPr>
          <a:xfrm>
            <a:off x="5100699" y="5574123"/>
            <a:ext cx="1205679" cy="113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10-15 min</a:t>
            </a:r>
            <a:endParaRPr lang="en-US" dirty="0"/>
          </a:p>
        </p:txBody>
      </p:sp>
    </p:spTree>
    <p:extLst>
      <p:ext uri="{BB962C8B-B14F-4D97-AF65-F5344CB8AC3E}">
        <p14:creationId xmlns:p14="http://schemas.microsoft.com/office/powerpoint/2010/main" val="406127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99E395-5BF3-1FB3-BCB0-DF538E31A446}"/>
              </a:ext>
            </a:extLst>
          </p:cNvPr>
          <p:cNvSpPr>
            <a:spLocks noGrp="1"/>
          </p:cNvSpPr>
          <p:nvPr>
            <p:ph type="title"/>
          </p:nvPr>
        </p:nvSpPr>
        <p:spPr/>
        <p:txBody>
          <a:bodyPr/>
          <a:lstStyle/>
          <a:p>
            <a:r>
              <a:rPr lang="da-DK" dirty="0"/>
              <a:t>Using the </a:t>
            </a:r>
            <a:r>
              <a:rPr lang="da-DK" dirty="0" err="1"/>
              <a:t>classes</a:t>
            </a:r>
            <a:r>
              <a:rPr lang="da-DK" dirty="0"/>
              <a:t>: the </a:t>
            </a:r>
            <a:r>
              <a:rPr lang="da-DK" dirty="0" err="1"/>
              <a:t>main</a:t>
            </a:r>
            <a:endParaRPr lang="en-US" dirty="0"/>
          </a:p>
        </p:txBody>
      </p:sp>
      <p:sp>
        <p:nvSpPr>
          <p:cNvPr id="6" name="Content Placeholder 5">
            <a:extLst>
              <a:ext uri="{FF2B5EF4-FFF2-40B4-BE49-F238E27FC236}">
                <a16:creationId xmlns:a16="http://schemas.microsoft.com/office/drawing/2014/main" id="{0D8C2487-55C1-092B-F9C1-97D0BD3C3902}"/>
              </a:ext>
            </a:extLst>
          </p:cNvPr>
          <p:cNvSpPr>
            <a:spLocks noGrp="1"/>
          </p:cNvSpPr>
          <p:nvPr>
            <p:ph idx="1"/>
          </p:nvPr>
        </p:nvSpPr>
        <p:spPr/>
        <p:txBody>
          <a:bodyPr/>
          <a:lstStyle/>
          <a:p>
            <a:r>
              <a:rPr lang="da-DK" dirty="0"/>
              <a:t>Look at the </a:t>
            </a:r>
            <a:r>
              <a:rPr lang="da-DK" i="1" dirty="0" err="1"/>
              <a:t>main</a:t>
            </a:r>
            <a:r>
              <a:rPr lang="da-DK" dirty="0"/>
              <a:t> in </a:t>
            </a:r>
            <a:r>
              <a:rPr lang="da-DK" dirty="0" err="1"/>
              <a:t>my</a:t>
            </a:r>
            <a:r>
              <a:rPr lang="da-DK" dirty="0"/>
              <a:t> solution: </a:t>
            </a:r>
            <a:r>
              <a:rPr lang="da-DK" dirty="0" err="1">
                <a:solidFill>
                  <a:srgbClr val="0070C0"/>
                </a:solidFill>
              </a:rPr>
              <a:t>code</a:t>
            </a:r>
            <a:r>
              <a:rPr lang="da-DK" dirty="0">
                <a:solidFill>
                  <a:srgbClr val="0070C0"/>
                </a:solidFill>
              </a:rPr>
              <a:t>\Accounts_v1.cs</a:t>
            </a:r>
          </a:p>
          <a:p>
            <a:endParaRPr lang="da-DK" dirty="0"/>
          </a:p>
          <a:p>
            <a:r>
              <a:rPr lang="da-DK" dirty="0" err="1"/>
              <a:t>Then</a:t>
            </a:r>
            <a:r>
              <a:rPr lang="da-DK" dirty="0"/>
              <a:t> </a:t>
            </a:r>
            <a:r>
              <a:rPr lang="da-DK" dirty="0" err="1"/>
              <a:t>consider</a:t>
            </a:r>
            <a:r>
              <a:rPr lang="da-DK" dirty="0"/>
              <a:t>: </a:t>
            </a:r>
          </a:p>
          <a:p>
            <a:pPr lvl="1"/>
            <a:r>
              <a:rPr lang="da-DK" dirty="0" err="1"/>
              <a:t>what</a:t>
            </a:r>
            <a:r>
              <a:rPr lang="da-DK" dirty="0"/>
              <a:t> is </a:t>
            </a:r>
            <a:r>
              <a:rPr lang="da-DK" i="1" dirty="0" err="1"/>
              <a:t>protected</a:t>
            </a:r>
            <a:r>
              <a:rPr lang="da-DK" dirty="0"/>
              <a:t>? </a:t>
            </a:r>
            <a:r>
              <a:rPr lang="da-DK" b="1" dirty="0"/>
              <a:t>Public/private/</a:t>
            </a:r>
            <a:r>
              <a:rPr lang="da-DK" b="1" dirty="0" err="1"/>
              <a:t>protected</a:t>
            </a:r>
            <a:r>
              <a:rPr lang="da-DK" b="1" dirty="0"/>
              <a:t> </a:t>
            </a:r>
            <a:r>
              <a:rPr lang="da-DK" i="1" dirty="0"/>
              <a:t>-&gt; </a:t>
            </a:r>
            <a:r>
              <a:rPr lang="en-US" sz="2400" i="1" dirty="0"/>
              <a:t>access modifiers</a:t>
            </a:r>
            <a:endParaRPr lang="da-DK" i="1" dirty="0"/>
          </a:p>
          <a:p>
            <a:pPr lvl="1"/>
            <a:r>
              <a:rPr lang="en-US" dirty="0"/>
              <a:t>can I create an object from the Account class? Would that be useful?</a:t>
            </a:r>
          </a:p>
        </p:txBody>
      </p:sp>
    </p:spTree>
    <p:extLst>
      <p:ext uri="{BB962C8B-B14F-4D97-AF65-F5344CB8AC3E}">
        <p14:creationId xmlns:p14="http://schemas.microsoft.com/office/powerpoint/2010/main" val="306298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50E0-B741-58F4-0A82-CA7E2BD1304B}"/>
              </a:ext>
            </a:extLst>
          </p:cNvPr>
          <p:cNvSpPr>
            <a:spLocks noGrp="1"/>
          </p:cNvSpPr>
          <p:nvPr>
            <p:ph type="title"/>
          </p:nvPr>
        </p:nvSpPr>
        <p:spPr/>
        <p:txBody>
          <a:bodyPr/>
          <a:lstStyle/>
          <a:p>
            <a:r>
              <a:rPr lang="en-US" dirty="0"/>
              <a:t>Overriding the Methods of a base class</a:t>
            </a:r>
          </a:p>
        </p:txBody>
      </p:sp>
      <p:sp>
        <p:nvSpPr>
          <p:cNvPr id="3" name="Content Placeholder 2">
            <a:extLst>
              <a:ext uri="{FF2B5EF4-FFF2-40B4-BE49-F238E27FC236}">
                <a16:creationId xmlns:a16="http://schemas.microsoft.com/office/drawing/2014/main" id="{9AB341BC-5A25-F0E1-DE31-7145F6B0D58F}"/>
              </a:ext>
            </a:extLst>
          </p:cNvPr>
          <p:cNvSpPr>
            <a:spLocks noGrp="1"/>
          </p:cNvSpPr>
          <p:nvPr>
            <p:ph idx="1"/>
          </p:nvPr>
        </p:nvSpPr>
        <p:spPr/>
        <p:txBody>
          <a:bodyPr>
            <a:normAutofit/>
          </a:bodyPr>
          <a:lstStyle/>
          <a:p>
            <a:pPr marL="0" indent="0">
              <a:buNone/>
            </a:pPr>
            <a:r>
              <a:rPr lang="en-US" sz="2400" dirty="0"/>
              <a:t>[book] says:</a:t>
            </a:r>
          </a:p>
          <a:p>
            <a:r>
              <a:rPr lang="en-US" sz="1800" dirty="0">
                <a:solidFill>
                  <a:srgbClr val="7030A0"/>
                </a:solidFill>
              </a:rPr>
              <a:t>When a derived class inherits a method from a base class, it inherits the implementation of that method. </a:t>
            </a:r>
          </a:p>
          <a:p>
            <a:r>
              <a:rPr lang="en-US" sz="1800" dirty="0">
                <a:solidFill>
                  <a:srgbClr val="7030A0"/>
                </a:solidFill>
              </a:rPr>
              <a:t>As the designer of the base class, you may want to </a:t>
            </a:r>
            <a:r>
              <a:rPr lang="en-US" sz="1800" b="1" dirty="0">
                <a:solidFill>
                  <a:srgbClr val="7030A0"/>
                </a:solidFill>
              </a:rPr>
              <a:t>let a derived class implement the method in its own unique way</a:t>
            </a:r>
            <a:r>
              <a:rPr lang="en-US" sz="1800" dirty="0">
                <a:solidFill>
                  <a:srgbClr val="7030A0"/>
                </a:solidFill>
              </a:rPr>
              <a:t>. </a:t>
            </a:r>
          </a:p>
          <a:p>
            <a:r>
              <a:rPr lang="en-US" sz="1800" dirty="0">
                <a:solidFill>
                  <a:srgbClr val="7030A0"/>
                </a:solidFill>
              </a:rPr>
              <a:t>This is known as </a:t>
            </a:r>
            <a:r>
              <a:rPr lang="en-US" sz="1800" b="1" dirty="0">
                <a:solidFill>
                  <a:srgbClr val="7030A0"/>
                </a:solidFill>
              </a:rPr>
              <a:t>overriding the base class method </a:t>
            </a:r>
          </a:p>
          <a:p>
            <a:r>
              <a:rPr lang="en-US" sz="1800" dirty="0">
                <a:solidFill>
                  <a:srgbClr val="7030A0"/>
                </a:solidFill>
              </a:rPr>
              <a:t>By default, a derived class can’t override the implementation code of its base class: </a:t>
            </a:r>
          </a:p>
          <a:p>
            <a:pPr lvl="1"/>
            <a:r>
              <a:rPr lang="en-US" sz="1400" dirty="0">
                <a:solidFill>
                  <a:srgbClr val="7030A0"/>
                </a:solidFill>
              </a:rPr>
              <a:t>you must include the </a:t>
            </a:r>
            <a:r>
              <a:rPr lang="en-US" sz="1400" i="1" dirty="0">
                <a:solidFill>
                  <a:srgbClr val="7030A0"/>
                </a:solidFill>
              </a:rPr>
              <a:t>keyword</a:t>
            </a:r>
            <a:r>
              <a:rPr lang="en-US" sz="1400" dirty="0">
                <a:solidFill>
                  <a:srgbClr val="7030A0"/>
                </a:solidFill>
              </a:rPr>
              <a:t> </a:t>
            </a:r>
            <a:r>
              <a:rPr lang="en-US" sz="1400" b="1" dirty="0">
                <a:solidFill>
                  <a:srgbClr val="7030A0"/>
                </a:solidFill>
              </a:rPr>
              <a:t>virtual</a:t>
            </a:r>
            <a:r>
              <a:rPr lang="en-US" sz="1400" dirty="0">
                <a:solidFill>
                  <a:srgbClr val="7030A0"/>
                </a:solidFill>
              </a:rPr>
              <a:t> in the method definition</a:t>
            </a:r>
            <a:endParaRPr lang="en-US" sz="1800" b="1" dirty="0">
              <a:solidFill>
                <a:srgbClr val="7030A0"/>
              </a:solidFill>
            </a:endParaRPr>
          </a:p>
          <a:p>
            <a:endParaRPr lang="en-US" sz="2400" dirty="0"/>
          </a:p>
          <a:p>
            <a:r>
              <a:rPr lang="en-US" sz="2400" dirty="0"/>
              <a:t>Let’s add a virtual method </a:t>
            </a:r>
            <a:r>
              <a:rPr lang="en-US" sz="2400" i="1" dirty="0"/>
              <a:t>Deposit(amount)</a:t>
            </a:r>
            <a:r>
              <a:rPr lang="en-US" sz="2400" dirty="0"/>
              <a:t> to the </a:t>
            </a:r>
            <a:r>
              <a:rPr lang="en-US" sz="2400" b="1" dirty="0"/>
              <a:t>Account</a:t>
            </a:r>
            <a:r>
              <a:rPr lang="en-US" sz="2400" dirty="0"/>
              <a:t> class, and implement a special version only for the </a:t>
            </a:r>
            <a:r>
              <a:rPr lang="en-US" sz="2400" b="1" dirty="0" err="1"/>
              <a:t>CheckingAccount</a:t>
            </a:r>
            <a:r>
              <a:rPr lang="en-US" sz="2400" b="1" dirty="0"/>
              <a:t> </a:t>
            </a:r>
            <a:r>
              <a:rPr lang="en-US" sz="2400" dirty="0"/>
              <a:t>derived class. E.g. max 20.000.</a:t>
            </a:r>
            <a:endParaRPr lang="en-US" sz="2400" b="1" dirty="0"/>
          </a:p>
        </p:txBody>
      </p:sp>
      <p:sp>
        <p:nvSpPr>
          <p:cNvPr id="4" name="Arrow: Down 3">
            <a:extLst>
              <a:ext uri="{FF2B5EF4-FFF2-40B4-BE49-F238E27FC236}">
                <a16:creationId xmlns:a16="http://schemas.microsoft.com/office/drawing/2014/main" id="{8442902E-668A-6E39-7D25-D14A6B750A78}"/>
              </a:ext>
            </a:extLst>
          </p:cNvPr>
          <p:cNvSpPr/>
          <p:nvPr/>
        </p:nvSpPr>
        <p:spPr>
          <a:xfrm>
            <a:off x="6812691" y="5862937"/>
            <a:ext cx="840260" cy="897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59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2313</Words>
  <Application>Microsoft Office PowerPoint</Application>
  <PresentationFormat>Widescreen</PresentationFormat>
  <Paragraphs>228</Paragraphs>
  <Slides>27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Cascadia Mono</vt:lpstr>
      <vt:lpstr>Consolas</vt:lpstr>
      <vt:lpstr>UtopiaStd-Regular</vt:lpstr>
      <vt:lpstr>Office Theme</vt:lpstr>
      <vt:lpstr>Applikationsudvikling II</vt:lpstr>
      <vt:lpstr>Topics:</vt:lpstr>
      <vt:lpstr>Chpt 6</vt:lpstr>
      <vt:lpstr>What is inheritance</vt:lpstr>
      <vt:lpstr>Single inheritance in C#</vt:lpstr>
      <vt:lpstr>Creating Base and Derived Classes</vt:lpstr>
      <vt:lpstr>Let’s design and code these 3 classes</vt:lpstr>
      <vt:lpstr>Using the classes: the main</vt:lpstr>
      <vt:lpstr>Overriding the Methods of a base class</vt:lpstr>
      <vt:lpstr>Using a new method before writing it</vt:lpstr>
      <vt:lpstr>Code example</vt:lpstr>
      <vt:lpstr>The advantages of inheritance</vt:lpstr>
      <vt:lpstr>A note on constructors wrt inheritance</vt:lpstr>
      <vt:lpstr>Break</vt:lpstr>
      <vt:lpstr>Abstract class</vt:lpstr>
      <vt:lpstr>Account as an abstract class</vt:lpstr>
      <vt:lpstr>Interfaces == contracts</vt:lpstr>
      <vt:lpstr>Example</vt:lpstr>
      <vt:lpstr>Advantages of using an interface(?)</vt:lpstr>
      <vt:lpstr>What type is that value?</vt:lpstr>
      <vt:lpstr>Compile-time and run-time type of a variable</vt:lpstr>
      <vt:lpstr>Polymorphism</vt:lpstr>
      <vt:lpstr>A List of Accounts</vt:lpstr>
      <vt:lpstr>List&lt; whatCanIPutHere? &gt;</vt:lpstr>
      <vt:lpstr>Break</vt:lpstr>
      <vt:lpstr>Tasks for next time</vt:lpstr>
      <vt:lpstr>Write an interactive banking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Applikationsudvikling II</dc:title>
  <dc:creator>Andrea Valente</dc:creator>
  <cp:lastModifiedBy>Andrea Valente</cp:lastModifiedBy>
  <cp:revision>762</cp:revision>
  <dcterms:created xsi:type="dcterms:W3CDTF">2023-04-04T17:00:34Z</dcterms:created>
  <dcterms:modified xsi:type="dcterms:W3CDTF">2023-04-11T15:16:49Z</dcterms:modified>
</cp:coreProperties>
</file>