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1" r:id="rId3"/>
    <p:sldId id="322" r:id="rId4"/>
    <p:sldId id="323" r:id="rId5"/>
    <p:sldId id="330" r:id="rId6"/>
    <p:sldId id="324" r:id="rId7"/>
    <p:sldId id="325" r:id="rId8"/>
    <p:sldId id="331" r:id="rId9"/>
    <p:sldId id="326" r:id="rId10"/>
    <p:sldId id="327" r:id="rId11"/>
    <p:sldId id="328" r:id="rId12"/>
    <p:sldId id="329" r:id="rId13"/>
    <p:sldId id="279" r:id="rId14"/>
    <p:sldId id="332" r:id="rId15"/>
    <p:sldId id="333" r:id="rId16"/>
    <p:sldId id="334" r:id="rId17"/>
    <p:sldId id="338" r:id="rId18"/>
    <p:sldId id="335" r:id="rId19"/>
    <p:sldId id="336" r:id="rId20"/>
    <p:sldId id="337" r:id="rId21"/>
    <p:sldId id="295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7D56-965F-469F-BEA5-E8F39E79D04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DECD8-E85B-4C15-98F9-15A72F9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https://learn.microsoft.com/en-us/dotnet/csharp/language-reference/builtin-types/nullable-value-types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yUML</a:t>
            </a:r>
            <a:endParaRPr lang="da-DK" dirty="0"/>
          </a:p>
          <a:p>
            <a:endParaRPr lang="da-DK" dirty="0"/>
          </a:p>
          <a:p>
            <a:r>
              <a:rPr lang="da-DK" dirty="0"/>
              <a:t>[Animal]</a:t>
            </a:r>
          </a:p>
          <a:p>
            <a:r>
              <a:rPr lang="da-DK" dirty="0"/>
              <a:t>[Animal]^[Dog]</a:t>
            </a:r>
          </a:p>
          <a:p>
            <a:r>
              <a:rPr lang="da-DK" dirty="0"/>
              <a:t>[Person]1-0..1&gt;[Dog]</a:t>
            </a:r>
          </a:p>
          <a:p>
            <a:r>
              <a:rPr lang="da-DK" dirty="0"/>
              <a:t>[Person]1-0..1&gt;[Person]</a:t>
            </a:r>
          </a:p>
          <a:p>
            <a:endParaRPr lang="da-DK" dirty="0"/>
          </a:p>
          <a:p>
            <a:r>
              <a:rPr lang="da-DK" dirty="0"/>
              <a:t>Output is:</a:t>
            </a:r>
          </a:p>
          <a:p>
            <a:endParaRPr lang="da-DK" dirty="0"/>
          </a:p>
          <a:p>
            <a:r>
              <a:rPr lang="en-US" dirty="0"/>
              <a:t>Andrea</a:t>
            </a:r>
          </a:p>
          <a:p>
            <a:r>
              <a:rPr lang="en-US" dirty="0"/>
              <a:t>   Friends are: Marco Bob</a:t>
            </a:r>
          </a:p>
          <a:p>
            <a:r>
              <a:rPr lang="en-US" dirty="0"/>
              <a:t>Marco; owns </a:t>
            </a:r>
            <a:r>
              <a:rPr lang="en-US" dirty="0" err="1"/>
              <a:t>Dog:fido</a:t>
            </a:r>
            <a:endParaRPr lang="en-US" dirty="0"/>
          </a:p>
          <a:p>
            <a:r>
              <a:rPr lang="en-US" dirty="0"/>
              <a:t>Bob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5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From: https://www.tutorialsteacher.com/csharp/csharp-static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https://learn.microsoft.com/en-us/previous-versions/dotnet/fundamentals/serialization/basic-serialization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684-52CF-3A28-AEA8-80F894A0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1CA3-0D08-AA29-F324-7147365F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0A0-1E82-A1FC-B59E-16BDCFB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BA1-8AD1-0A82-3333-92B0558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9581-0057-6159-D29C-E2C91F2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849-7B23-3CE1-4EFA-D7A52C7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6F65-D7F3-5F15-B133-56F33CB7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C11C-D7D1-98BA-985D-6F1BDE3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6247-97C8-1258-D342-A11B5E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2A6-E9AA-69B8-0F54-433E717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D3F9-FC1A-48AB-258C-543642B8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6E45-6E58-8035-40D3-6FD745F4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5E46-45A0-898F-BE2F-F4556ED9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406-C9AF-5665-551E-000C73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632-7BD7-1E76-CD18-D6EF1B6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AB7-2F7E-1E7E-A29F-32FE242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988-AA41-7545-D41F-41F474C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9EEA-AAE4-30E9-BC40-56AA8F9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1353-92D0-6EB4-1D08-1FFD1F2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2023-38A0-960D-A2ED-EE56697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E76-BF1B-7D7B-2479-0EF3F7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21FD-81D6-DC4F-791D-0DADE39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25A8-5414-9A0E-49CA-57CAE8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22F3-CA2F-D5B0-BE8526B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77E0-2E05-6B28-ED27-77843871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16D-0EB4-C03C-30B7-C5A3DD6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D6CD-027E-F245-BD13-6A9AAB2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1612-DE78-A5C4-C6BC-769F2BF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801D-C14C-B86E-4995-D400518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665B-2AB1-2EB6-894D-DE55D97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0B3B-5057-2FA1-D006-61CFC0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FD5-AE5E-0C94-8F05-E9C5819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8BAA-54EF-F4FB-1447-E83DBE99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49B-3DAB-74F7-4C52-2EDA9B1C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AB651-522E-5957-01ED-DB31E022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E0B4-0D1F-8805-588D-620DED1B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63EF-6D7A-CA8D-62B3-1C234A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3E2-77CF-A0A5-5AB6-D8AA543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EC43-CC16-FB56-F12E-340CC22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2C4E-F651-66D1-C066-BC12513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973A-D49C-232C-BF3C-2FE346D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AC80-2243-73BD-0A2D-EC082C0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E153E-30D9-8BC2-4189-B7DC479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5AA1-F772-9383-D910-4839C05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2013-2AC4-8ABD-2F9A-E6CA061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F4C6-540B-9B08-220F-EF8976A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EE5D-AE74-DB61-6634-08CB303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6D3-87C0-B9FC-DD3E-6BFDA027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EA4E-819C-9370-2083-ACA872B7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C4C-B544-97BB-08AC-A613D4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AC99-6BBF-0B97-3A26-5592EF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F564-FDA9-7E5B-3DAE-B8B74C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BAA-3881-C5C2-D3C0-85840DC6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2D9A9-22E6-0473-22E1-2F4ECAD6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F03A-8D73-E118-F1CC-E6281744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DFC-EA43-3CE0-8658-3A65C84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1DF3-757C-B09C-03A0-A4EA3EAF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D02-3730-9425-ACC0-A8D26F3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9B5E2-9F37-F953-91C1-042F2C00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2BDA-4669-AF18-8FE7-688CD819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F433-0563-013B-068B-14453E90C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2000-C1C0-4642-A41E-B90B2B2FE91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56B8-4FB2-777F-E1F1-D90B3176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0A73-3DCA-C493-660E-91A6A049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indresearcher.sdu.dk/en/persons/aval" TargetMode="External"/><Relationship Id="rId2" Type="http://schemas.openxmlformats.org/officeDocument/2006/relationships/hyperlink" Target="mailto:aval@sd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serializa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revious-versions/dotnet/fundamentals/serialization/basic-serializ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dotnet/core/compatibility/core-libraries/5.0/binaryformatter-serialization-obsole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6037/Nine-reasons-not-to-use-serializa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64F-BD9F-E370-DB2B-F6AA05B3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Applikationsudvikling</a:t>
            </a:r>
            <a:r>
              <a:rPr lang="en-US" dirty="0"/>
              <a:t>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38C3-581E-F204-9E5E-6D42721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a-DK" b="1" dirty="0" err="1"/>
              <a:t>Lecture</a:t>
            </a:r>
            <a:r>
              <a:rPr lang="da-DK" b="1" dirty="0"/>
              <a:t> 4</a:t>
            </a:r>
          </a:p>
          <a:p>
            <a:endParaRPr lang="da-DK" dirty="0"/>
          </a:p>
          <a:p>
            <a:r>
              <a:rPr lang="da-DK" dirty="0"/>
              <a:t>Andrea Valente</a:t>
            </a:r>
          </a:p>
          <a:p>
            <a:r>
              <a:rPr lang="da-DK" dirty="0">
                <a:hlinkClick r:id="rId2"/>
              </a:rPr>
              <a:t>aval@sdu.dk</a:t>
            </a:r>
            <a:endParaRPr lang="da-DK" dirty="0"/>
          </a:p>
          <a:p>
            <a:r>
              <a:rPr lang="en-US" dirty="0">
                <a:hlinkClick r:id="rId3"/>
              </a:rPr>
              <a:t>https://portal.findresearcher.sdu.dk/en/persons/aval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48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4B87AEA-2B72-98C3-982F-EB87A268D6EE}"/>
              </a:ext>
            </a:extLst>
          </p:cNvPr>
          <p:cNvSpPr txBox="1"/>
          <p:nvPr/>
        </p:nvSpPr>
        <p:spPr>
          <a:xfrm>
            <a:off x="5427133" y="2556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5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0CA-8D7D-7E61-A2E1-8DBE946E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Possible</a:t>
            </a:r>
            <a:r>
              <a:rPr lang="da-DK" dirty="0"/>
              <a:t>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3489-B9D9-3A4C-9405-829047F5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25"/>
            <a:ext cx="10515600" cy="33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 person to have any animal</a:t>
            </a:r>
            <a:r>
              <a:rPr lang="en-US" sz="1800" dirty="0"/>
              <a:t> as a pet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Only Cats and Dogs </a:t>
            </a:r>
            <a:br>
              <a:rPr lang="en-US" sz="1800" b="1" dirty="0"/>
            </a:br>
            <a:r>
              <a:rPr lang="en-US" sz="1800" b="1" dirty="0"/>
              <a:t>can be pets, not Tigers</a:t>
            </a:r>
            <a:endParaRPr lang="da-DK" sz="1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08EF4-D428-5AFE-15AC-E4E5934AE040}"/>
              </a:ext>
            </a:extLst>
          </p:cNvPr>
          <p:cNvGrpSpPr/>
          <p:nvPr/>
        </p:nvGrpSpPr>
        <p:grpSpPr>
          <a:xfrm>
            <a:off x="2521792" y="1453588"/>
            <a:ext cx="6664540" cy="1432326"/>
            <a:chOff x="4917859" y="1140941"/>
            <a:chExt cx="6664540" cy="14323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A893B-3330-7091-1B66-583F7758D15D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6911539" y="1650100"/>
              <a:ext cx="0" cy="39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1B00C3-6FB5-D176-B984-6E0ECCDC5B87}"/>
                </a:ext>
              </a:extLst>
            </p:cNvPr>
            <p:cNvSpPr/>
            <p:nvPr/>
          </p:nvSpPr>
          <p:spPr>
            <a:xfrm>
              <a:off x="9877168" y="2048674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Person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A8B4F8-8C75-46C6-18B3-67288275D619}"/>
                </a:ext>
              </a:extLst>
            </p:cNvPr>
            <p:cNvSpPr/>
            <p:nvPr/>
          </p:nvSpPr>
          <p:spPr>
            <a:xfrm>
              <a:off x="7657070" y="2048674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Dog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F5C9E4-D92F-8406-7CA3-41E91C9D2F7D}"/>
                </a:ext>
              </a:extLst>
            </p:cNvPr>
            <p:cNvSpPr/>
            <p:nvPr/>
          </p:nvSpPr>
          <p:spPr>
            <a:xfrm>
              <a:off x="6289582" y="1213495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Animal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Extract 21">
              <a:extLst>
                <a:ext uri="{FF2B5EF4-FFF2-40B4-BE49-F238E27FC236}">
                  <a16:creationId xmlns:a16="http://schemas.microsoft.com/office/drawing/2014/main" id="{1786A955-2050-FAD0-C6A8-A3D06285D838}"/>
                </a:ext>
              </a:extLst>
            </p:cNvPr>
            <p:cNvSpPr/>
            <p:nvPr/>
          </p:nvSpPr>
          <p:spPr>
            <a:xfrm>
              <a:off x="6820925" y="1731883"/>
              <a:ext cx="181232" cy="181233"/>
            </a:xfrm>
            <a:prstGeom prst="flowChartExtra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41F705-1EBE-ED6C-8C08-6EC1EB9A4310}"/>
                </a:ext>
              </a:extLst>
            </p:cNvPr>
            <p:cNvCxnSpPr>
              <a:cxnSpLocks/>
              <a:stCxn id="19" idx="1"/>
              <a:endCxn id="21" idx="3"/>
            </p:cNvCxnSpPr>
            <p:nvPr/>
          </p:nvCxnSpPr>
          <p:spPr>
            <a:xfrm flipH="1" flipV="1">
              <a:off x="7533496" y="1431798"/>
              <a:ext cx="2343672" cy="835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BD3BB4-3D21-E3F7-5BAC-11074B4685B2}"/>
                </a:ext>
              </a:extLst>
            </p:cNvPr>
            <p:cNvSpPr txBox="1"/>
            <p:nvPr/>
          </p:nvSpPr>
          <p:spPr>
            <a:xfrm>
              <a:off x="9638269" y="19116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2808F5-1B9F-EC9B-57D9-892540723086}"/>
                </a:ext>
              </a:extLst>
            </p:cNvPr>
            <p:cNvSpPr txBox="1"/>
            <p:nvPr/>
          </p:nvSpPr>
          <p:spPr>
            <a:xfrm>
              <a:off x="7496357" y="1140941"/>
              <a:ext cx="4571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0..1</a:t>
              </a:r>
              <a:endParaRPr lang="en-US" sz="1400" dirty="0"/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D3CEE82-2A92-780F-DFD9-8E7105B1F1AA}"/>
                </a:ext>
              </a:extLst>
            </p:cNvPr>
            <p:cNvCxnSpPr>
              <a:stCxn id="19" idx="0"/>
              <a:endCxn id="19" idx="3"/>
            </p:cNvCxnSpPr>
            <p:nvPr/>
          </p:nvCxnSpPr>
          <p:spPr>
            <a:xfrm rot="16200000" flipH="1">
              <a:off x="10700951" y="1846847"/>
              <a:ext cx="218303" cy="621957"/>
            </a:xfrm>
            <a:prstGeom prst="bentConnector4">
              <a:avLst>
                <a:gd name="adj1" fmla="val -176415"/>
                <a:gd name="adj2" fmla="val 16457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B75DA6-DFBC-64BC-FECD-633C7AED623B}"/>
                </a:ext>
              </a:extLst>
            </p:cNvPr>
            <p:cNvSpPr txBox="1"/>
            <p:nvPr/>
          </p:nvSpPr>
          <p:spPr>
            <a:xfrm>
              <a:off x="10725664" y="1377656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friend</a:t>
              </a:r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654BF1-2A90-7902-398F-7B0936B97672}"/>
                </a:ext>
              </a:extLst>
            </p:cNvPr>
            <p:cNvSpPr txBox="1"/>
            <p:nvPr/>
          </p:nvSpPr>
          <p:spPr>
            <a:xfrm>
              <a:off x="10260225" y="1759231"/>
              <a:ext cx="267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5ECC45-9194-612D-5756-5C4336DB0223}"/>
                </a:ext>
              </a:extLst>
            </p:cNvPr>
            <p:cNvSpPr txBox="1"/>
            <p:nvPr/>
          </p:nvSpPr>
          <p:spPr>
            <a:xfrm>
              <a:off x="11113100" y="2265490"/>
              <a:ext cx="469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0..n</a:t>
              </a:r>
              <a:endParaRPr lang="en-US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F3B06-BD61-173A-8D99-96B8EC864658}"/>
                </a:ext>
              </a:extLst>
            </p:cNvPr>
            <p:cNvSpPr/>
            <p:nvPr/>
          </p:nvSpPr>
          <p:spPr>
            <a:xfrm>
              <a:off x="6293707" y="2047187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Cat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A624C0-1F2C-2286-AA60-FC8D2F846B2F}"/>
                </a:ext>
              </a:extLst>
            </p:cNvPr>
            <p:cNvSpPr/>
            <p:nvPr/>
          </p:nvSpPr>
          <p:spPr>
            <a:xfrm>
              <a:off x="4917859" y="2062687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Tiger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CB8EB2-C1B3-0EDC-E25C-36AF97A613BB}"/>
                </a:ext>
              </a:extLst>
            </p:cNvPr>
            <p:cNvCxnSpPr>
              <a:cxnSpLocks/>
            </p:cNvCxnSpPr>
            <p:nvPr/>
          </p:nvCxnSpPr>
          <p:spPr>
            <a:xfrm>
              <a:off x="5539816" y="1961059"/>
              <a:ext cx="27392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1D7AF3-D42F-4390-67D6-742D74E63B6A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5539816" y="1961059"/>
              <a:ext cx="0" cy="1016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9D4204-4BD6-C0F3-C301-28D86FDBDCC1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8279027" y="1968066"/>
              <a:ext cx="0" cy="806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A1643D-4C4F-CA72-8B01-CFDA683E535B}"/>
              </a:ext>
            </a:extLst>
          </p:cNvPr>
          <p:cNvGrpSpPr/>
          <p:nvPr/>
        </p:nvGrpSpPr>
        <p:grpSpPr>
          <a:xfrm>
            <a:off x="8647374" y="277137"/>
            <a:ext cx="3140902" cy="683662"/>
            <a:chOff x="4917859" y="1213495"/>
            <a:chExt cx="7057013" cy="15360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9457B1-6670-DCEC-9AA7-D93471B13B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6911539" y="1650100"/>
              <a:ext cx="0" cy="39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35A723-FEEC-9309-A5BF-C97CD03C12CD}"/>
                </a:ext>
              </a:extLst>
            </p:cNvPr>
            <p:cNvSpPr/>
            <p:nvPr/>
          </p:nvSpPr>
          <p:spPr>
            <a:xfrm>
              <a:off x="9877168" y="2048674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/>
                <a:t>Person</a:t>
              </a:r>
              <a:endParaRPr lang="en-US" sz="1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26DFC3-CACB-CA60-37EE-0D12D547A51D}"/>
                </a:ext>
              </a:extLst>
            </p:cNvPr>
            <p:cNvSpPr/>
            <p:nvPr/>
          </p:nvSpPr>
          <p:spPr>
            <a:xfrm>
              <a:off x="7657070" y="2048674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Dog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B34A81-076F-2EA6-42D6-9044761545DE}"/>
                </a:ext>
              </a:extLst>
            </p:cNvPr>
            <p:cNvSpPr/>
            <p:nvPr/>
          </p:nvSpPr>
          <p:spPr>
            <a:xfrm>
              <a:off x="6289582" y="1213495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Animal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Extract 15">
              <a:extLst>
                <a:ext uri="{FF2B5EF4-FFF2-40B4-BE49-F238E27FC236}">
                  <a16:creationId xmlns:a16="http://schemas.microsoft.com/office/drawing/2014/main" id="{A6F5DA12-55C5-C46B-F3F7-5CF5F00EE690}"/>
                </a:ext>
              </a:extLst>
            </p:cNvPr>
            <p:cNvSpPr/>
            <p:nvPr/>
          </p:nvSpPr>
          <p:spPr>
            <a:xfrm>
              <a:off x="6820925" y="1731883"/>
              <a:ext cx="181232" cy="181233"/>
            </a:xfrm>
            <a:prstGeom prst="flowChartExtra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B3E3B1-EDE7-1F5E-0416-83F0FDA81406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>
              <a:off x="8900984" y="2266977"/>
              <a:ext cx="976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F83DEC-A0E8-4A98-8ED2-2CDC2F80E661}"/>
                </a:ext>
              </a:extLst>
            </p:cNvPr>
            <p:cNvSpPr txBox="1"/>
            <p:nvPr/>
          </p:nvSpPr>
          <p:spPr>
            <a:xfrm>
              <a:off x="9543151" y="1892607"/>
              <a:ext cx="530162" cy="4840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1</a:t>
              </a:r>
              <a:endParaRPr lang="en-US" sz="8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F3C811-DFB9-2843-ADF8-65909DCA2B83}"/>
                </a:ext>
              </a:extLst>
            </p:cNvPr>
            <p:cNvSpPr txBox="1"/>
            <p:nvPr/>
          </p:nvSpPr>
          <p:spPr>
            <a:xfrm>
              <a:off x="8881945" y="1915666"/>
              <a:ext cx="760667" cy="4840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0..1</a:t>
              </a:r>
              <a:endParaRPr lang="en-US" sz="800" dirty="0"/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7A08E9DE-E813-FF59-D6E1-6B17B59D0353}"/>
                </a:ext>
              </a:extLst>
            </p:cNvPr>
            <p:cNvCxnSpPr>
              <a:stCxn id="12" idx="0"/>
              <a:endCxn id="12" idx="3"/>
            </p:cNvCxnSpPr>
            <p:nvPr/>
          </p:nvCxnSpPr>
          <p:spPr>
            <a:xfrm rot="16200000" flipH="1">
              <a:off x="10700951" y="1846847"/>
              <a:ext cx="218303" cy="621957"/>
            </a:xfrm>
            <a:prstGeom prst="bentConnector4">
              <a:avLst>
                <a:gd name="adj1" fmla="val -176415"/>
                <a:gd name="adj2" fmla="val 16457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99FD2B-F594-AF65-0752-6BEEC22A949C}"/>
                </a:ext>
              </a:extLst>
            </p:cNvPr>
            <p:cNvSpPr txBox="1"/>
            <p:nvPr/>
          </p:nvSpPr>
          <p:spPr>
            <a:xfrm>
              <a:off x="10573475" y="1320585"/>
              <a:ext cx="980369" cy="484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friend</a:t>
              </a:r>
              <a:endParaRPr 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D57132-E447-E0AD-FCCD-EA2A454663BB}"/>
                </a:ext>
              </a:extLst>
            </p:cNvPr>
            <p:cNvSpPr txBox="1"/>
            <p:nvPr/>
          </p:nvSpPr>
          <p:spPr>
            <a:xfrm>
              <a:off x="10260225" y="1759232"/>
              <a:ext cx="267730" cy="48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1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961A5F-9B01-04C9-C087-263ED498D5D7}"/>
                </a:ext>
              </a:extLst>
            </p:cNvPr>
            <p:cNvSpPr txBox="1"/>
            <p:nvPr/>
          </p:nvSpPr>
          <p:spPr>
            <a:xfrm>
              <a:off x="11113101" y="2265490"/>
              <a:ext cx="861771" cy="48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0..n</a:t>
              </a:r>
              <a:endParaRPr lang="en-US" sz="8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ADD6E1-009E-9DD4-24FD-C22E24256C03}"/>
                </a:ext>
              </a:extLst>
            </p:cNvPr>
            <p:cNvSpPr/>
            <p:nvPr/>
          </p:nvSpPr>
          <p:spPr>
            <a:xfrm>
              <a:off x="6293707" y="2047187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Cat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35104F-997F-7838-F49B-48CCA17A1BEE}"/>
                </a:ext>
              </a:extLst>
            </p:cNvPr>
            <p:cNvSpPr/>
            <p:nvPr/>
          </p:nvSpPr>
          <p:spPr>
            <a:xfrm>
              <a:off x="4917859" y="2062687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Tiger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0B2316B-8C02-0EE2-6DF7-0FEA9BFA00EB}"/>
                </a:ext>
              </a:extLst>
            </p:cNvPr>
            <p:cNvCxnSpPr>
              <a:cxnSpLocks/>
            </p:cNvCxnSpPr>
            <p:nvPr/>
          </p:nvCxnSpPr>
          <p:spPr>
            <a:xfrm>
              <a:off x="5539816" y="1961059"/>
              <a:ext cx="27392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2EA831-E2E8-C4F9-9F0C-425BDF7004B4}"/>
                </a:ext>
              </a:extLst>
            </p:cNvPr>
            <p:cNvCxnSpPr>
              <a:stCxn id="37" idx="0"/>
            </p:cNvCxnSpPr>
            <p:nvPr/>
          </p:nvCxnSpPr>
          <p:spPr>
            <a:xfrm flipV="1">
              <a:off x="5539816" y="1961059"/>
              <a:ext cx="0" cy="1016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657986-2E2C-5B4C-2995-3FE4E41B0A02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8279027" y="1968066"/>
              <a:ext cx="0" cy="806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8F9D54-99DB-ED03-510D-FBE6EC08151B}"/>
              </a:ext>
            </a:extLst>
          </p:cNvPr>
          <p:cNvCxnSpPr>
            <a:cxnSpLocks/>
            <a:endCxn id="45" idx="2"/>
          </p:cNvCxnSpPr>
          <p:nvPr/>
        </p:nvCxnSpPr>
        <p:spPr>
          <a:xfrm flipH="1" flipV="1">
            <a:off x="4329206" y="4131127"/>
            <a:ext cx="4126" cy="31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D63ABCD-479C-D97F-FB08-57D32BC06830}"/>
              </a:ext>
            </a:extLst>
          </p:cNvPr>
          <p:cNvSpPr/>
          <p:nvPr/>
        </p:nvSpPr>
        <p:spPr>
          <a:xfrm>
            <a:off x="6718364" y="4525951"/>
            <a:ext cx="1243914" cy="436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Person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562CF8-756D-F10B-C29B-82E854485C80}"/>
              </a:ext>
            </a:extLst>
          </p:cNvPr>
          <p:cNvSpPr/>
          <p:nvPr/>
        </p:nvSpPr>
        <p:spPr>
          <a:xfrm>
            <a:off x="5074738" y="5452571"/>
            <a:ext cx="1243914" cy="436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1AD657-1004-A842-4AB8-36B691B08E8B}"/>
              </a:ext>
            </a:extLst>
          </p:cNvPr>
          <p:cNvSpPr/>
          <p:nvPr/>
        </p:nvSpPr>
        <p:spPr>
          <a:xfrm>
            <a:off x="3707249" y="3694522"/>
            <a:ext cx="1243914" cy="436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Animal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lowchart: Extract 45">
            <a:extLst>
              <a:ext uri="{FF2B5EF4-FFF2-40B4-BE49-F238E27FC236}">
                <a16:creationId xmlns:a16="http://schemas.microsoft.com/office/drawing/2014/main" id="{3717D14B-E8C2-FA66-31F7-F86144320918}"/>
              </a:ext>
            </a:extLst>
          </p:cNvPr>
          <p:cNvSpPr/>
          <p:nvPr/>
        </p:nvSpPr>
        <p:spPr>
          <a:xfrm>
            <a:off x="4238592" y="4212910"/>
            <a:ext cx="181232" cy="181233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69C273-83AD-0370-C6BE-49B096E2C7A7}"/>
              </a:ext>
            </a:extLst>
          </p:cNvPr>
          <p:cNvCxnSpPr>
            <a:cxnSpLocks/>
            <a:stCxn id="43" idx="1"/>
            <a:endCxn id="60" idx="3"/>
          </p:cNvCxnSpPr>
          <p:nvPr/>
        </p:nvCxnSpPr>
        <p:spPr>
          <a:xfrm flipH="1">
            <a:off x="5650614" y="4744254"/>
            <a:ext cx="1067750" cy="27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9743183-8A79-FF02-0C17-22546AAA5A5F}"/>
              </a:ext>
            </a:extLst>
          </p:cNvPr>
          <p:cNvSpPr txBox="1"/>
          <p:nvPr/>
        </p:nvSpPr>
        <p:spPr>
          <a:xfrm>
            <a:off x="6479465" y="4388908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1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798D32-068A-EFA7-2403-D24FE42981AC}"/>
              </a:ext>
            </a:extLst>
          </p:cNvPr>
          <p:cNvSpPr txBox="1"/>
          <p:nvPr/>
        </p:nvSpPr>
        <p:spPr>
          <a:xfrm>
            <a:off x="5650613" y="4408630"/>
            <a:ext cx="4571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0..1</a:t>
            </a:r>
            <a:endParaRPr lang="en-US" sz="14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DE2888F-DEEA-31DB-BD99-70526D15C436}"/>
              </a:ext>
            </a:extLst>
          </p:cNvPr>
          <p:cNvCxnSpPr>
            <a:stCxn id="43" idx="0"/>
            <a:endCxn id="43" idx="3"/>
          </p:cNvCxnSpPr>
          <p:nvPr/>
        </p:nvCxnSpPr>
        <p:spPr>
          <a:xfrm rot="16200000" flipH="1">
            <a:off x="7542147" y="4324124"/>
            <a:ext cx="218303" cy="621957"/>
          </a:xfrm>
          <a:prstGeom prst="bentConnector4">
            <a:avLst>
              <a:gd name="adj1" fmla="val -176415"/>
              <a:gd name="adj2" fmla="val 16457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8713DBA-8F01-E972-637C-F9A8939E4B8D}"/>
              </a:ext>
            </a:extLst>
          </p:cNvPr>
          <p:cNvSpPr txBox="1"/>
          <p:nvPr/>
        </p:nvSpPr>
        <p:spPr>
          <a:xfrm>
            <a:off x="7566860" y="385493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friend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59E47D-8F61-B81D-9F12-03E1F27F60BA}"/>
              </a:ext>
            </a:extLst>
          </p:cNvPr>
          <p:cNvSpPr txBox="1"/>
          <p:nvPr/>
        </p:nvSpPr>
        <p:spPr>
          <a:xfrm>
            <a:off x="7101421" y="4236508"/>
            <a:ext cx="26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1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D5670-D113-252A-684C-7747117233DF}"/>
              </a:ext>
            </a:extLst>
          </p:cNvPr>
          <p:cNvSpPr txBox="1"/>
          <p:nvPr/>
        </p:nvSpPr>
        <p:spPr>
          <a:xfrm>
            <a:off x="7954296" y="4742767"/>
            <a:ext cx="46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0..n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C0291E-7DAC-0BEB-B2CE-BB4A1E654C02}"/>
              </a:ext>
            </a:extLst>
          </p:cNvPr>
          <p:cNvSpPr/>
          <p:nvPr/>
        </p:nvSpPr>
        <p:spPr>
          <a:xfrm>
            <a:off x="3711375" y="5451084"/>
            <a:ext cx="1243914" cy="436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B0874F-F5A2-1895-5ED1-7D1405A14EEB}"/>
              </a:ext>
            </a:extLst>
          </p:cNvPr>
          <p:cNvSpPr/>
          <p:nvPr/>
        </p:nvSpPr>
        <p:spPr>
          <a:xfrm>
            <a:off x="2995928" y="4543714"/>
            <a:ext cx="1243914" cy="436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Tiger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6A775D-130A-E48E-3C04-1637332C059E}"/>
              </a:ext>
            </a:extLst>
          </p:cNvPr>
          <p:cNvCxnSpPr>
            <a:cxnSpLocks/>
          </p:cNvCxnSpPr>
          <p:nvPr/>
        </p:nvCxnSpPr>
        <p:spPr>
          <a:xfrm>
            <a:off x="3617885" y="4442086"/>
            <a:ext cx="14107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EF85C04-6A95-AB1D-8608-D7BF0A11074A}"/>
              </a:ext>
            </a:extLst>
          </p:cNvPr>
          <p:cNvCxnSpPr>
            <a:stCxn id="55" idx="0"/>
          </p:cNvCxnSpPr>
          <p:nvPr/>
        </p:nvCxnSpPr>
        <p:spPr>
          <a:xfrm flipV="1">
            <a:off x="3617885" y="4442086"/>
            <a:ext cx="0" cy="10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EAFD04-3AFA-6EDC-22AB-23DA78AFDB14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696695" y="5371963"/>
            <a:ext cx="0" cy="806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Speech Bubble: Oval 58">
            <a:extLst>
              <a:ext uri="{FF2B5EF4-FFF2-40B4-BE49-F238E27FC236}">
                <a16:creationId xmlns:a16="http://schemas.microsoft.com/office/drawing/2014/main" id="{8D2B85E9-0650-CB79-610B-F83381486132}"/>
              </a:ext>
            </a:extLst>
          </p:cNvPr>
          <p:cNvSpPr/>
          <p:nvPr/>
        </p:nvSpPr>
        <p:spPr>
          <a:xfrm>
            <a:off x="9719707" y="3187107"/>
            <a:ext cx="2422908" cy="1510438"/>
          </a:xfrm>
          <a:prstGeom prst="wedgeEllipseCallout">
            <a:avLst>
              <a:gd name="adj1" fmla="val -64862"/>
              <a:gd name="adj2" fmla="val -92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Can </a:t>
            </a:r>
            <a:r>
              <a:rPr lang="da-DK" sz="1600" dirty="0" err="1">
                <a:solidFill>
                  <a:schemeClr val="tx1"/>
                </a:solidFill>
              </a:rPr>
              <a:t>you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see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how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implement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these</a:t>
            </a:r>
            <a:r>
              <a:rPr lang="da-DK" sz="1600" dirty="0">
                <a:solidFill>
                  <a:schemeClr val="tx1"/>
                </a:solidFill>
              </a:rPr>
              <a:t> 2 diagrams?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8CB0284-9352-4DF3-53D7-6D7B47EB3EF2}"/>
              </a:ext>
            </a:extLst>
          </p:cNvPr>
          <p:cNvSpPr/>
          <p:nvPr/>
        </p:nvSpPr>
        <p:spPr>
          <a:xfrm>
            <a:off x="4406700" y="4553673"/>
            <a:ext cx="1243914" cy="43660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i="1" dirty="0">
                <a:solidFill>
                  <a:schemeClr val="tx1"/>
                </a:solidFill>
              </a:rPr>
              <a:t>(abs) Pet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DE8CFB4-2F6D-DF28-2208-3E556ECE00C7}"/>
              </a:ext>
            </a:extLst>
          </p:cNvPr>
          <p:cNvCxnSpPr>
            <a:cxnSpLocks/>
          </p:cNvCxnSpPr>
          <p:nvPr/>
        </p:nvCxnSpPr>
        <p:spPr>
          <a:xfrm flipV="1">
            <a:off x="5016339" y="4968761"/>
            <a:ext cx="0" cy="398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Flowchart: Extract 61">
            <a:extLst>
              <a:ext uri="{FF2B5EF4-FFF2-40B4-BE49-F238E27FC236}">
                <a16:creationId xmlns:a16="http://schemas.microsoft.com/office/drawing/2014/main" id="{39DADB9C-A8C5-4B37-8EFB-E6CD52064D05}"/>
              </a:ext>
            </a:extLst>
          </p:cNvPr>
          <p:cNvSpPr/>
          <p:nvPr/>
        </p:nvSpPr>
        <p:spPr>
          <a:xfrm>
            <a:off x="4925725" y="5050544"/>
            <a:ext cx="181232" cy="181233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5F3CEF7-2939-FCF2-6A2C-13FD8116C13E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333332" y="5371963"/>
            <a:ext cx="0" cy="79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30DC034-40A8-9E6A-688D-924C5C2224D8}"/>
              </a:ext>
            </a:extLst>
          </p:cNvPr>
          <p:cNvCxnSpPr>
            <a:cxnSpLocks/>
          </p:cNvCxnSpPr>
          <p:nvPr/>
        </p:nvCxnSpPr>
        <p:spPr>
          <a:xfrm>
            <a:off x="4333332" y="5371963"/>
            <a:ext cx="13633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5028732-3AF7-96B2-7D36-1AE44CB6F03C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5028657" y="4443829"/>
            <a:ext cx="0" cy="1098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9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66AD-DAA5-0AE6-169C-708E18B5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b="1" dirty="0" err="1"/>
              <a:t>inheritance</a:t>
            </a:r>
            <a:r>
              <a:rPr lang="da-DK" dirty="0"/>
              <a:t> and </a:t>
            </a:r>
            <a:r>
              <a:rPr lang="da-DK" b="1" dirty="0"/>
              <a:t>associations</a:t>
            </a:r>
            <a:r>
              <a:rPr lang="da-DK" dirty="0"/>
              <a:t> </a:t>
            </a:r>
            <a:r>
              <a:rPr lang="da-DK" dirty="0" err="1">
                <a:solidFill>
                  <a:srgbClr val="7030A0"/>
                </a:solidFill>
              </a:rPr>
              <a:t>together</a:t>
            </a:r>
            <a:r>
              <a:rPr lang="da-DK" dirty="0"/>
              <a:t>!!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74DA-ADD8-F12B-C3FE-CA24584E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7030A0"/>
                </a:solidFill>
              </a:rPr>
              <a:t>… is </a:t>
            </a:r>
            <a:r>
              <a:rPr lang="da-DK" dirty="0" err="1">
                <a:solidFill>
                  <a:srgbClr val="7030A0"/>
                </a:solidFill>
              </a:rPr>
              <a:t>one</a:t>
            </a:r>
            <a:r>
              <a:rPr lang="da-DK" dirty="0">
                <a:solidFill>
                  <a:srgbClr val="7030A0"/>
                </a:solidFill>
              </a:rPr>
              <a:t> of the most </a:t>
            </a:r>
            <a:r>
              <a:rPr lang="da-DK" dirty="0" err="1">
                <a:solidFill>
                  <a:srgbClr val="7030A0"/>
                </a:solidFill>
              </a:rPr>
              <a:t>powerful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ideas</a:t>
            </a:r>
            <a:r>
              <a:rPr lang="da-DK" dirty="0">
                <a:solidFill>
                  <a:srgbClr val="7030A0"/>
                </a:solidFill>
              </a:rPr>
              <a:t> in OOP </a:t>
            </a:r>
          </a:p>
          <a:p>
            <a:r>
              <a:rPr lang="da-DK" dirty="0"/>
              <a:t>With a simple UML diagram (like the </a:t>
            </a:r>
            <a:r>
              <a:rPr lang="da-DK" dirty="0" err="1"/>
              <a:t>ones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)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describe</a:t>
            </a:r>
            <a:r>
              <a:rPr lang="da-DK" dirty="0"/>
              <a:t> a solution to a problem:</a:t>
            </a:r>
          </a:p>
          <a:p>
            <a:pPr lvl="1"/>
            <a:r>
              <a:rPr lang="da-DK" dirty="0" err="1"/>
              <a:t>Quickly</a:t>
            </a:r>
            <a:endParaRPr lang="da-DK" dirty="0"/>
          </a:p>
          <a:p>
            <a:pPr lvl="1"/>
            <a:r>
              <a:rPr lang="da-DK" dirty="0"/>
              <a:t>In a format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discuss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developers</a:t>
            </a:r>
          </a:p>
          <a:p>
            <a:pPr lvl="1"/>
            <a:r>
              <a:rPr lang="en-US" dirty="0"/>
              <a:t>express complex problems/solutions</a:t>
            </a:r>
          </a:p>
          <a:p>
            <a:pPr lvl="1"/>
            <a:r>
              <a:rPr lang="en-US" dirty="0"/>
              <a:t>Give yourself a good idea of the code you will need</a:t>
            </a:r>
          </a:p>
          <a:p>
            <a:r>
              <a:rPr lang="en-US" dirty="0">
                <a:solidFill>
                  <a:srgbClr val="00B050"/>
                </a:solidFill>
              </a:rPr>
              <a:t>Mixing IS-A and HAS-A relations only works because we have </a:t>
            </a:r>
            <a:r>
              <a:rPr lang="en-US" b="1" dirty="0">
                <a:solidFill>
                  <a:srgbClr val="00B050"/>
                </a:solidFill>
              </a:rPr>
              <a:t>polymorphism</a:t>
            </a:r>
            <a:r>
              <a:rPr lang="en-US" dirty="0">
                <a:solidFill>
                  <a:srgbClr val="00B050"/>
                </a:solidFill>
              </a:rPr>
              <a:t>: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otherwise you could not have a list of Animals and put Cats and Dogs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1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2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3658-D2CD-581D-424E-8D7D9954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F0B9-5274-3916-8090-0D92BA05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declare an object instance of a class, the object instantiates its own instances of the properties and methods of the class it implements </a:t>
            </a:r>
          </a:p>
          <a:p>
            <a:r>
              <a:rPr lang="en-US" dirty="0"/>
              <a:t>However, sometimes you may want different object instances of a class to access the same, shared variables.</a:t>
            </a:r>
          </a:p>
          <a:p>
            <a:r>
              <a:rPr lang="en-US" dirty="0"/>
              <a:t>To access the static property, you don’t create an object instance of the class; instead, you refer to the class directly</a:t>
            </a:r>
          </a:p>
        </p:txBody>
      </p:sp>
    </p:spTree>
    <p:extLst>
      <p:ext uri="{BB962C8B-B14F-4D97-AF65-F5344CB8AC3E}">
        <p14:creationId xmlns:p14="http://schemas.microsoft.com/office/powerpoint/2010/main" val="196406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3658-D2CD-581D-424E-8D7D9954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F0B9-5274-3916-8090-0D92BA05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Static methods are useful if you have utility functions that clients need to access, but you don’t want the overhead of creating an object instance of a class to gain access to the method. </a:t>
            </a:r>
          </a:p>
          <a:p>
            <a:r>
              <a:rPr lang="en-US" dirty="0"/>
              <a:t>Note that static methods can access only static properties.</a:t>
            </a:r>
          </a:p>
          <a:p>
            <a:endParaRPr lang="en-US" dirty="0"/>
          </a:p>
          <a:p>
            <a:r>
              <a:rPr lang="en-US" b="1" dirty="0"/>
              <a:t>BIG REVEAL: </a:t>
            </a:r>
            <a:r>
              <a:rPr lang="en-US" dirty="0"/>
              <a:t>the </a:t>
            </a:r>
            <a:r>
              <a:rPr lang="en-US" i="1" dirty="0"/>
              <a:t>main</a:t>
            </a:r>
            <a:r>
              <a:rPr lang="en-US" dirty="0"/>
              <a:t> is a static method!</a:t>
            </a:r>
            <a:r>
              <a:rPr lang="en-US" i="1" dirty="0"/>
              <a:t> :D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Rules for Static Methods: 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Static methods can be defined using the </a:t>
            </a:r>
            <a:r>
              <a:rPr lang="en-US" b="1" dirty="0">
                <a:solidFill>
                  <a:srgbClr val="7030A0"/>
                </a:solidFill>
              </a:rPr>
              <a:t>static</a:t>
            </a:r>
            <a:r>
              <a:rPr lang="en-US" dirty="0">
                <a:solidFill>
                  <a:srgbClr val="7030A0"/>
                </a:solidFill>
              </a:rPr>
              <a:t> keyword before a return type and after an access modifier.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Static methods can be </a:t>
            </a:r>
            <a:r>
              <a:rPr lang="en-US" b="1" dirty="0">
                <a:solidFill>
                  <a:srgbClr val="7030A0"/>
                </a:solidFill>
              </a:rPr>
              <a:t>overloaded</a:t>
            </a:r>
            <a:r>
              <a:rPr lang="en-US" dirty="0">
                <a:solidFill>
                  <a:srgbClr val="7030A0"/>
                </a:solidFill>
              </a:rPr>
              <a:t> but </a:t>
            </a:r>
            <a:r>
              <a:rPr lang="en-US" b="1" dirty="0">
                <a:solidFill>
                  <a:srgbClr val="7030A0"/>
                </a:solidFill>
              </a:rPr>
              <a:t>cannot be overridden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Static methods can contain local static variables.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Static methods </a:t>
            </a:r>
            <a:r>
              <a:rPr lang="en-US" b="1" dirty="0">
                <a:solidFill>
                  <a:srgbClr val="7030A0"/>
                </a:solidFill>
              </a:rPr>
              <a:t>cannot access </a:t>
            </a:r>
            <a:r>
              <a:rPr lang="en-US" dirty="0">
                <a:solidFill>
                  <a:srgbClr val="7030A0"/>
                </a:solidFill>
              </a:rPr>
              <a:t>or call </a:t>
            </a:r>
            <a:r>
              <a:rPr lang="en-US" b="1" dirty="0">
                <a:solidFill>
                  <a:srgbClr val="7030A0"/>
                </a:solidFill>
              </a:rPr>
              <a:t>non-static variables </a:t>
            </a:r>
            <a:r>
              <a:rPr lang="en-US" dirty="0">
                <a:solidFill>
                  <a:srgbClr val="7030A0"/>
                </a:solidFill>
              </a:rPr>
              <a:t>unless they are explicitly passed as parameters. </a:t>
            </a:r>
          </a:p>
          <a:p>
            <a:pPr marL="0" indent="0">
              <a:buNone/>
            </a:pPr>
            <a:r>
              <a:rPr lang="en-US" sz="1700" i="1" dirty="0">
                <a:solidFill>
                  <a:srgbClr val="7030A0"/>
                </a:solidFill>
              </a:rPr>
              <a:t>     [https://www.tutorialsteacher.com/csharp/csharp-static]</a:t>
            </a:r>
          </a:p>
        </p:txBody>
      </p:sp>
    </p:spTree>
    <p:extLst>
      <p:ext uri="{BB962C8B-B14F-4D97-AF65-F5344CB8AC3E}">
        <p14:creationId xmlns:p14="http://schemas.microsoft.com/office/powerpoint/2010/main" val="342447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0800-DC3C-5243-4F3E-377505D2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Serialization</a:t>
            </a:r>
            <a:r>
              <a:rPr lang="da-DK" dirty="0"/>
              <a:t> / </a:t>
            </a:r>
            <a:r>
              <a:rPr lang="da-DK" dirty="0" err="1"/>
              <a:t>deserialization</a:t>
            </a:r>
            <a:r>
              <a:rPr lang="da-DK" dirty="0"/>
              <a:t> of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08BE-BE59-C715-4C9B-05191221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Read more </a:t>
            </a:r>
            <a:r>
              <a:rPr lang="da-DK" dirty="0" err="1"/>
              <a:t>here</a:t>
            </a:r>
            <a:r>
              <a:rPr lang="da-DK" dirty="0"/>
              <a:t>: </a:t>
            </a:r>
            <a:r>
              <a:rPr lang="da-DK" dirty="0">
                <a:hlinkClick r:id="rId2"/>
              </a:rPr>
              <a:t>https://learn.microsoft.com/en-us/dotnet/standard/serialization/</a:t>
            </a:r>
            <a:r>
              <a:rPr lang="da-DK" dirty="0"/>
              <a:t> </a:t>
            </a:r>
          </a:p>
          <a:p>
            <a:r>
              <a:rPr lang="da-DK" dirty="0"/>
              <a:t>Def: </a:t>
            </a:r>
          </a:p>
          <a:p>
            <a:pPr lvl="1"/>
            <a:r>
              <a:rPr lang="da-DK" dirty="0"/>
              <a:t>”</a:t>
            </a:r>
            <a:r>
              <a:rPr lang="en-US" b="1" dirty="0"/>
              <a:t>Serialization</a:t>
            </a:r>
            <a:r>
              <a:rPr lang="en-US" dirty="0"/>
              <a:t> is the process of converting </a:t>
            </a:r>
            <a:r>
              <a:rPr lang="en-US" b="1" dirty="0"/>
              <a:t>the state of an object </a:t>
            </a:r>
            <a:r>
              <a:rPr lang="en-US" dirty="0"/>
              <a:t>into a form that can be </a:t>
            </a:r>
            <a:r>
              <a:rPr lang="en-US" b="1" dirty="0"/>
              <a:t>persisted</a:t>
            </a:r>
            <a:r>
              <a:rPr lang="en-US" dirty="0"/>
              <a:t> or transported. </a:t>
            </a:r>
            <a:br>
              <a:rPr lang="en-US" dirty="0"/>
            </a:br>
            <a:r>
              <a:rPr lang="en-US" dirty="0"/>
              <a:t>The complement of serialization is </a:t>
            </a:r>
            <a:r>
              <a:rPr lang="en-US" b="1" dirty="0"/>
              <a:t>deserialization</a:t>
            </a:r>
            <a:r>
              <a:rPr lang="en-US" dirty="0"/>
              <a:t>, which converts a stream into an object. </a:t>
            </a:r>
            <a:br>
              <a:rPr lang="en-US" dirty="0"/>
            </a:br>
            <a:r>
              <a:rPr lang="en-US" dirty="0"/>
              <a:t>Together, these processes allow data to be stored and transferred.</a:t>
            </a:r>
            <a:r>
              <a:rPr lang="da-DK" dirty="0"/>
              <a:t>”</a:t>
            </a:r>
          </a:p>
          <a:p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application</a:t>
            </a:r>
            <a:r>
              <a:rPr lang="da-DK" dirty="0"/>
              <a:t> the user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insert</a:t>
            </a:r>
            <a:r>
              <a:rPr lang="da-DK" dirty="0"/>
              <a:t> data, </a:t>
            </a:r>
            <a:r>
              <a:rPr lang="da-DK" dirty="0" err="1"/>
              <a:t>close</a:t>
            </a:r>
            <a:r>
              <a:rPr lang="da-DK" dirty="0"/>
              <a:t> the </a:t>
            </a:r>
            <a:r>
              <a:rPr lang="da-DK" dirty="0" err="1"/>
              <a:t>application</a:t>
            </a:r>
            <a:r>
              <a:rPr lang="da-DK" dirty="0"/>
              <a:t>, and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, the data </a:t>
            </a:r>
            <a:r>
              <a:rPr lang="da-DK" dirty="0" err="1"/>
              <a:t>should</a:t>
            </a:r>
            <a:r>
              <a:rPr lang="da-DK" dirty="0"/>
              <a:t> still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23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482-72A0-3A73-5A7B-8DE1172E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</a:t>
            </a:r>
            <a:r>
              <a:rPr lang="da-DK" dirty="0" err="1"/>
              <a:t>static</a:t>
            </a:r>
            <a:r>
              <a:rPr lang="da-DK" dirty="0"/>
              <a:t> properties and </a:t>
            </a:r>
            <a:r>
              <a:rPr lang="da-DK" dirty="0" err="1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FA14-FC53-EC65-B80F-D47F2F82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400" dirty="0"/>
              <a:t>A </a:t>
            </a:r>
            <a:r>
              <a:rPr lang="da-DK" sz="2400" dirty="0" err="1"/>
              <a:t>group</a:t>
            </a:r>
            <a:r>
              <a:rPr lang="da-DK" sz="2400" dirty="0"/>
              <a:t> of </a:t>
            </a:r>
            <a:r>
              <a:rPr lang="da-DK" sz="2400" dirty="0" err="1"/>
              <a:t>characters</a:t>
            </a:r>
            <a:r>
              <a:rPr lang="da-DK" sz="2400" dirty="0"/>
              <a:t> in a videogame have a hive mind.</a:t>
            </a:r>
          </a:p>
          <a:p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tell</a:t>
            </a:r>
            <a:r>
              <a:rPr lang="da-DK" sz="2400" dirty="0"/>
              <a:t> a </a:t>
            </a:r>
            <a:r>
              <a:rPr lang="da-DK" sz="2400" dirty="0" err="1"/>
              <a:t>secret</a:t>
            </a:r>
            <a:r>
              <a:rPr lang="da-DK" sz="2400" dirty="0"/>
              <a:t> to </a:t>
            </a:r>
            <a:r>
              <a:rPr lang="da-DK" sz="2400" dirty="0" err="1"/>
              <a:t>one</a:t>
            </a:r>
            <a:r>
              <a:rPr lang="da-DK" sz="2400" dirty="0"/>
              <a:t> of </a:t>
            </a:r>
            <a:r>
              <a:rPr lang="da-DK" sz="2400" dirty="0" err="1"/>
              <a:t>them</a:t>
            </a:r>
            <a:r>
              <a:rPr lang="da-DK" sz="2400" dirty="0"/>
              <a:t>, </a:t>
            </a:r>
            <a:r>
              <a:rPr lang="da-DK" sz="2400" dirty="0" err="1"/>
              <a:t>they</a:t>
            </a:r>
            <a:r>
              <a:rPr lang="da-DK" sz="2400" dirty="0"/>
              <a:t> all </a:t>
            </a:r>
            <a:r>
              <a:rPr lang="da-DK" sz="2400" dirty="0" err="1"/>
              <a:t>know</a:t>
            </a:r>
            <a:r>
              <a:rPr lang="da-DK" sz="2400" dirty="0"/>
              <a:t> it.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FF0000"/>
                </a:solidFill>
              </a:rPr>
              <a:t>How to do it?</a:t>
            </a:r>
          </a:p>
          <a:p>
            <a:pPr lvl="1"/>
            <a:r>
              <a:rPr lang="da-DK" sz="2000" dirty="0"/>
              <a:t>A </a:t>
            </a:r>
            <a:r>
              <a:rPr lang="da-DK" sz="2000" i="1" dirty="0" err="1"/>
              <a:t>static</a:t>
            </a:r>
            <a:r>
              <a:rPr lang="da-DK" sz="2000" i="1" dirty="0"/>
              <a:t> </a:t>
            </a:r>
            <a:r>
              <a:rPr lang="da-DK" sz="2000" i="1" dirty="0" err="1"/>
              <a:t>property</a:t>
            </a:r>
            <a:r>
              <a:rPr lang="da-DK" sz="2000" i="1" dirty="0"/>
              <a:t> </a:t>
            </a:r>
            <a:r>
              <a:rPr lang="da-DK" sz="2000" dirty="0"/>
              <a:t>in the class </a:t>
            </a:r>
            <a:r>
              <a:rPr lang="da-DK" sz="2000" b="1" dirty="0" err="1"/>
              <a:t>GameCharacter</a:t>
            </a:r>
            <a:r>
              <a:rPr lang="da-DK" sz="2000" b="1" dirty="0"/>
              <a:t> </a:t>
            </a:r>
            <a:r>
              <a:rPr lang="da-DK" sz="2000" dirty="0"/>
              <a:t>-&gt; </a:t>
            </a:r>
            <a:r>
              <a:rPr lang="da-DK" sz="2000" dirty="0" err="1"/>
              <a:t>see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0070C0"/>
                </a:solidFill>
              </a:rPr>
              <a:t>code</a:t>
            </a:r>
            <a:r>
              <a:rPr lang="da-DK" sz="2000" dirty="0">
                <a:solidFill>
                  <a:srgbClr val="0070C0"/>
                </a:solidFill>
              </a:rPr>
              <a:t>\</a:t>
            </a:r>
            <a:r>
              <a:rPr lang="da-DK" sz="2000" dirty="0" err="1">
                <a:solidFill>
                  <a:srgbClr val="0070C0"/>
                </a:solidFill>
              </a:rPr>
              <a:t>StaticProperty.cs</a:t>
            </a:r>
            <a:r>
              <a:rPr lang="da-DK" sz="2000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da-DK" sz="2000" dirty="0">
              <a:solidFill>
                <a:srgbClr val="0070C0"/>
              </a:solidFill>
            </a:endParaRPr>
          </a:p>
          <a:p>
            <a:r>
              <a:rPr lang="da-DK" sz="2400" dirty="0"/>
              <a:t>The </a:t>
            </a:r>
            <a:r>
              <a:rPr lang="da-DK" sz="2400" dirty="0" err="1"/>
              <a:t>characters</a:t>
            </a:r>
            <a:r>
              <a:rPr lang="da-DK" sz="2400" dirty="0"/>
              <a:t> in the videogame </a:t>
            </a:r>
            <a:r>
              <a:rPr lang="da-DK" sz="2400" dirty="0" err="1"/>
              <a:t>also</a:t>
            </a:r>
            <a:r>
              <a:rPr lang="da-DK" sz="2400" dirty="0"/>
              <a:t> have a position. So it </a:t>
            </a:r>
            <a:r>
              <a:rPr lang="da-DK" sz="2400" dirty="0" err="1"/>
              <a:t>makes</a:t>
            </a:r>
            <a:r>
              <a:rPr lang="da-DK" sz="2400" dirty="0"/>
              <a:t> sense to ask </a:t>
            </a:r>
            <a:r>
              <a:rPr lang="da-DK" sz="2400" dirty="0" err="1"/>
              <a:t>how</a:t>
            </a:r>
            <a:r>
              <a:rPr lang="da-DK" sz="2400" dirty="0"/>
              <a:t> far 2 </a:t>
            </a:r>
            <a:r>
              <a:rPr lang="da-DK" sz="2400" dirty="0" err="1"/>
              <a:t>characters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from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other</a:t>
            </a:r>
            <a:r>
              <a:rPr lang="da-DK" sz="2400" dirty="0"/>
              <a:t>. The distance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could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implemented</a:t>
            </a:r>
            <a:r>
              <a:rPr lang="da-DK" sz="2400" dirty="0"/>
              <a:t> as character1.distance(character2), but </a:t>
            </a:r>
            <a:r>
              <a:rPr lang="da-DK" sz="2400" dirty="0" err="1"/>
              <a:t>here</a:t>
            </a:r>
            <a:r>
              <a:rPr lang="da-DK" sz="2400" dirty="0"/>
              <a:t> I </a:t>
            </a:r>
            <a:r>
              <a:rPr lang="da-DK" sz="2400" dirty="0" err="1"/>
              <a:t>want</a:t>
            </a:r>
            <a:r>
              <a:rPr lang="da-DK" sz="2400" dirty="0"/>
              <a:t> to have a </a:t>
            </a:r>
            <a:r>
              <a:rPr lang="da-DK" sz="2400" dirty="0" err="1"/>
              <a:t>function</a:t>
            </a:r>
            <a:r>
              <a:rPr lang="da-DK" sz="2400" dirty="0"/>
              <a:t>:</a:t>
            </a:r>
            <a:br>
              <a:rPr lang="da-DK" sz="2400" dirty="0"/>
            </a:br>
            <a:r>
              <a:rPr lang="da-DK" sz="2400" dirty="0"/>
              <a:t>	distance(character1,character2)</a:t>
            </a:r>
          </a:p>
          <a:p>
            <a:r>
              <a:rPr lang="da-DK" sz="2400" dirty="0" err="1">
                <a:solidFill>
                  <a:srgbClr val="FF0000"/>
                </a:solidFill>
              </a:rPr>
              <a:t>Possible</a:t>
            </a:r>
            <a:r>
              <a:rPr lang="da-DK" sz="2400" dirty="0">
                <a:solidFill>
                  <a:srgbClr val="FF0000"/>
                </a:solidFill>
              </a:rPr>
              <a:t> solution:</a:t>
            </a:r>
          </a:p>
          <a:p>
            <a:pPr lvl="1"/>
            <a:r>
              <a:rPr lang="da-DK" sz="2000" dirty="0"/>
              <a:t>A </a:t>
            </a:r>
            <a:r>
              <a:rPr lang="da-DK" sz="2000" i="1" dirty="0" err="1"/>
              <a:t>static</a:t>
            </a:r>
            <a:r>
              <a:rPr lang="da-DK" sz="2000" i="1" dirty="0"/>
              <a:t> </a:t>
            </a:r>
            <a:r>
              <a:rPr lang="da-DK" sz="2000" i="1" dirty="0" err="1"/>
              <a:t>method</a:t>
            </a:r>
            <a:r>
              <a:rPr lang="da-DK" sz="2000" i="1" dirty="0"/>
              <a:t> </a:t>
            </a:r>
            <a:r>
              <a:rPr lang="da-DK" sz="2000" b="1" dirty="0" err="1"/>
              <a:t>distanceBetweenPoints</a:t>
            </a:r>
            <a:r>
              <a:rPr lang="da-DK" sz="2000" dirty="0"/>
              <a:t> -&gt; </a:t>
            </a:r>
            <a:r>
              <a:rPr lang="da-DK" sz="2000" dirty="0" err="1"/>
              <a:t>see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0070C0"/>
                </a:solidFill>
              </a:rPr>
              <a:t>code</a:t>
            </a:r>
            <a:r>
              <a:rPr lang="da-DK" sz="2000" dirty="0">
                <a:solidFill>
                  <a:srgbClr val="0070C0"/>
                </a:solidFill>
              </a:rPr>
              <a:t>\</a:t>
            </a:r>
            <a:r>
              <a:rPr lang="da-DK" sz="2000" dirty="0" err="1">
                <a:solidFill>
                  <a:srgbClr val="0070C0"/>
                </a:solidFill>
              </a:rPr>
              <a:t>StaticProperty.cs</a:t>
            </a:r>
            <a:r>
              <a:rPr lang="da-DK" sz="2000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649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C03F-69E7-13E3-22C7-E841C7E4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C# has a basic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serialize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D98B-5CBF-E9DE-FB24-F2AB8510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1600" dirty="0"/>
              <a:t>See: </a:t>
            </a:r>
            <a:r>
              <a:rPr lang="da-DK" sz="1600" dirty="0">
                <a:hlinkClick r:id="rId3"/>
              </a:rPr>
              <a:t>https://learn.microsoft.com/en-us/previous-versions/dotnet/fundamentals/serialization/basic-serialization</a:t>
            </a:r>
            <a:r>
              <a:rPr lang="da-DK" sz="1600" dirty="0"/>
              <a:t> </a:t>
            </a:r>
          </a:p>
          <a:p>
            <a:pPr lvl="1"/>
            <a:r>
              <a:rPr lang="da-DK" dirty="0"/>
              <a:t>”</a:t>
            </a:r>
            <a:r>
              <a:rPr lang="en-US" dirty="0"/>
              <a:t>The easiest way to make a class </a:t>
            </a:r>
            <a:r>
              <a:rPr lang="en-US" i="1" dirty="0"/>
              <a:t>binary serializable </a:t>
            </a:r>
            <a:r>
              <a:rPr lang="en-US" dirty="0"/>
              <a:t>is to mark it with the </a:t>
            </a:r>
            <a:r>
              <a:rPr lang="en-US" b="1" dirty="0" err="1"/>
              <a:t>SerializableAttribute</a:t>
            </a:r>
            <a:r>
              <a:rPr lang="en-US" dirty="0"/>
              <a:t> as follows.</a:t>
            </a:r>
            <a:r>
              <a:rPr lang="da-DK" dirty="0"/>
              <a:t>”</a:t>
            </a:r>
          </a:p>
          <a:p>
            <a:r>
              <a:rPr lang="da-DK" dirty="0"/>
              <a:t>The </a:t>
            </a:r>
            <a:r>
              <a:rPr lang="da-DK" dirty="0" err="1"/>
              <a:t>idea</a:t>
            </a:r>
            <a:r>
              <a:rPr lang="da-DK" dirty="0"/>
              <a:t> is: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of class Book</a:t>
            </a:r>
          </a:p>
          <a:p>
            <a:pPr lvl="1"/>
            <a:r>
              <a:rPr lang="da-DK" dirty="0"/>
              <a:t>(</a:t>
            </a:r>
            <a:r>
              <a:rPr lang="da-DK" b="1" dirty="0" err="1"/>
              <a:t>before</a:t>
            </a:r>
            <a:r>
              <a:rPr lang="da-DK" dirty="0"/>
              <a:t>) </a:t>
            </a:r>
            <a:r>
              <a:rPr lang="da-DK" dirty="0" err="1"/>
              <a:t>Declare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class Book is </a:t>
            </a:r>
            <a:r>
              <a:rPr lang="da-DK" dirty="0" err="1"/>
              <a:t>serializable</a:t>
            </a:r>
            <a:r>
              <a:rPr lang="da-DK" dirty="0"/>
              <a:t>, with the </a:t>
            </a:r>
            <a:r>
              <a:rPr lang="da-DK" i="1" dirty="0" err="1"/>
              <a:t>SerializiableAttribute</a:t>
            </a:r>
            <a:endParaRPr lang="da-DK" dirty="0"/>
          </a:p>
          <a:p>
            <a:pPr lvl="1"/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save </a:t>
            </a:r>
            <a:r>
              <a:rPr lang="da-DK" dirty="0" err="1"/>
              <a:t>your</a:t>
            </a:r>
            <a:r>
              <a:rPr lang="da-DK" dirty="0"/>
              <a:t> Book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 file</a:t>
            </a:r>
          </a:p>
          <a:p>
            <a:pPr lvl="1"/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load a </a:t>
            </a:r>
            <a:r>
              <a:rPr lang="da-DK" dirty="0" err="1"/>
              <a:t>clone</a:t>
            </a:r>
            <a:r>
              <a:rPr lang="da-DK" dirty="0"/>
              <a:t> of the </a:t>
            </a:r>
            <a:r>
              <a:rPr lang="da-DK" dirty="0" err="1"/>
              <a:t>object</a:t>
            </a:r>
            <a:r>
              <a:rPr lang="da-DK" dirty="0"/>
              <a:t> back from the file, and </a:t>
            </a:r>
            <a:r>
              <a:rPr lang="da-DK" dirty="0" err="1"/>
              <a:t>use</a:t>
            </a:r>
            <a:r>
              <a:rPr lang="da-DK" dirty="0"/>
              <a:t> it as a </a:t>
            </a:r>
            <a:r>
              <a:rPr lang="da-DK" dirty="0" err="1"/>
              <a:t>regular</a:t>
            </a:r>
            <a:r>
              <a:rPr lang="da-DK" dirty="0"/>
              <a:t> Book </a:t>
            </a:r>
            <a:r>
              <a:rPr lang="da-DK" dirty="0" err="1"/>
              <a:t>object</a:t>
            </a:r>
            <a:r>
              <a:rPr lang="da-DK" dirty="0"/>
              <a:t>. </a:t>
            </a:r>
            <a:br>
              <a:rPr lang="da-DK" dirty="0"/>
            </a:br>
            <a:r>
              <a:rPr lang="da-DK" i="1" dirty="0"/>
              <a:t>It </a:t>
            </a:r>
            <a:r>
              <a:rPr lang="da-DK" i="1" dirty="0" err="1"/>
              <a:t>will</a:t>
            </a:r>
            <a:r>
              <a:rPr lang="da-DK" i="1" dirty="0"/>
              <a:t> have the same data it had </a:t>
            </a:r>
            <a:r>
              <a:rPr lang="da-DK" i="1" dirty="0" err="1"/>
              <a:t>before</a:t>
            </a:r>
            <a:r>
              <a:rPr lang="da-DK" i="1" dirty="0"/>
              <a:t> </a:t>
            </a:r>
            <a:r>
              <a:rPr lang="da-DK" i="1" dirty="0" err="1"/>
              <a:t>saving</a:t>
            </a:r>
            <a:r>
              <a:rPr lang="da-DK" i="1" dirty="0"/>
              <a:t> it.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606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5F99-ACC0-86EB-08CC-736711DE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Write a book </a:t>
            </a:r>
            <a:r>
              <a:rPr lang="da-DK" dirty="0" err="1"/>
              <a:t>into</a:t>
            </a:r>
            <a:r>
              <a:rPr lang="da-DK" dirty="0"/>
              <a:t> a file, and </a:t>
            </a:r>
            <a:r>
              <a:rPr lang="da-DK" dirty="0" err="1"/>
              <a:t>read</a:t>
            </a:r>
            <a:r>
              <a:rPr lang="da-DK" dirty="0"/>
              <a:t> it 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9825-FF57-EB52-AC07-5DC6E956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See </a:t>
            </a:r>
            <a:r>
              <a:rPr lang="da-DK" dirty="0" err="1">
                <a:solidFill>
                  <a:srgbClr val="0070C0"/>
                </a:solidFill>
              </a:rPr>
              <a:t>code</a:t>
            </a:r>
            <a:r>
              <a:rPr lang="da-DK" dirty="0">
                <a:solidFill>
                  <a:srgbClr val="0070C0"/>
                </a:solidFill>
              </a:rPr>
              <a:t>\</a:t>
            </a:r>
            <a:r>
              <a:rPr lang="da-DK" dirty="0" err="1">
                <a:solidFill>
                  <a:srgbClr val="0070C0"/>
                </a:solidFill>
              </a:rPr>
              <a:t>SerializeExample.cs</a:t>
            </a:r>
            <a:r>
              <a:rPr lang="da-DK" dirty="0">
                <a:solidFill>
                  <a:srgbClr val="0070C0"/>
                </a:solidFill>
              </a:rPr>
              <a:t> </a:t>
            </a:r>
          </a:p>
          <a:p>
            <a:r>
              <a:rPr lang="da-DK" dirty="0"/>
              <a:t>The BIN file looks like </a:t>
            </a:r>
            <a:r>
              <a:rPr lang="da-DK" dirty="0" err="1"/>
              <a:t>this</a:t>
            </a:r>
            <a:r>
              <a:rPr lang="da-DK" dirty="0"/>
              <a:t>: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NOTE: I had to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b="1" dirty="0"/>
              <a:t>#pragma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deprecation</a:t>
            </a:r>
            <a:r>
              <a:rPr lang="da-DK" dirty="0"/>
              <a:t> by the compiler </a:t>
            </a:r>
            <a:r>
              <a:rPr lang="da-DK" dirty="0">
                <a:sym typeface="Wingdings" panose="05000000000000000000" pitchFamily="2" charset="2"/>
              </a:rPr>
              <a:t></a:t>
            </a:r>
            <a:endParaRPr lang="da-DK" dirty="0"/>
          </a:p>
          <a:p>
            <a:pPr lvl="1"/>
            <a:r>
              <a:rPr lang="da-DK" dirty="0" err="1"/>
              <a:t>this</a:t>
            </a:r>
            <a:r>
              <a:rPr lang="da-DK" dirty="0"/>
              <a:t> is </a:t>
            </a:r>
            <a:r>
              <a:rPr lang="da-DK" dirty="0" err="1"/>
              <a:t>suggested</a:t>
            </a:r>
            <a:r>
              <a:rPr lang="da-DK" dirty="0"/>
              <a:t> by: </a:t>
            </a:r>
            <a:r>
              <a:rPr lang="da-DK" dirty="0">
                <a:hlinkClick r:id="rId2"/>
              </a:rPr>
              <a:t>https://learn.microsoft.com/en-us/dotnet/core/compatibility/core-libraries/5.0/binaryformatter-serialization-obsolete</a:t>
            </a:r>
            <a:r>
              <a:rPr lang="da-DK" dirty="0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7459E6-BE3F-C72B-A273-AE0B703675C4}"/>
              </a:ext>
            </a:extLst>
          </p:cNvPr>
          <p:cNvGrpSpPr/>
          <p:nvPr/>
        </p:nvGrpSpPr>
        <p:grpSpPr>
          <a:xfrm>
            <a:off x="5113867" y="1559267"/>
            <a:ext cx="6429488" cy="2707934"/>
            <a:chOff x="5113867" y="1559267"/>
            <a:chExt cx="6429488" cy="270793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03A5B6-BEA5-9872-2F7B-04F7F773C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3867" y="2421467"/>
              <a:ext cx="863600" cy="1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8F20A9-BF1A-8008-16FF-01F0AA119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559267"/>
              <a:ext cx="5447355" cy="2707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16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064B-BB27-0190-083E-8B3BFE6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r>
              <a:rPr lang="da-DK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08BB-4894-C757-217E-F7694A82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Chpt</a:t>
            </a:r>
            <a:r>
              <a:rPr lang="en-US" dirty="0"/>
              <a:t> 2 - parts</a:t>
            </a:r>
          </a:p>
          <a:p>
            <a:pPr lvl="1"/>
            <a:r>
              <a:rPr lang="en-US" dirty="0"/>
              <a:t>Modeling Object Relationships -&gt; </a:t>
            </a:r>
            <a:r>
              <a:rPr lang="en-US" i="1" dirty="0"/>
              <a:t>the HAS-A relationship</a:t>
            </a:r>
            <a:endParaRPr lang="en-US" dirty="0"/>
          </a:p>
          <a:p>
            <a:r>
              <a:rPr lang="en-US" dirty="0" err="1"/>
              <a:t>Chpt</a:t>
            </a:r>
            <a:r>
              <a:rPr lang="en-US" dirty="0"/>
              <a:t> 8 - parts </a:t>
            </a:r>
          </a:p>
          <a:p>
            <a:pPr lvl="1"/>
            <a:r>
              <a:rPr lang="en-US" dirty="0"/>
              <a:t>static methods and static properties</a:t>
            </a:r>
          </a:p>
          <a:p>
            <a:r>
              <a:rPr lang="en-US" dirty="0"/>
              <a:t>Serialization and Deserialization</a:t>
            </a:r>
          </a:p>
          <a:p>
            <a:r>
              <a:rPr lang="en-US" dirty="0"/>
              <a:t>Favor Composition over Inheritance</a:t>
            </a:r>
          </a:p>
          <a:p>
            <a:endParaRPr lang="en-US" dirty="0"/>
          </a:p>
          <a:p>
            <a:r>
              <a:rPr lang="en-US" dirty="0"/>
              <a:t>Task (together in class) to wrap it all up :)</a:t>
            </a:r>
          </a:p>
        </p:txBody>
      </p:sp>
    </p:spTree>
    <p:extLst>
      <p:ext uri="{BB962C8B-B14F-4D97-AF65-F5344CB8AC3E}">
        <p14:creationId xmlns:p14="http://schemas.microsoft.com/office/powerpoint/2010/main" val="203765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43CF-D2ED-3280-3358-E71CF96A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It </a:t>
            </a:r>
            <a:r>
              <a:rPr lang="da-DK" dirty="0" err="1"/>
              <a:t>works</a:t>
            </a:r>
            <a:r>
              <a:rPr lang="da-DK" dirty="0"/>
              <a:t>… but it has </a:t>
            </a:r>
            <a:r>
              <a:rPr lang="da-DK" dirty="0" err="1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45F1-900C-4C7A-D312-E4AAFD59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b="1" dirty="0" err="1"/>
              <a:t>classic</a:t>
            </a:r>
            <a:r>
              <a:rPr lang="da-DK" dirty="0"/>
              <a:t> </a:t>
            </a:r>
            <a:r>
              <a:rPr lang="da-DK" dirty="0" err="1"/>
              <a:t>article</a:t>
            </a:r>
            <a:r>
              <a:rPr lang="da-DK" dirty="0"/>
              <a:t>: </a:t>
            </a:r>
            <a:r>
              <a:rPr lang="da-DK" dirty="0">
                <a:hlinkClick r:id="rId2"/>
              </a:rPr>
              <a:t>https://www.codeproject.com/Articles/6037/Nine-reasons-not-to-use-serialization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explain</a:t>
            </a:r>
            <a:r>
              <a:rPr lang="da-DK" dirty="0"/>
              <a:t> problems with </a:t>
            </a:r>
            <a:r>
              <a:rPr lang="da-DK" dirty="0" err="1"/>
              <a:t>this</a:t>
            </a:r>
            <a:r>
              <a:rPr lang="da-DK" dirty="0"/>
              <a:t> kind of ”</a:t>
            </a:r>
            <a:r>
              <a:rPr lang="da-DK" dirty="0" err="1"/>
              <a:t>automatic</a:t>
            </a:r>
            <a:r>
              <a:rPr lang="da-DK" dirty="0"/>
              <a:t>” </a:t>
            </a:r>
            <a:r>
              <a:rPr lang="da-DK" dirty="0" err="1"/>
              <a:t>serialization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see later than </a:t>
            </a:r>
            <a:r>
              <a:rPr lang="en-US" b="1" dirty="0"/>
              <a:t>a better way </a:t>
            </a:r>
            <a:r>
              <a:rPr lang="en-US" dirty="0"/>
              <a:t>is to save/reload data in a </a:t>
            </a:r>
            <a:r>
              <a:rPr lang="en-US" b="1" dirty="0" err="1"/>
              <a:t>DataBase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But then we will have to somehow put the data back into objects</a:t>
            </a:r>
          </a:p>
          <a:p>
            <a:pPr lvl="1"/>
            <a:r>
              <a:rPr lang="en-US" dirty="0"/>
              <a:t>Because DBs are relational, not OO :/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902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8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F5025-BC50-2168-955B-95847D5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6"/>
                </a:solidFill>
              </a:rPr>
              <a:t>Tasks for </a:t>
            </a:r>
            <a:r>
              <a:rPr lang="da-DK" b="1" strike="sngStrike" dirty="0" err="1">
                <a:solidFill>
                  <a:schemeClr val="accent6"/>
                </a:solidFill>
              </a:rPr>
              <a:t>next</a:t>
            </a:r>
            <a:r>
              <a:rPr lang="da-DK" b="1" dirty="0">
                <a:solidFill>
                  <a:schemeClr val="accent6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this</a:t>
            </a:r>
            <a:r>
              <a:rPr lang="da-DK" b="1" dirty="0">
                <a:solidFill>
                  <a:schemeClr val="accent6"/>
                </a:solidFill>
              </a:rPr>
              <a:t> time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F0D35-4515-1161-B63D-02996042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Look at the task </a:t>
            </a:r>
            <a:r>
              <a:rPr lang="da-DK" dirty="0" err="1"/>
              <a:t>description</a:t>
            </a:r>
            <a:r>
              <a:rPr lang="da-DK" dirty="0"/>
              <a:t> in:</a:t>
            </a:r>
            <a:br>
              <a:rPr lang="da-DK" dirty="0"/>
            </a:b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</a:t>
            </a:r>
            <a:r>
              <a:rPr lang="da-DK" dirty="0" err="1">
                <a:solidFill>
                  <a:schemeClr val="accent1"/>
                </a:solidFill>
              </a:rPr>
              <a:t>supermarket</a:t>
            </a:r>
            <a:r>
              <a:rPr lang="da-DK" dirty="0">
                <a:solidFill>
                  <a:schemeClr val="accent1"/>
                </a:solidFill>
              </a:rPr>
              <a:t> task.docx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ADCD-01A0-8579-F596-0B594C00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HAS-A relations </a:t>
            </a:r>
            <a:r>
              <a:rPr lang="da-DK" sz="2800" dirty="0"/>
              <a:t>(AKA associations)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7727-A3E9-F66C-D6D1-D94C6407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these</a:t>
            </a:r>
            <a:r>
              <a:rPr lang="da-DK" dirty="0"/>
              <a:t> 2 kinds of relation:</a:t>
            </a:r>
          </a:p>
          <a:p>
            <a:r>
              <a:rPr lang="da-DK" i="1" dirty="0"/>
              <a:t>A </a:t>
            </a:r>
            <a:r>
              <a:rPr lang="da-DK" b="1" i="1" dirty="0"/>
              <a:t>dog</a:t>
            </a:r>
            <a:r>
              <a:rPr lang="da-DK" i="1" dirty="0"/>
              <a:t> is an </a:t>
            </a:r>
            <a:r>
              <a:rPr lang="da-DK" b="1" i="1" dirty="0" err="1"/>
              <a:t>animal</a:t>
            </a:r>
            <a:r>
              <a:rPr lang="da-DK" dirty="0"/>
              <a:t>	-&gt; </a:t>
            </a:r>
            <a:r>
              <a:rPr lang="da-DK" dirty="0" err="1"/>
              <a:t>inheritance</a:t>
            </a:r>
            <a:r>
              <a:rPr lang="da-DK" dirty="0"/>
              <a:t> relation </a:t>
            </a:r>
            <a:r>
              <a:rPr lang="da-DK" b="1" dirty="0" err="1"/>
              <a:t>between</a:t>
            </a:r>
            <a:r>
              <a:rPr lang="da-DK" b="1" dirty="0"/>
              <a:t> 2 </a:t>
            </a:r>
            <a:r>
              <a:rPr lang="da-DK" b="1" dirty="0" err="1"/>
              <a:t>classes</a:t>
            </a:r>
            <a:endParaRPr lang="da-DK" b="1" dirty="0"/>
          </a:p>
          <a:p>
            <a:r>
              <a:rPr lang="da-DK" i="1" dirty="0"/>
              <a:t>A </a:t>
            </a:r>
            <a:r>
              <a:rPr lang="da-DK" b="1" i="1" dirty="0"/>
              <a:t>person</a:t>
            </a:r>
            <a:r>
              <a:rPr lang="da-DK" i="1" dirty="0"/>
              <a:t> has a </a:t>
            </a:r>
            <a:r>
              <a:rPr lang="da-DK" b="1" i="1" dirty="0"/>
              <a:t>dog</a:t>
            </a:r>
            <a:r>
              <a:rPr lang="da-DK" dirty="0"/>
              <a:t>	-&gt; a relation </a:t>
            </a:r>
            <a:r>
              <a:rPr lang="da-DK" b="1" dirty="0" err="1"/>
              <a:t>between</a:t>
            </a:r>
            <a:r>
              <a:rPr lang="da-DK" b="1" dirty="0"/>
              <a:t> 2 </a:t>
            </a:r>
            <a:r>
              <a:rPr lang="da-DK" b="1" dirty="0" err="1"/>
              <a:t>objects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316B27-A4DC-B9E0-30E1-6A5678FA315A}"/>
              </a:ext>
            </a:extLst>
          </p:cNvPr>
          <p:cNvSpPr txBox="1"/>
          <p:nvPr/>
        </p:nvSpPr>
        <p:spPr>
          <a:xfrm>
            <a:off x="6661415" y="3597758"/>
            <a:ext cx="430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A Person </a:t>
            </a:r>
            <a:r>
              <a:rPr lang="da-DK" b="1" dirty="0" err="1"/>
              <a:t>object</a:t>
            </a:r>
            <a:r>
              <a:rPr lang="da-DK" b="1" dirty="0"/>
              <a:t> </a:t>
            </a:r>
            <a:r>
              <a:rPr lang="da-DK" b="1" dirty="0" err="1"/>
              <a:t>can</a:t>
            </a:r>
            <a:r>
              <a:rPr lang="da-DK" b="1" dirty="0"/>
              <a:t> </a:t>
            </a:r>
            <a:r>
              <a:rPr lang="da-DK" b="1" dirty="0" err="1"/>
              <a:t>use</a:t>
            </a:r>
            <a:r>
              <a:rPr lang="da-DK" b="1" dirty="0"/>
              <a:t> </a:t>
            </a:r>
            <a:r>
              <a:rPr lang="da-DK" b="1" dirty="0" err="1"/>
              <a:t>its</a:t>
            </a:r>
            <a:r>
              <a:rPr lang="da-DK" b="1" dirty="0"/>
              <a:t> Dog </a:t>
            </a:r>
            <a:r>
              <a:rPr lang="da-DK" b="1" dirty="0" err="1"/>
              <a:t>object</a:t>
            </a:r>
            <a:r>
              <a:rPr lang="da-DK" b="1" dirty="0"/>
              <a:t>.</a:t>
            </a:r>
          </a:p>
          <a:p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when</a:t>
            </a:r>
            <a:r>
              <a:rPr lang="da-DK" dirty="0"/>
              <a:t> I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i="1" dirty="0" err="1"/>
              <a:t>ToString</a:t>
            </a:r>
            <a:r>
              <a:rPr lang="da-DK" dirty="0"/>
              <a:t> a person,</a:t>
            </a:r>
          </a:p>
          <a:p>
            <a:r>
              <a:rPr lang="da-DK" dirty="0"/>
              <a:t>I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ToString</a:t>
            </a:r>
            <a:r>
              <a:rPr lang="da-DK" dirty="0"/>
              <a:t> on the dog </a:t>
            </a:r>
            <a:r>
              <a:rPr lang="da-DK" dirty="0" err="1"/>
              <a:t>too</a:t>
            </a:r>
            <a:r>
              <a:rPr lang="da-DK" dirty="0"/>
              <a:t>!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8C839E-1AAD-B0E4-5772-4B2489134DE7}"/>
              </a:ext>
            </a:extLst>
          </p:cNvPr>
          <p:cNvGrpSpPr/>
          <p:nvPr/>
        </p:nvGrpSpPr>
        <p:grpSpPr>
          <a:xfrm>
            <a:off x="560173" y="3600528"/>
            <a:ext cx="4712043" cy="2882647"/>
            <a:chOff x="560173" y="3724098"/>
            <a:chExt cx="4712043" cy="28826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BC3B72-DE52-3EC6-2AE8-A6977AFC40A5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1573427" y="4160703"/>
              <a:ext cx="0" cy="3985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910B48-3A98-586B-6E48-1F85623ADE7A}"/>
                </a:ext>
              </a:extLst>
            </p:cNvPr>
            <p:cNvSpPr/>
            <p:nvPr/>
          </p:nvSpPr>
          <p:spPr>
            <a:xfrm>
              <a:off x="3171568" y="4559277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Person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D7146-6921-8544-1D4C-512ECB08EB40}"/>
                </a:ext>
              </a:extLst>
            </p:cNvPr>
            <p:cNvSpPr/>
            <p:nvPr/>
          </p:nvSpPr>
          <p:spPr>
            <a:xfrm>
              <a:off x="951470" y="4559277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Dog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2D8C5-2D51-7637-FB62-8AD6AB6C7EC9}"/>
                </a:ext>
              </a:extLst>
            </p:cNvPr>
            <p:cNvSpPr/>
            <p:nvPr/>
          </p:nvSpPr>
          <p:spPr>
            <a:xfrm>
              <a:off x="951470" y="3724098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Animal</a:t>
              </a:r>
              <a:endParaRPr lang="en-US" dirty="0"/>
            </a:p>
          </p:txBody>
        </p:sp>
        <p:sp>
          <p:nvSpPr>
            <p:cNvPr id="7" name="Flowchart: Extract 6">
              <a:extLst>
                <a:ext uri="{FF2B5EF4-FFF2-40B4-BE49-F238E27FC236}">
                  <a16:creationId xmlns:a16="http://schemas.microsoft.com/office/drawing/2014/main" id="{2011C94C-B005-21B2-10B1-C95B0CCF6649}"/>
                </a:ext>
              </a:extLst>
            </p:cNvPr>
            <p:cNvSpPr/>
            <p:nvPr/>
          </p:nvSpPr>
          <p:spPr>
            <a:xfrm>
              <a:off x="1482813" y="4242486"/>
              <a:ext cx="181232" cy="181233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E11830-C018-0868-D69A-622ACB8FE67E}"/>
                </a:ext>
              </a:extLst>
            </p:cNvPr>
            <p:cNvSpPr/>
            <p:nvPr/>
          </p:nvSpPr>
          <p:spPr>
            <a:xfrm>
              <a:off x="560173" y="5509699"/>
              <a:ext cx="1729945" cy="9831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600" dirty="0" err="1"/>
                <a:t>name</a:t>
              </a:r>
              <a:r>
                <a:rPr lang="da-DK" sz="1600" dirty="0"/>
                <a:t>= ”</a:t>
              </a:r>
              <a:r>
                <a:rPr lang="da-DK" sz="1600" dirty="0" err="1"/>
                <a:t>fido</a:t>
              </a:r>
              <a:r>
                <a:rPr lang="da-DK" sz="1600" dirty="0"/>
                <a:t>”</a:t>
              </a:r>
            </a:p>
            <a:p>
              <a:r>
                <a:rPr lang="da-DK" sz="1600" dirty="0"/>
                <a:t>…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FA3CE6-36AA-999D-E85F-E8DF7819A36A}"/>
                </a:ext>
              </a:extLst>
            </p:cNvPr>
            <p:cNvCxnSpPr>
              <a:cxnSpLocks/>
              <a:stCxn id="12" idx="0"/>
              <a:endCxn id="5" idx="2"/>
            </p:cNvCxnSpPr>
            <p:nvPr/>
          </p:nvCxnSpPr>
          <p:spPr>
            <a:xfrm flipV="1">
              <a:off x="1425146" y="4995882"/>
              <a:ext cx="148281" cy="51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6D67D0F-D761-4452-7790-0D8702DB3C33}"/>
                </a:ext>
              </a:extLst>
            </p:cNvPr>
            <p:cNvSpPr/>
            <p:nvPr/>
          </p:nvSpPr>
          <p:spPr>
            <a:xfrm>
              <a:off x="3348682" y="5351742"/>
              <a:ext cx="1923534" cy="12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600" dirty="0"/>
                <a:t>CPR=</a:t>
              </a:r>
              <a:r>
                <a:rPr lang="da-DK" sz="1600" dirty="0" err="1"/>
                <a:t>xxxxxxxxxx</a:t>
              </a:r>
              <a:endParaRPr lang="da-DK" sz="1600" dirty="0"/>
            </a:p>
            <a:p>
              <a:r>
                <a:rPr lang="da-DK" sz="1600" dirty="0" err="1"/>
                <a:t>address</a:t>
              </a:r>
              <a:r>
                <a:rPr lang="da-DK" sz="1600" dirty="0"/>
                <a:t>=”…”</a:t>
              </a:r>
            </a:p>
            <a:p>
              <a:r>
                <a:rPr lang="da-DK" sz="1600" dirty="0" err="1"/>
                <a:t>myDog</a:t>
              </a:r>
              <a:r>
                <a:rPr lang="da-DK" sz="1600" dirty="0"/>
                <a:t>= </a:t>
              </a:r>
            </a:p>
            <a:p>
              <a:r>
                <a:rPr lang="da-DK" sz="1600" dirty="0"/>
                <a:t>…</a:t>
              </a:r>
              <a:endParaRPr lang="en-US" sz="16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85BB7A3-3419-03D5-821B-3D5796DD3E2E}"/>
                </a:ext>
              </a:extLst>
            </p:cNvPr>
            <p:cNvCxnSpPr>
              <a:cxnSpLocks/>
              <a:stCxn id="15" idx="0"/>
              <a:endCxn id="4" idx="2"/>
            </p:cNvCxnSpPr>
            <p:nvPr/>
          </p:nvCxnSpPr>
          <p:spPr>
            <a:xfrm flipH="1" flipV="1">
              <a:off x="3793525" y="4995882"/>
              <a:ext cx="516924" cy="35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10F8564F-2B34-6C23-8C02-4130EBDF23A1}"/>
                </a:ext>
              </a:extLst>
            </p:cNvPr>
            <p:cNvCxnSpPr>
              <a:cxnSpLocks/>
              <a:stCxn id="26" idx="5"/>
              <a:endCxn id="12" idx="2"/>
            </p:cNvCxnSpPr>
            <p:nvPr/>
          </p:nvCxnSpPr>
          <p:spPr>
            <a:xfrm rot="5400000">
              <a:off x="2740206" y="4836298"/>
              <a:ext cx="341518" cy="2971637"/>
            </a:xfrm>
            <a:prstGeom prst="curvedConnector3">
              <a:avLst>
                <a:gd name="adj1" fmla="val 16693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9DF1B8-912A-C877-7053-60558CDC00F9}"/>
                </a:ext>
              </a:extLst>
            </p:cNvPr>
            <p:cNvSpPr/>
            <p:nvPr/>
          </p:nvSpPr>
          <p:spPr>
            <a:xfrm>
              <a:off x="4287797" y="6042371"/>
              <a:ext cx="127685" cy="1276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13ADD75-525C-1E3A-E9C5-7465F447EC57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2195384" y="4777580"/>
              <a:ext cx="976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E1C723-5B15-84D4-A497-219986795C92}"/>
                </a:ext>
              </a:extLst>
            </p:cNvPr>
            <p:cNvSpPr txBox="1"/>
            <p:nvPr/>
          </p:nvSpPr>
          <p:spPr>
            <a:xfrm>
              <a:off x="2932669" y="44222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771881-3AE7-10A3-C729-335317253179}"/>
                </a:ext>
              </a:extLst>
            </p:cNvPr>
            <p:cNvSpPr txBox="1"/>
            <p:nvPr/>
          </p:nvSpPr>
          <p:spPr>
            <a:xfrm>
              <a:off x="2176346" y="4426269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0..1</a:t>
              </a:r>
              <a:endParaRPr lang="en-US" sz="1400" dirty="0"/>
            </a:p>
          </p:txBody>
        </p:sp>
      </p:grp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8B380834-94A0-91DE-91DE-AB0376512F55}"/>
              </a:ext>
            </a:extLst>
          </p:cNvPr>
          <p:cNvSpPr/>
          <p:nvPr/>
        </p:nvSpPr>
        <p:spPr>
          <a:xfrm>
            <a:off x="6320320" y="4628542"/>
            <a:ext cx="4872681" cy="2151197"/>
          </a:xfrm>
          <a:prstGeom prst="wedgeEllipseCallout">
            <a:avLst>
              <a:gd name="adj1" fmla="val -78651"/>
              <a:gd name="adj2" fmla="val 1846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/>
              <a:t>So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saying</a:t>
            </a:r>
            <a:r>
              <a:rPr lang="da-DK" dirty="0"/>
              <a:t>: </a:t>
            </a:r>
            <a:r>
              <a:rPr lang="da-DK" dirty="0" err="1"/>
              <a:t>objects</a:t>
            </a:r>
            <a:r>
              <a:rPr lang="da-DK" dirty="0"/>
              <a:t> of class A have an  </a:t>
            </a:r>
            <a:r>
              <a:rPr lang="da-DK" dirty="0" err="1"/>
              <a:t>attribute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is an </a:t>
            </a:r>
            <a:r>
              <a:rPr lang="da-DK" dirty="0" err="1"/>
              <a:t>object</a:t>
            </a:r>
            <a:r>
              <a:rPr lang="da-DK" dirty="0"/>
              <a:t> of class B.</a:t>
            </a:r>
          </a:p>
          <a:p>
            <a:r>
              <a:rPr lang="da-DK" dirty="0"/>
              <a:t>I.e. ”A has a B” or </a:t>
            </a:r>
            <a:br>
              <a:rPr lang="da-DK" dirty="0"/>
            </a:br>
            <a:r>
              <a:rPr lang="da-DK" dirty="0"/>
              <a:t>       ”a B is </a:t>
            </a:r>
            <a:r>
              <a:rPr lang="da-DK" b="1" dirty="0" err="1"/>
              <a:t>associated</a:t>
            </a:r>
            <a:r>
              <a:rPr lang="da-DK" dirty="0"/>
              <a:t> with an 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3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BF45-E5AC-82AF-F3B7-408EA007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Multiplicity</a:t>
            </a:r>
            <a:r>
              <a:rPr lang="da-DK" dirty="0"/>
              <a:t> </a:t>
            </a:r>
            <a:r>
              <a:rPr lang="da-DK" sz="2400" dirty="0"/>
              <a:t>(the </a:t>
            </a:r>
            <a:r>
              <a:rPr lang="da-DK" sz="2400" dirty="0" err="1"/>
              <a:t>little</a:t>
            </a:r>
            <a:r>
              <a:rPr lang="da-DK" sz="2400" dirty="0"/>
              <a:t> </a:t>
            </a:r>
            <a:r>
              <a:rPr lang="da-DK" sz="2400" dirty="0" err="1"/>
              <a:t>numbers</a:t>
            </a:r>
            <a:r>
              <a:rPr lang="da-DK" sz="2400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F6A3-5332-602B-D0A5-C23E225E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0556" cy="435133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UtopiaStd-Regular"/>
              </a:rPr>
              <a:t>An association has a multiplicity:</a:t>
            </a:r>
            <a:endParaRPr lang="en-US" sz="2400" b="0" i="0" u="none" strike="noStrike" baseline="0" dirty="0">
              <a:latin typeface="UtopiaStd-Regular"/>
            </a:endParaRPr>
          </a:p>
          <a:p>
            <a:pPr lvl="1"/>
            <a:r>
              <a:rPr lang="en-US" sz="2000" b="0" i="0" u="none" strike="noStrike" baseline="0" dirty="0">
                <a:solidFill>
                  <a:srgbClr val="7030A0"/>
                </a:solidFill>
                <a:latin typeface="UtopiaStd-Regular"/>
              </a:rPr>
              <a:t>Sometimes a single instance of one class associates with multiple instances of another class. </a:t>
            </a:r>
          </a:p>
          <a:p>
            <a:pPr lvl="1"/>
            <a:r>
              <a:rPr lang="en-US" sz="2000" b="0" i="0" u="none" strike="noStrike" baseline="0" dirty="0">
                <a:solidFill>
                  <a:srgbClr val="7030A0"/>
                </a:solidFill>
                <a:latin typeface="UtopiaStd-Regular"/>
              </a:rPr>
              <a:t>This is indicated on the line connecting the two classes</a:t>
            </a:r>
          </a:p>
          <a:p>
            <a:pPr algn="l"/>
            <a:r>
              <a:rPr lang="en-US" sz="2400" dirty="0">
                <a:latin typeface="UtopiaStd-Regular"/>
              </a:rPr>
              <a:t>You read it like:</a:t>
            </a:r>
          </a:p>
          <a:p>
            <a:pPr lvl="1"/>
            <a:r>
              <a:rPr lang="en-US" dirty="0">
                <a:latin typeface="UtopiaStd-Regular"/>
              </a:rPr>
              <a:t>1 </a:t>
            </a:r>
            <a:r>
              <a:rPr lang="en-US" b="1" dirty="0">
                <a:latin typeface="UtopiaStd-Regular"/>
              </a:rPr>
              <a:t>customer</a:t>
            </a:r>
            <a:r>
              <a:rPr lang="en-US" dirty="0">
                <a:latin typeface="UtopiaStd-Regular"/>
              </a:rPr>
              <a:t> can have any number of </a:t>
            </a:r>
            <a:r>
              <a:rPr lang="en-US" b="1" dirty="0">
                <a:latin typeface="UtopiaStd-Regular"/>
              </a:rPr>
              <a:t>reservations</a:t>
            </a:r>
            <a:r>
              <a:rPr lang="en-US" dirty="0">
                <a:latin typeface="UtopiaStd-Regular"/>
              </a:rPr>
              <a:t> (0 or many)</a:t>
            </a:r>
          </a:p>
          <a:p>
            <a:endParaRPr lang="en-US" sz="2400" dirty="0">
              <a:latin typeface="UtopiaStd-Regular"/>
            </a:endParaRPr>
          </a:p>
          <a:p>
            <a:r>
              <a:rPr lang="en-US" sz="2400" dirty="0">
                <a:latin typeface="UtopiaStd-Regular"/>
              </a:rPr>
              <a:t>This can be expressed by: </a:t>
            </a:r>
            <a:r>
              <a:rPr lang="en-US" sz="2400" b="1" dirty="0">
                <a:latin typeface="UtopiaStd-Regular"/>
              </a:rPr>
              <a:t>1---0:n</a:t>
            </a:r>
            <a:br>
              <a:rPr lang="en-US" sz="2400" dirty="0">
                <a:latin typeface="UtopiaStd-Regular"/>
              </a:rPr>
            </a:br>
            <a:r>
              <a:rPr lang="en-US" sz="2400" dirty="0">
                <a:latin typeface="UtopiaStd-Regular"/>
              </a:rPr>
              <a:t>or by:                                     </a:t>
            </a:r>
            <a:r>
              <a:rPr lang="en-US" sz="2400" b="1" dirty="0">
                <a:latin typeface="UtopiaStd-Regular"/>
              </a:rPr>
              <a:t>1---*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6AA9CA-5F83-996B-4F20-107234BEBEDB}"/>
              </a:ext>
            </a:extLst>
          </p:cNvPr>
          <p:cNvGrpSpPr/>
          <p:nvPr/>
        </p:nvGrpSpPr>
        <p:grpSpPr>
          <a:xfrm>
            <a:off x="8209005" y="2002591"/>
            <a:ext cx="3661718" cy="569613"/>
            <a:chOff x="8209005" y="2002591"/>
            <a:chExt cx="3661718" cy="5696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3E19CB-59DA-7822-B433-5E3EC61869ED}"/>
                </a:ext>
              </a:extLst>
            </p:cNvPr>
            <p:cNvSpPr/>
            <p:nvPr/>
          </p:nvSpPr>
          <p:spPr>
            <a:xfrm>
              <a:off x="10429102" y="2135599"/>
              <a:ext cx="1441621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Reservation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A4FF9-57D9-5A02-2494-C9F467C019EC}"/>
                </a:ext>
              </a:extLst>
            </p:cNvPr>
            <p:cNvSpPr/>
            <p:nvPr/>
          </p:nvSpPr>
          <p:spPr>
            <a:xfrm>
              <a:off x="8209005" y="2135599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Customer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93D5E2-1530-1A2A-44C4-F79DBE713410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9452919" y="2353902"/>
              <a:ext cx="9761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BDA5B0-478B-B3F9-7251-6C6989070BFF}"/>
                </a:ext>
              </a:extLst>
            </p:cNvPr>
            <p:cNvSpPr txBox="1"/>
            <p:nvPr/>
          </p:nvSpPr>
          <p:spPr>
            <a:xfrm>
              <a:off x="10033683" y="2031507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0..n</a:t>
              </a:r>
              <a:endParaRPr 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675B82-BF2F-83B3-2127-FA3BC4DEAEA0}"/>
                </a:ext>
              </a:extLst>
            </p:cNvPr>
            <p:cNvSpPr txBox="1"/>
            <p:nvPr/>
          </p:nvSpPr>
          <p:spPr>
            <a:xfrm>
              <a:off x="9433881" y="200259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485463-CBC2-EE9C-C657-6090D5F5F079}"/>
              </a:ext>
            </a:extLst>
          </p:cNvPr>
          <p:cNvGrpSpPr/>
          <p:nvPr/>
        </p:nvGrpSpPr>
        <p:grpSpPr>
          <a:xfrm>
            <a:off x="8209005" y="4138463"/>
            <a:ext cx="3661718" cy="569613"/>
            <a:chOff x="8209005" y="2787457"/>
            <a:chExt cx="3661718" cy="5696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5291C1-C87C-6429-6256-20302ECC4BB2}"/>
                </a:ext>
              </a:extLst>
            </p:cNvPr>
            <p:cNvSpPr/>
            <p:nvPr/>
          </p:nvSpPr>
          <p:spPr>
            <a:xfrm>
              <a:off x="10429102" y="2920465"/>
              <a:ext cx="1441621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Reservation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BEAE0F-6E91-DB9A-66A2-2A244C6FCFDD}"/>
                </a:ext>
              </a:extLst>
            </p:cNvPr>
            <p:cNvSpPr/>
            <p:nvPr/>
          </p:nvSpPr>
          <p:spPr>
            <a:xfrm>
              <a:off x="8209005" y="2920465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Customer</a:t>
              </a:r>
              <a:endParaRPr 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74798D0-26A6-4DB0-E3FB-982BBEF62B1D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>
              <a:off x="9452919" y="3138768"/>
              <a:ext cx="9761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C2CD78-3ECE-E03C-667E-201ED5B66D42}"/>
                </a:ext>
              </a:extLst>
            </p:cNvPr>
            <p:cNvSpPr txBox="1"/>
            <p:nvPr/>
          </p:nvSpPr>
          <p:spPr>
            <a:xfrm>
              <a:off x="10214917" y="284932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*</a:t>
              </a:r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33F78B-B9BC-FA4E-696C-D9B059FF3258}"/>
                </a:ext>
              </a:extLst>
            </p:cNvPr>
            <p:cNvSpPr txBox="1"/>
            <p:nvPr/>
          </p:nvSpPr>
          <p:spPr>
            <a:xfrm>
              <a:off x="9433881" y="2787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84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EC0C-D7DB-3195-F85A-AB56F176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1to1 and 1tomany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3057-5626-D948-86F9-584A151A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 </a:t>
            </a:r>
            <a:r>
              <a:rPr lang="da-DK" dirty="0" err="1"/>
              <a:t>implement</a:t>
            </a:r>
            <a:r>
              <a:rPr lang="da-DK" dirty="0"/>
              <a:t> ”A has 1 B”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simply</a:t>
            </a:r>
            <a:r>
              <a:rPr lang="da-DK" dirty="0"/>
              <a:t>: 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To </a:t>
            </a:r>
            <a:r>
              <a:rPr lang="da-DK" dirty="0" err="1"/>
              <a:t>implement</a:t>
            </a:r>
            <a:r>
              <a:rPr lang="da-DK" dirty="0"/>
              <a:t> ”A has </a:t>
            </a:r>
            <a:r>
              <a:rPr lang="da-DK" dirty="0" err="1"/>
              <a:t>many</a:t>
            </a:r>
            <a:r>
              <a:rPr lang="da-DK" dirty="0"/>
              <a:t> Bs”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usa</a:t>
            </a:r>
            <a:r>
              <a:rPr lang="da-DK" dirty="0"/>
              <a:t> a List:</a:t>
            </a:r>
          </a:p>
          <a:p>
            <a:pPr marL="0" indent="0">
              <a:buNone/>
            </a:pPr>
            <a:endParaRPr lang="da-DK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920C28-894D-8B3C-2F4A-0D36D416EF49}"/>
              </a:ext>
            </a:extLst>
          </p:cNvPr>
          <p:cNvGrpSpPr/>
          <p:nvPr/>
        </p:nvGrpSpPr>
        <p:grpSpPr>
          <a:xfrm>
            <a:off x="7425266" y="1690688"/>
            <a:ext cx="3348565" cy="880534"/>
            <a:chOff x="2446866" y="2387600"/>
            <a:chExt cx="3348565" cy="8805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9A954B-58BC-00F2-A5AB-9CB2CD1151A8}"/>
                </a:ext>
              </a:extLst>
            </p:cNvPr>
            <p:cNvSpPr/>
            <p:nvPr/>
          </p:nvSpPr>
          <p:spPr>
            <a:xfrm>
              <a:off x="2446866" y="2387600"/>
              <a:ext cx="1159933" cy="440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A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C48A6C-D131-D06B-3BB4-07B65E925AA0}"/>
                </a:ext>
              </a:extLst>
            </p:cNvPr>
            <p:cNvSpPr/>
            <p:nvPr/>
          </p:nvSpPr>
          <p:spPr>
            <a:xfrm>
              <a:off x="4635498" y="2387600"/>
              <a:ext cx="1159933" cy="440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B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1587AA-CC19-82C5-1123-10CC7734073A}"/>
                </a:ext>
              </a:extLst>
            </p:cNvPr>
            <p:cNvSpPr/>
            <p:nvPr/>
          </p:nvSpPr>
          <p:spPr>
            <a:xfrm>
              <a:off x="2446866" y="2827867"/>
              <a:ext cx="1159933" cy="440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B? _</a:t>
              </a:r>
              <a:r>
                <a:rPr lang="da-DK" dirty="0" err="1"/>
                <a:t>myB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EDA4E2B-BF60-7C0C-E105-75B01DED59C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606799" y="2607734"/>
              <a:ext cx="1028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92A2E0-2BDB-DE76-3A71-A50D20F6E98D}"/>
              </a:ext>
            </a:extLst>
          </p:cNvPr>
          <p:cNvGrpSpPr/>
          <p:nvPr/>
        </p:nvGrpSpPr>
        <p:grpSpPr>
          <a:xfrm>
            <a:off x="3754969" y="4193642"/>
            <a:ext cx="3670297" cy="973670"/>
            <a:chOff x="2125133" y="4444998"/>
            <a:chExt cx="3670297" cy="97367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060256-4C57-FDDB-FC9E-ECA615709FAF}"/>
                </a:ext>
              </a:extLst>
            </p:cNvPr>
            <p:cNvGrpSpPr/>
            <p:nvPr/>
          </p:nvGrpSpPr>
          <p:grpSpPr>
            <a:xfrm>
              <a:off x="2125133" y="4538134"/>
              <a:ext cx="3670297" cy="880534"/>
              <a:chOff x="2125134" y="2387600"/>
              <a:chExt cx="3670297" cy="88053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84404-A82C-28D2-4990-034481DF0EC0}"/>
                  </a:ext>
                </a:extLst>
              </p:cNvPr>
              <p:cNvSpPr/>
              <p:nvPr/>
            </p:nvSpPr>
            <p:spPr>
              <a:xfrm>
                <a:off x="2125134" y="2387600"/>
                <a:ext cx="1481665" cy="4402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A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AAF5B1-9E74-CD6B-271D-9DFEC3C2A8CA}"/>
                  </a:ext>
                </a:extLst>
              </p:cNvPr>
              <p:cNvSpPr/>
              <p:nvPr/>
            </p:nvSpPr>
            <p:spPr>
              <a:xfrm>
                <a:off x="4635498" y="2387600"/>
                <a:ext cx="1159933" cy="4402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B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50AC6C4-2D69-A3E1-53C2-C6577E564DBD}"/>
                  </a:ext>
                </a:extLst>
              </p:cNvPr>
              <p:cNvSpPr/>
              <p:nvPr/>
            </p:nvSpPr>
            <p:spPr>
              <a:xfrm>
                <a:off x="2125134" y="2827867"/>
                <a:ext cx="1481665" cy="4402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List&lt;B&gt; _</a:t>
                </a:r>
                <a:r>
                  <a:rPr lang="da-DK" dirty="0" err="1"/>
                  <a:t>myB</a:t>
                </a:r>
                <a:endParaRPr lang="en-US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3A8EC2D-7E28-5C07-58A3-F14723316508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>
                <a:off x="3606799" y="2607734"/>
                <a:ext cx="10286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979010-AE83-302B-1BED-E6A3496ABAE1}"/>
                </a:ext>
              </a:extLst>
            </p:cNvPr>
            <p:cNvSpPr txBox="1"/>
            <p:nvPr/>
          </p:nvSpPr>
          <p:spPr>
            <a:xfrm>
              <a:off x="3555998" y="444499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28953E-9461-3B1E-95DE-BCBB8951115C}"/>
                </a:ext>
              </a:extLst>
            </p:cNvPr>
            <p:cNvSpPr txBox="1"/>
            <p:nvPr/>
          </p:nvSpPr>
          <p:spPr>
            <a:xfrm>
              <a:off x="4359459" y="444499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*</a:t>
              </a:r>
              <a:endParaRPr lang="en-US" sz="14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0DA32FB-7318-CDE3-9F9B-5520D640D7C3}"/>
              </a:ext>
            </a:extLst>
          </p:cNvPr>
          <p:cNvSpPr txBox="1"/>
          <p:nvPr/>
        </p:nvSpPr>
        <p:spPr>
          <a:xfrm>
            <a:off x="8534399" y="1560447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1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6A1E59-7BEA-A26B-A3BF-734B9A94B68E}"/>
              </a:ext>
            </a:extLst>
          </p:cNvPr>
          <p:cNvSpPr txBox="1"/>
          <p:nvPr/>
        </p:nvSpPr>
        <p:spPr>
          <a:xfrm>
            <a:off x="9127067" y="1560446"/>
            <a:ext cx="48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0..1</a:t>
            </a:r>
            <a:endParaRPr lang="en-US" sz="1400" dirty="0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BD529FA2-AD09-7748-4F0E-199944F3F8C3}"/>
              </a:ext>
            </a:extLst>
          </p:cNvPr>
          <p:cNvSpPr/>
          <p:nvPr/>
        </p:nvSpPr>
        <p:spPr>
          <a:xfrm>
            <a:off x="9516534" y="3276600"/>
            <a:ext cx="2463800" cy="1566333"/>
          </a:xfrm>
          <a:prstGeom prst="wedgeEllipseCallout">
            <a:avLst>
              <a:gd name="adj1" fmla="val -120146"/>
              <a:gd name="adj2" fmla="val -91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_</a:t>
            </a:r>
            <a:r>
              <a:rPr lang="da-DK" dirty="0" err="1"/>
              <a:t>myB</a:t>
            </a:r>
            <a:br>
              <a:rPr lang="da-DK" dirty="0"/>
            </a:b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b="1" dirty="0" err="1"/>
              <a:t>null</a:t>
            </a:r>
            <a:r>
              <a:rPr lang="da-DK" dirty="0"/>
              <a:t>, so I have to </a:t>
            </a:r>
            <a:r>
              <a:rPr lang="da-DK" dirty="0" err="1"/>
              <a:t>declare</a:t>
            </a:r>
            <a:r>
              <a:rPr lang="da-DK" dirty="0"/>
              <a:t> it </a:t>
            </a:r>
            <a:r>
              <a:rPr lang="da-DK" i="1" dirty="0" err="1"/>
              <a:t>nullable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3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DEC3-340D-F6A7-9F9F-7B2EC5B0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Self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A3C7-7DB6-0A71-6CF1-6205AC1E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It is </a:t>
            </a:r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a class has an association with </a:t>
            </a:r>
            <a:r>
              <a:rPr lang="da-DK" dirty="0" err="1"/>
              <a:t>itself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b="1" dirty="0" err="1"/>
              <a:t>E.g</a:t>
            </a:r>
            <a:r>
              <a:rPr lang="da-DK" b="1" dirty="0"/>
              <a:t>. in </a:t>
            </a:r>
            <a:r>
              <a:rPr lang="da-DK" b="1" dirty="0" err="1"/>
              <a:t>my</a:t>
            </a:r>
            <a:r>
              <a:rPr lang="da-DK" b="1" dirty="0"/>
              <a:t> </a:t>
            </a:r>
            <a:r>
              <a:rPr lang="da-DK" b="1" dirty="0" err="1"/>
              <a:t>application</a:t>
            </a:r>
            <a:r>
              <a:rPr lang="da-DK" b="1" dirty="0"/>
              <a:t>: </a:t>
            </a:r>
            <a:r>
              <a:rPr lang="da-DK" dirty="0"/>
              <a:t>a person </a:t>
            </a:r>
            <a:r>
              <a:rPr lang="da-DK" dirty="0" err="1"/>
              <a:t>can</a:t>
            </a:r>
            <a:r>
              <a:rPr lang="da-DK" dirty="0"/>
              <a:t> have 0 or n friend, </a:t>
            </a:r>
            <a:br>
              <a:rPr lang="da-DK" dirty="0"/>
            </a:br>
            <a:r>
              <a:rPr lang="da-DK" dirty="0" err="1"/>
              <a:t>who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a person </a:t>
            </a:r>
            <a:r>
              <a:rPr lang="da-DK" dirty="0" err="1"/>
              <a:t>object</a:t>
            </a:r>
            <a:r>
              <a:rPr lang="da-DK" dirty="0"/>
              <a:t> ;)</a:t>
            </a:r>
          </a:p>
          <a:p>
            <a:r>
              <a:rPr lang="da-DK" dirty="0">
                <a:solidFill>
                  <a:srgbClr val="FF0000"/>
                </a:solidFill>
              </a:rPr>
              <a:t>How </a:t>
            </a:r>
            <a:r>
              <a:rPr lang="da-DK" dirty="0" err="1">
                <a:solidFill>
                  <a:srgbClr val="FF0000"/>
                </a:solidFill>
              </a:rPr>
              <a:t>would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you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implement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this</a:t>
            </a:r>
            <a:r>
              <a:rPr lang="da-DK" dirty="0">
                <a:solidFill>
                  <a:srgbClr val="FF0000"/>
                </a:solidFill>
              </a:rPr>
              <a:t> 3 </a:t>
            </a:r>
            <a:r>
              <a:rPr lang="da-DK" dirty="0" err="1">
                <a:solidFill>
                  <a:srgbClr val="FF0000"/>
                </a:solidFill>
              </a:rPr>
              <a:t>classes</a:t>
            </a:r>
            <a:r>
              <a:rPr lang="da-DK" dirty="0">
                <a:solidFill>
                  <a:srgbClr val="FF0000"/>
                </a:solidFill>
              </a:rPr>
              <a:t> and </a:t>
            </a:r>
            <a:r>
              <a:rPr lang="da-DK" dirty="0" err="1">
                <a:solidFill>
                  <a:srgbClr val="FF0000"/>
                </a:solidFill>
              </a:rPr>
              <a:t>their</a:t>
            </a:r>
            <a:r>
              <a:rPr lang="da-DK" dirty="0">
                <a:solidFill>
                  <a:srgbClr val="FF0000"/>
                </a:solidFill>
              </a:rPr>
              <a:t> relations?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992847-6BA5-FE0A-0FB3-5C1BE87DA0E8}"/>
              </a:ext>
            </a:extLst>
          </p:cNvPr>
          <p:cNvGrpSpPr/>
          <p:nvPr/>
        </p:nvGrpSpPr>
        <p:grpSpPr>
          <a:xfrm>
            <a:off x="1066800" y="2661415"/>
            <a:ext cx="3925329" cy="1359772"/>
            <a:chOff x="1066800" y="2661415"/>
            <a:chExt cx="3925329" cy="135977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81E287-8DED-0FCD-A939-3B97DFDDDAF2}"/>
                </a:ext>
              </a:extLst>
            </p:cNvPr>
            <p:cNvCxnSpPr>
              <a:stCxn id="7" idx="0"/>
              <a:endCxn id="8" idx="2"/>
            </p:cNvCxnSpPr>
            <p:nvPr/>
          </p:nvCxnSpPr>
          <p:spPr>
            <a:xfrm flipV="1">
              <a:off x="1688757" y="3098020"/>
              <a:ext cx="0" cy="3985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38F341-59FC-F30C-5C9C-11973312A884}"/>
                </a:ext>
              </a:extLst>
            </p:cNvPr>
            <p:cNvSpPr/>
            <p:nvPr/>
          </p:nvSpPr>
          <p:spPr>
            <a:xfrm>
              <a:off x="3286898" y="3496594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Person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9BF9E5-5EB3-2D93-BE9A-3868A5C8A144}"/>
                </a:ext>
              </a:extLst>
            </p:cNvPr>
            <p:cNvSpPr/>
            <p:nvPr/>
          </p:nvSpPr>
          <p:spPr>
            <a:xfrm>
              <a:off x="1066800" y="3496594"/>
              <a:ext cx="1243914" cy="43660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bg1">
                      <a:lumMod val="65000"/>
                    </a:schemeClr>
                  </a:solidFill>
                </a:rPr>
                <a:t>Dog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AB3A32-96EB-4757-67F1-777280CA93E5}"/>
                </a:ext>
              </a:extLst>
            </p:cNvPr>
            <p:cNvSpPr/>
            <p:nvPr/>
          </p:nvSpPr>
          <p:spPr>
            <a:xfrm>
              <a:off x="1066800" y="2661415"/>
              <a:ext cx="1243914" cy="43660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bg1">
                      <a:lumMod val="65000"/>
                    </a:schemeClr>
                  </a:solidFill>
                </a:rPr>
                <a:t>Animal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lowchart: Extract 8">
              <a:extLst>
                <a:ext uri="{FF2B5EF4-FFF2-40B4-BE49-F238E27FC236}">
                  <a16:creationId xmlns:a16="http://schemas.microsoft.com/office/drawing/2014/main" id="{E8801679-D12E-5E33-265F-73DAFD007560}"/>
                </a:ext>
              </a:extLst>
            </p:cNvPr>
            <p:cNvSpPr/>
            <p:nvPr/>
          </p:nvSpPr>
          <p:spPr>
            <a:xfrm>
              <a:off x="1598143" y="3179803"/>
              <a:ext cx="181232" cy="181233"/>
            </a:xfrm>
            <a:prstGeom prst="flowChartExtra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B38A5F-AFC0-A028-029C-1F4BBB2218EB}"/>
                </a:ext>
              </a:extLst>
            </p:cNvPr>
            <p:cNvCxnSpPr>
              <a:stCxn id="6" idx="1"/>
              <a:endCxn id="7" idx="3"/>
            </p:cNvCxnSpPr>
            <p:nvPr/>
          </p:nvCxnSpPr>
          <p:spPr>
            <a:xfrm flipH="1">
              <a:off x="2310714" y="3714897"/>
              <a:ext cx="97618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B3C17C-5251-6C0D-7027-E39E807BF719}"/>
                </a:ext>
              </a:extLst>
            </p:cNvPr>
            <p:cNvSpPr txBox="1"/>
            <p:nvPr/>
          </p:nvSpPr>
          <p:spPr>
            <a:xfrm>
              <a:off x="3047999" y="335955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E197B3-2865-1738-0DFE-F17918DC602E}"/>
                </a:ext>
              </a:extLst>
            </p:cNvPr>
            <p:cNvSpPr txBox="1"/>
            <p:nvPr/>
          </p:nvSpPr>
          <p:spPr>
            <a:xfrm>
              <a:off x="2291676" y="3363586"/>
              <a:ext cx="4571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>
                  <a:solidFill>
                    <a:schemeClr val="bg1">
                      <a:lumMod val="65000"/>
                    </a:schemeClr>
                  </a:solidFill>
                </a:rPr>
                <a:t>0..1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030750E3-7ADB-49CC-98E0-AC7967B15C71}"/>
                </a:ext>
              </a:extLst>
            </p:cNvPr>
            <p:cNvCxnSpPr>
              <a:stCxn id="6" idx="0"/>
              <a:endCxn id="6" idx="3"/>
            </p:cNvCxnSpPr>
            <p:nvPr/>
          </p:nvCxnSpPr>
          <p:spPr>
            <a:xfrm rot="16200000" flipH="1">
              <a:off x="4110681" y="3294767"/>
              <a:ext cx="218303" cy="621957"/>
            </a:xfrm>
            <a:prstGeom prst="bentConnector4">
              <a:avLst>
                <a:gd name="adj1" fmla="val -176415"/>
                <a:gd name="adj2" fmla="val 16457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6F43DA-CC94-C79E-8FC6-0735BFBF16F1}"/>
                </a:ext>
              </a:extLst>
            </p:cNvPr>
            <p:cNvSpPr txBox="1"/>
            <p:nvPr/>
          </p:nvSpPr>
          <p:spPr>
            <a:xfrm>
              <a:off x="4135394" y="2825576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friend</a:t>
              </a:r>
              <a:endParaRPr lang="en-US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859D24-E671-6CE1-83C9-4411A6AF423D}"/>
                </a:ext>
              </a:extLst>
            </p:cNvPr>
            <p:cNvSpPr txBox="1"/>
            <p:nvPr/>
          </p:nvSpPr>
          <p:spPr>
            <a:xfrm>
              <a:off x="3669955" y="3207151"/>
              <a:ext cx="267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57B5B1-3FBD-B559-D045-7E4150EF056D}"/>
                </a:ext>
              </a:extLst>
            </p:cNvPr>
            <p:cNvSpPr txBox="1"/>
            <p:nvPr/>
          </p:nvSpPr>
          <p:spPr>
            <a:xfrm>
              <a:off x="4522830" y="3713410"/>
              <a:ext cx="469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0..n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0CA-8D7D-7E61-A2E1-8DBE946E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How </a:t>
            </a:r>
            <a:r>
              <a:rPr lang="da-DK" dirty="0" err="1">
                <a:solidFill>
                  <a:srgbClr val="FF0000"/>
                </a:solidFill>
              </a:rPr>
              <a:t>would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you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implement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this</a:t>
            </a:r>
            <a:r>
              <a:rPr lang="da-DK" dirty="0">
                <a:solidFill>
                  <a:srgbClr val="FF0000"/>
                </a:solidFill>
              </a:rPr>
              <a:t> 3 </a:t>
            </a:r>
            <a:r>
              <a:rPr lang="da-DK" dirty="0" err="1">
                <a:solidFill>
                  <a:srgbClr val="FF0000"/>
                </a:solidFill>
              </a:rPr>
              <a:t>classes</a:t>
            </a:r>
            <a:r>
              <a:rPr lang="da-DK" dirty="0">
                <a:solidFill>
                  <a:srgbClr val="FF0000"/>
                </a:solidFill>
              </a:rPr>
              <a:t> </a:t>
            </a:r>
            <a:br>
              <a:rPr lang="da-DK" dirty="0">
                <a:solidFill>
                  <a:srgbClr val="FF0000"/>
                </a:solidFill>
              </a:rPr>
            </a:br>
            <a:r>
              <a:rPr lang="da-DK" dirty="0">
                <a:solidFill>
                  <a:srgbClr val="FF0000"/>
                </a:solidFill>
              </a:rPr>
              <a:t>and </a:t>
            </a:r>
            <a:r>
              <a:rPr lang="da-DK" dirty="0" err="1">
                <a:solidFill>
                  <a:srgbClr val="FF0000"/>
                </a:solidFill>
              </a:rPr>
              <a:t>their</a:t>
            </a:r>
            <a:r>
              <a:rPr lang="da-DK" dirty="0">
                <a:solidFill>
                  <a:srgbClr val="FF0000"/>
                </a:solidFill>
              </a:rPr>
              <a:t> relations?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3489-B9D9-3A4C-9405-829047F5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Perhaps it </a:t>
            </a:r>
            <a:r>
              <a:rPr lang="da-DK" dirty="0" err="1"/>
              <a:t>helps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from a </a:t>
            </a:r>
            <a:r>
              <a:rPr lang="da-DK" i="1" dirty="0" err="1"/>
              <a:t>main</a:t>
            </a:r>
            <a:endParaRPr lang="da-DK" i="1" dirty="0"/>
          </a:p>
          <a:p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to: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a dog and give it the </a:t>
            </a:r>
            <a:r>
              <a:rPr lang="da-DK" dirty="0" err="1"/>
              <a:t>name</a:t>
            </a:r>
            <a:r>
              <a:rPr lang="da-DK" dirty="0"/>
              <a:t> ”</a:t>
            </a:r>
            <a:r>
              <a:rPr lang="da-DK" dirty="0" err="1"/>
              <a:t>fido</a:t>
            </a:r>
            <a:r>
              <a:rPr lang="da-DK" dirty="0"/>
              <a:t>” via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constructor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3 persons: ”Andrea”, ”Marco”, and ”Bob”. </a:t>
            </a:r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dirty="0" err="1"/>
              <a:t>constructor</a:t>
            </a:r>
            <a:r>
              <a:rPr lang="da-DK" dirty="0"/>
              <a:t> to set the </a:t>
            </a:r>
            <a:r>
              <a:rPr lang="da-DK" dirty="0" err="1"/>
              <a:t>names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Give Andrea 2 </a:t>
            </a:r>
            <a:r>
              <a:rPr lang="da-DK" dirty="0" err="1"/>
              <a:t>friends</a:t>
            </a:r>
            <a:r>
              <a:rPr lang="da-DK" dirty="0"/>
              <a:t>: Marco and Bob</a:t>
            </a:r>
          </a:p>
          <a:p>
            <a:pPr lvl="1"/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i="1" dirty="0"/>
              <a:t>give</a:t>
            </a:r>
            <a:r>
              <a:rPr lang="da-DK" dirty="0"/>
              <a:t> </a:t>
            </a:r>
            <a:r>
              <a:rPr lang="da-DK" dirty="0" err="1"/>
              <a:t>Fido</a:t>
            </a:r>
            <a:r>
              <a:rPr lang="da-DK" dirty="0"/>
              <a:t> the dog to Marco</a:t>
            </a:r>
          </a:p>
          <a:p>
            <a:pPr lvl="1"/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ToString</a:t>
            </a:r>
            <a:r>
              <a:rPr lang="da-DK" dirty="0"/>
              <a:t> to print a </a:t>
            </a:r>
            <a:r>
              <a:rPr lang="da-DK" dirty="0" err="1"/>
              <a:t>description</a:t>
            </a:r>
            <a:r>
              <a:rPr lang="da-DK" dirty="0"/>
              <a:t> of Marco: it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mention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Marco has a dog,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Fido</a:t>
            </a:r>
            <a:endParaRPr lang="da-DK" dirty="0"/>
          </a:p>
          <a:p>
            <a:pPr lvl="1"/>
            <a:r>
              <a:rPr lang="da-DK" dirty="0"/>
              <a:t>Call </a:t>
            </a:r>
            <a:r>
              <a:rPr lang="da-DK" dirty="0" err="1"/>
              <a:t>ToString</a:t>
            </a:r>
            <a:r>
              <a:rPr lang="da-DK" dirty="0"/>
              <a:t> on Andrea: it </a:t>
            </a:r>
            <a:r>
              <a:rPr lang="da-DK" dirty="0" err="1"/>
              <a:t>should</a:t>
            </a:r>
            <a:r>
              <a:rPr lang="da-DK" dirty="0"/>
              <a:t> list </a:t>
            </a:r>
            <a:r>
              <a:rPr lang="da-DK" dirty="0" err="1"/>
              <a:t>also</a:t>
            </a:r>
            <a:r>
              <a:rPr lang="da-DK" dirty="0"/>
              <a:t> his </a:t>
            </a:r>
            <a:r>
              <a:rPr lang="da-DK" dirty="0" err="1"/>
              <a:t>friends</a:t>
            </a:r>
            <a:r>
              <a:rPr lang="da-DK" dirty="0"/>
              <a:t>.</a:t>
            </a:r>
          </a:p>
          <a:p>
            <a:r>
              <a:rPr lang="da-DK" dirty="0"/>
              <a:t>Look at </a:t>
            </a:r>
            <a:r>
              <a:rPr lang="da-DK" dirty="0" err="1">
                <a:solidFill>
                  <a:srgbClr val="0070C0"/>
                </a:solidFill>
              </a:rPr>
              <a:t>code</a:t>
            </a:r>
            <a:r>
              <a:rPr lang="da-DK" dirty="0">
                <a:solidFill>
                  <a:srgbClr val="0070C0"/>
                </a:solidFill>
              </a:rPr>
              <a:t>\</a:t>
            </a:r>
            <a:r>
              <a:rPr lang="da-DK" dirty="0" err="1">
                <a:solidFill>
                  <a:srgbClr val="0070C0"/>
                </a:solidFill>
              </a:rPr>
              <a:t>ThreeClasses.cs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the </a:t>
            </a:r>
            <a:r>
              <a:rPr lang="da-DK" dirty="0" err="1"/>
              <a:t>main</a:t>
            </a:r>
            <a:r>
              <a:rPr lang="da-DK" dirty="0"/>
              <a:t> is </a:t>
            </a:r>
            <a:r>
              <a:rPr lang="da-DK" dirty="0" err="1"/>
              <a:t>defined</a:t>
            </a:r>
            <a:r>
              <a:rPr lang="da-DK" dirty="0"/>
              <a:t>, </a:t>
            </a:r>
            <a:br>
              <a:rPr lang="da-DK" dirty="0"/>
            </a:br>
            <a:r>
              <a:rPr lang="da-DK" dirty="0"/>
              <a:t>and </a:t>
            </a:r>
            <a:r>
              <a:rPr lang="da-DK" b="1" dirty="0" err="1">
                <a:solidFill>
                  <a:srgbClr val="FF0000"/>
                </a:solidFill>
              </a:rPr>
              <a:t>write</a:t>
            </a:r>
            <a:r>
              <a:rPr lang="da-DK" dirty="0">
                <a:solidFill>
                  <a:srgbClr val="FF0000"/>
                </a:solidFill>
              </a:rPr>
              <a:t> the missing </a:t>
            </a:r>
            <a:r>
              <a:rPr lang="da-DK" dirty="0" err="1">
                <a:solidFill>
                  <a:srgbClr val="FF0000"/>
                </a:solidFill>
              </a:rPr>
              <a:t>classes</a:t>
            </a:r>
            <a:r>
              <a:rPr lang="da-DK" dirty="0">
                <a:solidFill>
                  <a:srgbClr val="FF0000"/>
                </a:solidFill>
              </a:rPr>
              <a:t>, </a:t>
            </a:r>
            <a:r>
              <a:rPr lang="da-DK" dirty="0" err="1">
                <a:solidFill>
                  <a:srgbClr val="FF0000"/>
                </a:solidFill>
              </a:rPr>
              <a:t>attributes</a:t>
            </a:r>
            <a:r>
              <a:rPr lang="da-DK" dirty="0">
                <a:solidFill>
                  <a:srgbClr val="FF0000"/>
                </a:solidFill>
              </a:rPr>
              <a:t> and </a:t>
            </a:r>
            <a:r>
              <a:rPr lang="da-DK" dirty="0" err="1">
                <a:solidFill>
                  <a:srgbClr val="FF0000"/>
                </a:solidFill>
              </a:rPr>
              <a:t>methods</a:t>
            </a:r>
            <a:r>
              <a:rPr lang="da-DK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C0D6B5-4E47-3B97-84A6-F6B97B8B54E9}"/>
              </a:ext>
            </a:extLst>
          </p:cNvPr>
          <p:cNvGrpSpPr/>
          <p:nvPr/>
        </p:nvGrpSpPr>
        <p:grpSpPr>
          <a:xfrm>
            <a:off x="7195751" y="1285696"/>
            <a:ext cx="3925329" cy="1359772"/>
            <a:chOff x="1066800" y="2661415"/>
            <a:chExt cx="3925329" cy="135977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A893B-3330-7091-1B66-583F7758D15D}"/>
                </a:ext>
              </a:extLst>
            </p:cNvPr>
            <p:cNvCxnSpPr>
              <a:stCxn id="20" idx="0"/>
              <a:endCxn id="21" idx="2"/>
            </p:cNvCxnSpPr>
            <p:nvPr/>
          </p:nvCxnSpPr>
          <p:spPr>
            <a:xfrm flipV="1">
              <a:off x="1688757" y="3098020"/>
              <a:ext cx="0" cy="39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1B00C3-6FB5-D176-B984-6E0ECCDC5B87}"/>
                </a:ext>
              </a:extLst>
            </p:cNvPr>
            <p:cNvSpPr/>
            <p:nvPr/>
          </p:nvSpPr>
          <p:spPr>
            <a:xfrm>
              <a:off x="3286898" y="3496594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Person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A8B4F8-8C75-46C6-18B3-67288275D619}"/>
                </a:ext>
              </a:extLst>
            </p:cNvPr>
            <p:cNvSpPr/>
            <p:nvPr/>
          </p:nvSpPr>
          <p:spPr>
            <a:xfrm>
              <a:off x="1066800" y="3496594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Dog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F5C9E4-D92F-8406-7CA3-41E91C9D2F7D}"/>
                </a:ext>
              </a:extLst>
            </p:cNvPr>
            <p:cNvSpPr/>
            <p:nvPr/>
          </p:nvSpPr>
          <p:spPr>
            <a:xfrm>
              <a:off x="1066800" y="2661415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Animal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Extract 21">
              <a:extLst>
                <a:ext uri="{FF2B5EF4-FFF2-40B4-BE49-F238E27FC236}">
                  <a16:creationId xmlns:a16="http://schemas.microsoft.com/office/drawing/2014/main" id="{1786A955-2050-FAD0-C6A8-A3D06285D838}"/>
                </a:ext>
              </a:extLst>
            </p:cNvPr>
            <p:cNvSpPr/>
            <p:nvPr/>
          </p:nvSpPr>
          <p:spPr>
            <a:xfrm>
              <a:off x="1598143" y="3179803"/>
              <a:ext cx="181232" cy="181233"/>
            </a:xfrm>
            <a:prstGeom prst="flowChartExtra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41F705-1EBE-ED6C-8C08-6EC1EB9A4310}"/>
                </a:ext>
              </a:extLst>
            </p:cNvPr>
            <p:cNvCxnSpPr>
              <a:stCxn id="19" idx="1"/>
              <a:endCxn id="20" idx="3"/>
            </p:cNvCxnSpPr>
            <p:nvPr/>
          </p:nvCxnSpPr>
          <p:spPr>
            <a:xfrm flipH="1">
              <a:off x="2310714" y="3714897"/>
              <a:ext cx="976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BD3BB4-3D21-E3F7-5BAC-11074B4685B2}"/>
                </a:ext>
              </a:extLst>
            </p:cNvPr>
            <p:cNvSpPr txBox="1"/>
            <p:nvPr/>
          </p:nvSpPr>
          <p:spPr>
            <a:xfrm>
              <a:off x="3047999" y="335955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2808F5-1B9F-EC9B-57D9-892540723086}"/>
                </a:ext>
              </a:extLst>
            </p:cNvPr>
            <p:cNvSpPr txBox="1"/>
            <p:nvPr/>
          </p:nvSpPr>
          <p:spPr>
            <a:xfrm>
              <a:off x="2291676" y="3363586"/>
              <a:ext cx="4571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0..1</a:t>
              </a:r>
              <a:endParaRPr lang="en-US" sz="1400" dirty="0"/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D3CEE82-2A92-780F-DFD9-8E7105B1F1AA}"/>
                </a:ext>
              </a:extLst>
            </p:cNvPr>
            <p:cNvCxnSpPr>
              <a:stCxn id="19" idx="0"/>
              <a:endCxn id="19" idx="3"/>
            </p:cNvCxnSpPr>
            <p:nvPr/>
          </p:nvCxnSpPr>
          <p:spPr>
            <a:xfrm rot="16200000" flipH="1">
              <a:off x="4110681" y="3294767"/>
              <a:ext cx="218303" cy="621957"/>
            </a:xfrm>
            <a:prstGeom prst="bentConnector4">
              <a:avLst>
                <a:gd name="adj1" fmla="val -176415"/>
                <a:gd name="adj2" fmla="val 16457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B75DA6-DFBC-64BC-FECD-633C7AED623B}"/>
                </a:ext>
              </a:extLst>
            </p:cNvPr>
            <p:cNvSpPr txBox="1"/>
            <p:nvPr/>
          </p:nvSpPr>
          <p:spPr>
            <a:xfrm>
              <a:off x="4135394" y="2825576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friend</a:t>
              </a:r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654BF1-2A90-7902-398F-7B0936B97672}"/>
                </a:ext>
              </a:extLst>
            </p:cNvPr>
            <p:cNvSpPr txBox="1"/>
            <p:nvPr/>
          </p:nvSpPr>
          <p:spPr>
            <a:xfrm>
              <a:off x="3669955" y="3207151"/>
              <a:ext cx="267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5ECC45-9194-612D-5756-5C4336DB0223}"/>
                </a:ext>
              </a:extLst>
            </p:cNvPr>
            <p:cNvSpPr txBox="1"/>
            <p:nvPr/>
          </p:nvSpPr>
          <p:spPr>
            <a:xfrm>
              <a:off x="4522830" y="3713410"/>
              <a:ext cx="469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0..n</a:t>
              </a:r>
              <a:endParaRPr lang="en-US" sz="1400" dirty="0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EE8A3F9-E796-4584-492A-35B9FE7238C9}"/>
              </a:ext>
            </a:extLst>
          </p:cNvPr>
          <p:cNvSpPr/>
          <p:nvPr/>
        </p:nvSpPr>
        <p:spPr>
          <a:xfrm>
            <a:off x="10886430" y="5527589"/>
            <a:ext cx="1257692" cy="116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10-15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5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3B7D-6C06-5B39-CADF-49E734D1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My solution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17594-67CF-E201-36DB-31A0B9FE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</a:t>
            </a:r>
            <a:r>
              <a:rPr lang="da-DK" dirty="0" err="1">
                <a:solidFill>
                  <a:srgbClr val="0070C0"/>
                </a:solidFill>
              </a:rPr>
              <a:t>code</a:t>
            </a:r>
            <a:r>
              <a:rPr lang="da-DK" dirty="0">
                <a:solidFill>
                  <a:srgbClr val="0070C0"/>
                </a:solidFill>
              </a:rPr>
              <a:t>\ThreeClasses_ver2.cs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8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0CA-8D7D-7E61-A2E1-8DBE946E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What</a:t>
            </a:r>
            <a:r>
              <a:rPr lang="da-DK" b="1" dirty="0"/>
              <a:t> </a:t>
            </a:r>
            <a:r>
              <a:rPr lang="da-DK" b="1" dirty="0" err="1"/>
              <a:t>if</a:t>
            </a:r>
            <a:r>
              <a:rPr lang="da-DK" dirty="0"/>
              <a:t> I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express</a:t>
            </a:r>
            <a:r>
              <a:rPr lang="da-DK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3489-B9D9-3A4C-9405-829047F5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925"/>
            <a:ext cx="10515600" cy="28890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diagram. How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it</a:t>
            </a:r>
            <a:r>
              <a:rPr lang="en-US" dirty="0"/>
              <a:t> so that it </a:t>
            </a:r>
            <a:r>
              <a:rPr lang="en-US" b="1" dirty="0"/>
              <a:t>allows a person to have any animal</a:t>
            </a:r>
            <a:r>
              <a:rPr lang="en-US" dirty="0"/>
              <a:t> as a pet?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OK, but now I want to the diagram to say that </a:t>
            </a:r>
            <a:r>
              <a:rPr lang="en-US" b="1" dirty="0"/>
              <a:t>only Cats and Dogs can be pets</a:t>
            </a:r>
            <a:r>
              <a:rPr lang="en-US" dirty="0"/>
              <a:t>, not Tigers. Can you do that? If so, how?</a:t>
            </a:r>
            <a:endParaRPr lang="da-DK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08EF4-D428-5AFE-15AC-E4E5934AE040}"/>
              </a:ext>
            </a:extLst>
          </p:cNvPr>
          <p:cNvGrpSpPr/>
          <p:nvPr/>
        </p:nvGrpSpPr>
        <p:grpSpPr>
          <a:xfrm>
            <a:off x="2521792" y="1526142"/>
            <a:ext cx="6664540" cy="1359772"/>
            <a:chOff x="4917859" y="1213495"/>
            <a:chExt cx="6664540" cy="135977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A893B-3330-7091-1B66-583F7758D15D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6911539" y="1650100"/>
              <a:ext cx="0" cy="39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1B00C3-6FB5-D176-B984-6E0ECCDC5B87}"/>
                </a:ext>
              </a:extLst>
            </p:cNvPr>
            <p:cNvSpPr/>
            <p:nvPr/>
          </p:nvSpPr>
          <p:spPr>
            <a:xfrm>
              <a:off x="9877168" y="2048674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Person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A8B4F8-8C75-46C6-18B3-67288275D619}"/>
                </a:ext>
              </a:extLst>
            </p:cNvPr>
            <p:cNvSpPr/>
            <p:nvPr/>
          </p:nvSpPr>
          <p:spPr>
            <a:xfrm>
              <a:off x="7657070" y="2048674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Dog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F5C9E4-D92F-8406-7CA3-41E91C9D2F7D}"/>
                </a:ext>
              </a:extLst>
            </p:cNvPr>
            <p:cNvSpPr/>
            <p:nvPr/>
          </p:nvSpPr>
          <p:spPr>
            <a:xfrm>
              <a:off x="6289582" y="1213495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Animal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Extract 21">
              <a:extLst>
                <a:ext uri="{FF2B5EF4-FFF2-40B4-BE49-F238E27FC236}">
                  <a16:creationId xmlns:a16="http://schemas.microsoft.com/office/drawing/2014/main" id="{1786A955-2050-FAD0-C6A8-A3D06285D838}"/>
                </a:ext>
              </a:extLst>
            </p:cNvPr>
            <p:cNvSpPr/>
            <p:nvPr/>
          </p:nvSpPr>
          <p:spPr>
            <a:xfrm>
              <a:off x="6820925" y="1731883"/>
              <a:ext cx="181232" cy="181233"/>
            </a:xfrm>
            <a:prstGeom prst="flowChartExtra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41F705-1EBE-ED6C-8C08-6EC1EB9A4310}"/>
                </a:ext>
              </a:extLst>
            </p:cNvPr>
            <p:cNvCxnSpPr>
              <a:stCxn id="19" idx="1"/>
              <a:endCxn id="20" idx="3"/>
            </p:cNvCxnSpPr>
            <p:nvPr/>
          </p:nvCxnSpPr>
          <p:spPr>
            <a:xfrm flipH="1">
              <a:off x="8900984" y="2266977"/>
              <a:ext cx="976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BD3BB4-3D21-E3F7-5BAC-11074B4685B2}"/>
                </a:ext>
              </a:extLst>
            </p:cNvPr>
            <p:cNvSpPr txBox="1"/>
            <p:nvPr/>
          </p:nvSpPr>
          <p:spPr>
            <a:xfrm>
              <a:off x="9638269" y="19116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2808F5-1B9F-EC9B-57D9-892540723086}"/>
                </a:ext>
              </a:extLst>
            </p:cNvPr>
            <p:cNvSpPr txBox="1"/>
            <p:nvPr/>
          </p:nvSpPr>
          <p:spPr>
            <a:xfrm>
              <a:off x="8881946" y="1915666"/>
              <a:ext cx="4571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0..1</a:t>
              </a:r>
              <a:endParaRPr lang="en-US" sz="1400" dirty="0"/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D3CEE82-2A92-780F-DFD9-8E7105B1F1AA}"/>
                </a:ext>
              </a:extLst>
            </p:cNvPr>
            <p:cNvCxnSpPr>
              <a:stCxn id="19" idx="0"/>
              <a:endCxn id="19" idx="3"/>
            </p:cNvCxnSpPr>
            <p:nvPr/>
          </p:nvCxnSpPr>
          <p:spPr>
            <a:xfrm rot="16200000" flipH="1">
              <a:off x="10700951" y="1846847"/>
              <a:ext cx="218303" cy="621957"/>
            </a:xfrm>
            <a:prstGeom prst="bentConnector4">
              <a:avLst>
                <a:gd name="adj1" fmla="val -176415"/>
                <a:gd name="adj2" fmla="val 16457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B75DA6-DFBC-64BC-FECD-633C7AED623B}"/>
                </a:ext>
              </a:extLst>
            </p:cNvPr>
            <p:cNvSpPr txBox="1"/>
            <p:nvPr/>
          </p:nvSpPr>
          <p:spPr>
            <a:xfrm>
              <a:off x="10725664" y="1377656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friend</a:t>
              </a:r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654BF1-2A90-7902-398F-7B0936B97672}"/>
                </a:ext>
              </a:extLst>
            </p:cNvPr>
            <p:cNvSpPr txBox="1"/>
            <p:nvPr/>
          </p:nvSpPr>
          <p:spPr>
            <a:xfrm>
              <a:off x="10260225" y="1759231"/>
              <a:ext cx="267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5ECC45-9194-612D-5756-5C4336DB0223}"/>
                </a:ext>
              </a:extLst>
            </p:cNvPr>
            <p:cNvSpPr txBox="1"/>
            <p:nvPr/>
          </p:nvSpPr>
          <p:spPr>
            <a:xfrm>
              <a:off x="11113100" y="2265490"/>
              <a:ext cx="469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0..n</a:t>
              </a:r>
              <a:endParaRPr lang="en-US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F3B06-BD61-173A-8D99-96B8EC864658}"/>
                </a:ext>
              </a:extLst>
            </p:cNvPr>
            <p:cNvSpPr/>
            <p:nvPr/>
          </p:nvSpPr>
          <p:spPr>
            <a:xfrm>
              <a:off x="6293707" y="2047187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Cat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A624C0-1F2C-2286-AA60-FC8D2F846B2F}"/>
                </a:ext>
              </a:extLst>
            </p:cNvPr>
            <p:cNvSpPr/>
            <p:nvPr/>
          </p:nvSpPr>
          <p:spPr>
            <a:xfrm>
              <a:off x="4917859" y="2062687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Tiger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CB8EB2-C1B3-0EDC-E25C-36AF97A613BB}"/>
                </a:ext>
              </a:extLst>
            </p:cNvPr>
            <p:cNvCxnSpPr>
              <a:cxnSpLocks/>
            </p:cNvCxnSpPr>
            <p:nvPr/>
          </p:nvCxnSpPr>
          <p:spPr>
            <a:xfrm>
              <a:off x="5539816" y="1961059"/>
              <a:ext cx="27392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1D7AF3-D42F-4390-67D6-742D74E63B6A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5539816" y="1961059"/>
              <a:ext cx="0" cy="1016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9D4204-4BD6-C0F3-C301-28D86FDBDCC1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8279027" y="1968066"/>
              <a:ext cx="0" cy="806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1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1635</Words>
  <Application>Microsoft Office PowerPoint</Application>
  <PresentationFormat>Widescreen</PresentationFormat>
  <Paragraphs>247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UtopiaStd-Regular</vt:lpstr>
      <vt:lpstr>Office Theme</vt:lpstr>
      <vt:lpstr>Applikationsudvikling II</vt:lpstr>
      <vt:lpstr>Topics:</vt:lpstr>
      <vt:lpstr>HAS-A relations (AKA associations)</vt:lpstr>
      <vt:lpstr>Multiplicity (the little numbers…)</vt:lpstr>
      <vt:lpstr>1to1 and 1tomany</vt:lpstr>
      <vt:lpstr>Self association</vt:lpstr>
      <vt:lpstr>How would you implement this 3 classes  and their relations?</vt:lpstr>
      <vt:lpstr>My solution</vt:lpstr>
      <vt:lpstr>What if I want to express…</vt:lpstr>
      <vt:lpstr>PowerPoint Presentation</vt:lpstr>
      <vt:lpstr>Possible solutions</vt:lpstr>
      <vt:lpstr>Using inheritance and associations together!!</vt:lpstr>
      <vt:lpstr>Break</vt:lpstr>
      <vt:lpstr>Static Properties</vt:lpstr>
      <vt:lpstr>Static Methods</vt:lpstr>
      <vt:lpstr>Serialization / deserialization of objects</vt:lpstr>
      <vt:lpstr>Example of static properties and methods</vt:lpstr>
      <vt:lpstr>C# has a basic way to serialize objects</vt:lpstr>
      <vt:lpstr>Write a book into a file, and read it back</vt:lpstr>
      <vt:lpstr>It works… but it has limitations</vt:lpstr>
      <vt:lpstr>Break</vt:lpstr>
      <vt:lpstr>Tasks for next this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Applikationsudvikling II</dc:title>
  <dc:creator>Andrea Valente</dc:creator>
  <cp:lastModifiedBy>Andrea Valente</cp:lastModifiedBy>
  <cp:revision>697</cp:revision>
  <dcterms:created xsi:type="dcterms:W3CDTF">2023-04-04T17:00:34Z</dcterms:created>
  <dcterms:modified xsi:type="dcterms:W3CDTF">2023-04-13T15:32:47Z</dcterms:modified>
</cp:coreProperties>
</file>