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21" r:id="rId3"/>
    <p:sldId id="358" r:id="rId4"/>
    <p:sldId id="365" r:id="rId5"/>
    <p:sldId id="382" r:id="rId6"/>
    <p:sldId id="381" r:id="rId7"/>
    <p:sldId id="383" r:id="rId8"/>
    <p:sldId id="379" r:id="rId9"/>
    <p:sldId id="384" r:id="rId10"/>
    <p:sldId id="334" r:id="rId11"/>
    <p:sldId id="385" r:id="rId12"/>
    <p:sldId id="386" r:id="rId13"/>
    <p:sldId id="387" r:id="rId14"/>
    <p:sldId id="388" r:id="rId15"/>
    <p:sldId id="389" r:id="rId16"/>
    <p:sldId id="374" r:id="rId17"/>
    <p:sldId id="367" r:id="rId18"/>
    <p:sldId id="390" r:id="rId19"/>
    <p:sldId id="391" r:id="rId20"/>
    <p:sldId id="271" r:id="rId21"/>
    <p:sldId id="3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52" autoAdjust="0"/>
  </p:normalViewPr>
  <p:slideViewPr>
    <p:cSldViewPr snapToGrid="0">
      <p:cViewPr varScale="1">
        <p:scale>
          <a:sx n="95" d="100"/>
          <a:sy n="95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B7D56-965F-469F-BEA5-E8F39E79D04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DECD8-E85B-4C15-98F9-15A72F97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7684-52CF-3A28-AEA8-80F894A04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E1CA3-0D08-AA29-F324-7147365F6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D0A0-1E82-A1FC-B59E-16BDCFB1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75BA1-8AD1-0A82-3333-92B0558D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09581-0057-6159-D29C-E2C91F21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2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D849-7B23-3CE1-4EFA-D7A52C70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B6F65-D7F3-5F15-B133-56F33CB73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DC11C-D7D1-98BA-985D-6F1BDE31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6247-97C8-1258-D342-A11B5EF6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802A6-E9AA-69B8-0F54-433E7174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AD3F9-FC1A-48AB-258C-543642B89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46E45-6E58-8035-40D3-6FD745F47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5E46-45A0-898F-BE2F-F4556ED9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6D406-C9AF-5665-551E-000C73D4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4D632-7BD7-1E76-CD18-D6EF1B62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4AB7-2F7E-1E7E-A29F-32FE242F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F988-AA41-7545-D41F-41F474C0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9EEA-AAE4-30E9-BC40-56AA8F9A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C1353-92D0-6EB4-1D08-1FFD1F24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52023-38A0-960D-A2ED-EE56697A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CE76-BF1B-7D7B-2479-0EF3F74B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821FD-81D6-DC4F-791D-0DADE396A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525A8-5414-9A0E-49CA-57CAE8BB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FC31-22F3-CA2F-D5B0-BE8526B7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677E0-2E05-6B28-ED27-77843871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6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F16D-0EB4-C03C-30B7-C5A3DD6D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D6CD-027E-F245-BD13-6A9AAB2BE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31612-DE78-A5C4-C6BC-769F2BFB5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D801D-C14C-B86E-4995-D4005182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5665B-2AB1-2EB6-894D-DE55D977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30B3B-5057-2FA1-D006-61CFC0DA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AFD5-AE5E-0C94-8F05-E9C58193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A8BAA-54EF-F4FB-1447-E83DBE996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7749B-3DAB-74F7-4C52-2EDA9B1C9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AB651-522E-5957-01ED-DB31E0225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EE0B4-0D1F-8805-588D-620DED1B1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C63EF-6D7A-CA8D-62B3-1C234A43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7A3E2-77CF-A0A5-5AB6-D8AA5434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6EC43-CC16-FB56-F12E-340CC221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6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2C4E-F651-66D1-C066-BC12513D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7973A-D49C-232C-BF3C-2FE346D8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4AC80-2243-73BD-0A2D-EC082C0D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E153E-30D9-8BC2-4189-B7DC479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9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F5AA1-F772-9383-D910-4839C05D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D2013-2AC4-8ABD-2F9A-E6CA061A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8F4C6-540B-9B08-220F-EF8976AA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7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EE5D-AE74-DB61-6634-08CB3030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E6D3-87C0-B9FC-DD3E-6BFDA027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1EA4E-819C-9370-2083-ACA872B73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CEC4C-B544-97BB-08AC-A613D400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2AC99-6BBF-0B97-3A26-5592EFA9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0F564-FDA9-7E5B-3DAE-B8B74C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6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2BAA-3881-C5C2-D3C0-85840DC6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2D9A9-22E6-0473-22E1-2F4ECAD6B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BF03A-8D73-E118-F1CC-E6281744C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20DFC-EA43-3CE0-8658-3A65C840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B1DF3-757C-B09C-03A0-A4EA3EAF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F1D02-3730-9425-ACC0-A8D26F3B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9B5E2-9F37-F953-91C1-042F2C00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E2BDA-4669-AF18-8FE7-688CD819B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BF433-0563-013B-068B-14453E90C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92000-C1C0-4642-A41E-B90B2B2FE91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A56B8-4FB2-777F-E1F1-D90B3176F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0A73-3DCA-C493-660E-91A6A049D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5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findresearcher.sdu.dk/en/persons/aval" TargetMode="External"/><Relationship Id="rId2" Type="http://schemas.openxmlformats.org/officeDocument/2006/relationships/hyperlink" Target="mailto:aval@sdu.d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dofactory.com/net/factory-method-design-patter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article/factory-design-pattern-in-c-sharp/" TargetMode="External"/><Relationship Id="rId2" Type="http://schemas.openxmlformats.org/officeDocument/2006/relationships/hyperlink" Target="https://www.dofactory.com/net/factory-method-design-pattern#structur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564F-BD9F-E370-DB2B-F6AA05B38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Applikationsudvikling</a:t>
            </a:r>
            <a:r>
              <a:rPr lang="en-US" dirty="0"/>
              <a:t>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A38C3-581E-F204-9E5E-6D427217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da-DK" b="1" dirty="0" err="1"/>
              <a:t>Lecture</a:t>
            </a:r>
            <a:r>
              <a:rPr lang="da-DK" b="1" dirty="0"/>
              <a:t> 12</a:t>
            </a:r>
          </a:p>
          <a:p>
            <a:endParaRPr lang="da-DK" dirty="0"/>
          </a:p>
          <a:p>
            <a:r>
              <a:rPr lang="da-DK" dirty="0"/>
              <a:t>Andrea Valente</a:t>
            </a:r>
          </a:p>
          <a:p>
            <a:r>
              <a:rPr lang="da-DK" dirty="0">
                <a:hlinkClick r:id="rId2"/>
              </a:rPr>
              <a:t>aval@sdu.dk</a:t>
            </a:r>
            <a:endParaRPr lang="da-DK" dirty="0"/>
          </a:p>
          <a:p>
            <a:r>
              <a:rPr lang="en-US" dirty="0">
                <a:hlinkClick r:id="rId3"/>
              </a:rPr>
              <a:t>https://portal.findresearcher.sdu.dk/en/persons/aval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148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04DE-B287-8BDB-4A42-AEA07DE2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Break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7772-7D41-532E-DE56-1383AFD5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solidFill>
                  <a:schemeClr val="bg1"/>
                </a:solidFill>
              </a:rPr>
              <a:t>Questions</a:t>
            </a:r>
            <a:r>
              <a:rPr lang="da-DK" dirty="0">
                <a:solidFill>
                  <a:schemeClr val="bg1"/>
                </a:solidFill>
              </a:rPr>
              <a:t> so far?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23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2B9D-17FF-2D1E-DB57-C9625B28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State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6FEF-F3DB-1FB0-24A8-B35DFBDAA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 </a:t>
            </a:r>
            <a:r>
              <a:rPr lang="da-DK" dirty="0" err="1"/>
              <a:t>want</a:t>
            </a:r>
            <a:r>
              <a:rPr lang="da-DK" dirty="0"/>
              <a:t> to have an </a:t>
            </a:r>
            <a:r>
              <a:rPr lang="da-DK" dirty="0" err="1"/>
              <a:t>object</a:t>
            </a:r>
            <a:r>
              <a:rPr lang="da-DK" dirty="0"/>
              <a:t> with multiple </a:t>
            </a:r>
            <a:r>
              <a:rPr lang="da-DK" dirty="0" err="1"/>
              <a:t>states</a:t>
            </a:r>
            <a:r>
              <a:rPr lang="da-DK" dirty="0"/>
              <a:t>, </a:t>
            </a:r>
          </a:p>
          <a:p>
            <a:pPr lvl="1"/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change</a:t>
            </a:r>
            <a:r>
              <a:rPr lang="da-DK" dirty="0"/>
              <a:t> over time, </a:t>
            </a:r>
          </a:p>
          <a:p>
            <a:pPr lvl="1"/>
            <a:r>
              <a:rPr lang="da-DK" dirty="0"/>
              <a:t>and a simple </a:t>
            </a:r>
            <a:r>
              <a:rPr lang="da-DK" dirty="0" err="1"/>
              <a:t>way</a:t>
            </a:r>
            <a:r>
              <a:rPr lang="da-DK" dirty="0"/>
              <a:t> to have (in the future) new </a:t>
            </a:r>
            <a:r>
              <a:rPr lang="da-DK" dirty="0" err="1"/>
              <a:t>states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I </a:t>
            </a:r>
            <a:r>
              <a:rPr lang="da-DK" dirty="0" err="1"/>
              <a:t>need</a:t>
            </a:r>
            <a:r>
              <a:rPr lang="da-DK" dirty="0"/>
              <a:t> to…</a:t>
            </a:r>
          </a:p>
          <a:p>
            <a:pPr lvl="1"/>
            <a:endParaRPr lang="da-DK" dirty="0"/>
          </a:p>
          <a:p>
            <a:r>
              <a:rPr lang="da-DK" dirty="0" err="1"/>
              <a:t>E.g</a:t>
            </a:r>
            <a:r>
              <a:rPr lang="da-DK" dirty="0"/>
              <a:t>. an </a:t>
            </a:r>
            <a:r>
              <a:rPr lang="da-DK" dirty="0" err="1"/>
              <a:t>Egg</a:t>
            </a:r>
            <a:r>
              <a:rPr lang="da-DK" dirty="0"/>
              <a:t> class</a:t>
            </a:r>
            <a:br>
              <a:rPr lang="da-DK" dirty="0"/>
            </a:br>
            <a:r>
              <a:rPr lang="da-DK" dirty="0" err="1"/>
              <a:t>where</a:t>
            </a:r>
            <a:r>
              <a:rPr lang="da-DK" dirty="0"/>
              <a:t> an </a:t>
            </a:r>
            <a:r>
              <a:rPr lang="da-DK" dirty="0" err="1"/>
              <a:t>egg</a:t>
            </a:r>
            <a:r>
              <a:rPr lang="da-DK" dirty="0"/>
              <a:t> </a:t>
            </a:r>
            <a:r>
              <a:rPr lang="da-DK" dirty="0" err="1"/>
              <a:t>can</a:t>
            </a:r>
            <a:br>
              <a:rPr lang="da-DK" dirty="0"/>
            </a:br>
            <a:r>
              <a:rPr lang="da-DK" dirty="0" err="1"/>
              <a:t>be</a:t>
            </a:r>
            <a:r>
              <a:rPr lang="da-DK" dirty="0"/>
              <a:t>: </a:t>
            </a:r>
            <a:r>
              <a:rPr lang="da-DK" i="1" dirty="0" err="1"/>
              <a:t>raw</a:t>
            </a:r>
            <a:r>
              <a:rPr lang="da-DK" i="1" dirty="0"/>
              <a:t> </a:t>
            </a:r>
            <a:r>
              <a:rPr lang="da-DK" dirty="0"/>
              <a:t>or </a:t>
            </a:r>
            <a:r>
              <a:rPr lang="da-DK" i="1" dirty="0" err="1"/>
              <a:t>boiled</a:t>
            </a:r>
            <a:endParaRPr lang="en-US" i="1" dirty="0"/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DA4294B9-82E5-D2D4-F13A-DE3E0C34FBB2}"/>
              </a:ext>
            </a:extLst>
          </p:cNvPr>
          <p:cNvGrpSpPr>
            <a:grpSpLocks/>
          </p:cNvGrpSpPr>
          <p:nvPr/>
        </p:nvGrpSpPr>
        <p:grpSpPr bwMode="auto">
          <a:xfrm>
            <a:off x="4867149" y="3593343"/>
            <a:ext cx="6407982" cy="2413511"/>
            <a:chOff x="1816" y="86"/>
            <a:chExt cx="2757" cy="944"/>
          </a:xfrm>
        </p:grpSpPr>
        <p:sp>
          <p:nvSpPr>
            <p:cNvPr id="5" name="AutoShape 23">
              <a:extLst>
                <a:ext uri="{FF2B5EF4-FFF2-40B4-BE49-F238E27FC236}">
                  <a16:creationId xmlns:a16="http://schemas.microsoft.com/office/drawing/2014/main" id="{6F904264-A3F0-3C67-C717-91729B559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" y="86"/>
              <a:ext cx="580" cy="213"/>
            </a:xfrm>
            <a:prstGeom prst="roundRect">
              <a:avLst>
                <a:gd name="adj" fmla="val 46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400">
                  <a:solidFill>
                    <a:srgbClr val="000000"/>
                  </a:solidFill>
                </a:rPr>
                <a:t>Egg</a:t>
              </a:r>
            </a:p>
          </p:txBody>
        </p:sp>
        <p:sp>
          <p:nvSpPr>
            <p:cNvPr id="6" name="AutoShape 24">
              <a:extLst>
                <a:ext uri="{FF2B5EF4-FFF2-40B4-BE49-F238E27FC236}">
                  <a16:creationId xmlns:a16="http://schemas.microsoft.com/office/drawing/2014/main" id="{036E9B5E-BB28-8769-70B8-82A9CA7AC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" y="300"/>
              <a:ext cx="579" cy="213"/>
            </a:xfrm>
            <a:prstGeom prst="roundRect">
              <a:avLst>
                <a:gd name="adj" fmla="val 46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400">
                  <a:solidFill>
                    <a:srgbClr val="000000"/>
                  </a:solidFill>
                </a:rPr>
                <a:t>boiled   </a:t>
              </a:r>
            </a:p>
          </p:txBody>
        </p:sp>
        <p:sp>
          <p:nvSpPr>
            <p:cNvPr id="7" name="Line 25">
              <a:extLst>
                <a:ext uri="{FF2B5EF4-FFF2-40B4-BE49-F238E27FC236}">
                  <a16:creationId xmlns:a16="http://schemas.microsoft.com/office/drawing/2014/main" id="{DDE8A68E-A3BB-A075-FB54-96671F122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" y="410"/>
              <a:ext cx="3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26">
              <a:extLst>
                <a:ext uri="{FF2B5EF4-FFF2-40B4-BE49-F238E27FC236}">
                  <a16:creationId xmlns:a16="http://schemas.microsoft.com/office/drawing/2014/main" id="{E7E602E8-E106-F2DF-81DF-343222BCD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4" y="357"/>
              <a:ext cx="855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{</a:t>
              </a:r>
              <a:r>
                <a:rPr lang="en-GB" alt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true</a:t>
              </a:r>
              <a:r>
                <a:rPr lang="en-GB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,false}</a:t>
              </a:r>
            </a:p>
          </p:txBody>
        </p:sp>
        <p:sp>
          <p:nvSpPr>
            <p:cNvPr id="9" name="AutoShape 27">
              <a:extLst>
                <a:ext uri="{FF2B5EF4-FFF2-40B4-BE49-F238E27FC236}">
                  <a16:creationId xmlns:a16="http://schemas.microsoft.com/office/drawing/2014/main" id="{EFC0B6B9-9508-D293-6FFE-84672B848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" y="513"/>
              <a:ext cx="580" cy="499"/>
            </a:xfrm>
            <a:prstGeom prst="roundRect">
              <a:avLst>
                <a:gd name="adj" fmla="val 19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400">
                  <a:solidFill>
                    <a:srgbClr val="000000"/>
                  </a:solidFill>
                </a:rPr>
                <a:t>fall()   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400">
                  <a:solidFill>
                    <a:srgbClr val="000000"/>
                  </a:solidFill>
                </a:rPr>
                <a:t>boil()   </a:t>
              </a:r>
            </a:p>
          </p:txBody>
        </p:sp>
        <p:sp>
          <p:nvSpPr>
            <p:cNvPr id="10" name="Line 28">
              <a:extLst>
                <a:ext uri="{FF2B5EF4-FFF2-40B4-BE49-F238E27FC236}">
                  <a16:creationId xmlns:a16="http://schemas.microsoft.com/office/drawing/2014/main" id="{2CC317E0-BF2C-6F7A-F098-E4B20F07F1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7" y="605"/>
              <a:ext cx="405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29">
              <a:extLst>
                <a:ext uri="{FF2B5EF4-FFF2-40B4-BE49-F238E27FC236}">
                  <a16:creationId xmlns:a16="http://schemas.microsoft.com/office/drawing/2014/main" id="{570B6C37-B338-8217-65A4-17FD17B56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9" y="559"/>
              <a:ext cx="1955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if (boiled) { ... “boing” ... } 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else { ...          “splat”   ... }</a:t>
              </a:r>
            </a:p>
          </p:txBody>
        </p:sp>
        <p:sp>
          <p:nvSpPr>
            <p:cNvPr id="12" name="Line 30">
              <a:extLst>
                <a:ext uri="{FF2B5EF4-FFF2-40B4-BE49-F238E27FC236}">
                  <a16:creationId xmlns:a16="http://schemas.microsoft.com/office/drawing/2014/main" id="{8E1ADC9D-C11C-C3BF-D5D9-57E616F03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1" y="820"/>
              <a:ext cx="392" cy="1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31">
              <a:extLst>
                <a:ext uri="{FF2B5EF4-FFF2-40B4-BE49-F238E27FC236}">
                  <a16:creationId xmlns:a16="http://schemas.microsoft.com/office/drawing/2014/main" id="{9F13D347-C508-8376-670D-CA1825BFE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0" y="904"/>
              <a:ext cx="89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boiled = 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74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582F-18BC-084E-06DF-99E3E654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But… </a:t>
            </a:r>
            <a:r>
              <a:rPr lang="da-DK" dirty="0" err="1"/>
              <a:t>adding</a:t>
            </a:r>
            <a:r>
              <a:rPr lang="da-DK" dirty="0"/>
              <a:t> a ”</a:t>
            </a:r>
            <a:r>
              <a:rPr lang="da-DK" dirty="0" err="1"/>
              <a:t>soft</a:t>
            </a:r>
            <a:r>
              <a:rPr lang="da-DK" dirty="0"/>
              <a:t> </a:t>
            </a:r>
            <a:r>
              <a:rPr lang="da-DK" dirty="0" err="1"/>
              <a:t>boiled</a:t>
            </a:r>
            <a:r>
              <a:rPr lang="da-DK" dirty="0"/>
              <a:t>” </a:t>
            </a:r>
            <a:r>
              <a:rPr lang="da-DK" dirty="0" err="1"/>
              <a:t>state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A9534-E882-D0B7-B1C8-99B9BC0F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How </a:t>
            </a:r>
            <a:r>
              <a:rPr lang="da-DK" dirty="0" err="1"/>
              <a:t>difficult</a:t>
            </a:r>
            <a:r>
              <a:rPr lang="da-DK" dirty="0"/>
              <a:t> is </a:t>
            </a:r>
            <a:r>
              <a:rPr lang="da-DK" dirty="0" err="1"/>
              <a:t>that</a:t>
            </a:r>
            <a:r>
              <a:rPr lang="da-DK" dirty="0"/>
              <a:t>? Or: </a:t>
            </a:r>
            <a:r>
              <a:rPr lang="da-DK" dirty="0" err="1"/>
              <a:t>what</a:t>
            </a:r>
            <a:r>
              <a:rPr lang="da-DK" dirty="0"/>
              <a:t> do I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change</a:t>
            </a:r>
            <a:r>
              <a:rPr lang="da-DK" dirty="0"/>
              <a:t> in </a:t>
            </a:r>
            <a:r>
              <a:rPr lang="da-DK" dirty="0" err="1"/>
              <a:t>my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?</a:t>
            </a:r>
            <a:endParaRPr lang="en-US" dirty="0"/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FBA9BC01-3FAB-2033-9307-F5BA2156B6D7}"/>
              </a:ext>
            </a:extLst>
          </p:cNvPr>
          <p:cNvGrpSpPr>
            <a:grpSpLocks/>
          </p:cNvGrpSpPr>
          <p:nvPr/>
        </p:nvGrpSpPr>
        <p:grpSpPr bwMode="auto">
          <a:xfrm>
            <a:off x="704223" y="2794538"/>
            <a:ext cx="6407982" cy="2413511"/>
            <a:chOff x="1816" y="86"/>
            <a:chExt cx="2757" cy="944"/>
          </a:xfrm>
        </p:grpSpPr>
        <p:sp>
          <p:nvSpPr>
            <p:cNvPr id="5" name="AutoShape 23">
              <a:extLst>
                <a:ext uri="{FF2B5EF4-FFF2-40B4-BE49-F238E27FC236}">
                  <a16:creationId xmlns:a16="http://schemas.microsoft.com/office/drawing/2014/main" id="{0E717D1E-A72D-B0F8-7E3E-545DB2996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" y="86"/>
              <a:ext cx="580" cy="213"/>
            </a:xfrm>
            <a:prstGeom prst="roundRect">
              <a:avLst>
                <a:gd name="adj" fmla="val 46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400">
                  <a:solidFill>
                    <a:srgbClr val="000000"/>
                  </a:solidFill>
                </a:rPr>
                <a:t>Egg</a:t>
              </a:r>
            </a:p>
          </p:txBody>
        </p:sp>
        <p:sp>
          <p:nvSpPr>
            <p:cNvPr id="6" name="AutoShape 24">
              <a:extLst>
                <a:ext uri="{FF2B5EF4-FFF2-40B4-BE49-F238E27FC236}">
                  <a16:creationId xmlns:a16="http://schemas.microsoft.com/office/drawing/2014/main" id="{95B90812-EE19-993E-DA75-495979209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" y="300"/>
              <a:ext cx="579" cy="213"/>
            </a:xfrm>
            <a:prstGeom prst="roundRect">
              <a:avLst>
                <a:gd name="adj" fmla="val 46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400">
                  <a:solidFill>
                    <a:srgbClr val="000000"/>
                  </a:solidFill>
                </a:rPr>
                <a:t>boiled   </a:t>
              </a:r>
            </a:p>
          </p:txBody>
        </p:sp>
        <p:sp>
          <p:nvSpPr>
            <p:cNvPr id="7" name="Line 25">
              <a:extLst>
                <a:ext uri="{FF2B5EF4-FFF2-40B4-BE49-F238E27FC236}">
                  <a16:creationId xmlns:a16="http://schemas.microsoft.com/office/drawing/2014/main" id="{3FE2AB0F-0702-E905-7DBA-81080CD10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" y="410"/>
              <a:ext cx="3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26">
              <a:extLst>
                <a:ext uri="{FF2B5EF4-FFF2-40B4-BE49-F238E27FC236}">
                  <a16:creationId xmlns:a16="http://schemas.microsoft.com/office/drawing/2014/main" id="{8158B963-94EB-2974-A5FA-AFDF09B5F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4" y="357"/>
              <a:ext cx="855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{</a:t>
              </a:r>
              <a:r>
                <a:rPr lang="en-GB" alt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true</a:t>
              </a:r>
              <a:r>
                <a:rPr lang="en-GB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,false}</a:t>
              </a:r>
            </a:p>
          </p:txBody>
        </p:sp>
        <p:sp>
          <p:nvSpPr>
            <p:cNvPr id="9" name="AutoShape 27">
              <a:extLst>
                <a:ext uri="{FF2B5EF4-FFF2-40B4-BE49-F238E27FC236}">
                  <a16:creationId xmlns:a16="http://schemas.microsoft.com/office/drawing/2014/main" id="{2487AA4F-4BB9-B5EC-40DA-3F91CB895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" y="513"/>
              <a:ext cx="580" cy="499"/>
            </a:xfrm>
            <a:prstGeom prst="roundRect">
              <a:avLst>
                <a:gd name="adj" fmla="val 19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400">
                  <a:solidFill>
                    <a:srgbClr val="000000"/>
                  </a:solidFill>
                </a:rPr>
                <a:t>fall()   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400">
                  <a:solidFill>
                    <a:srgbClr val="000000"/>
                  </a:solidFill>
                </a:rPr>
                <a:t>boil()   </a:t>
              </a:r>
            </a:p>
          </p:txBody>
        </p:sp>
        <p:sp>
          <p:nvSpPr>
            <p:cNvPr id="10" name="Line 28">
              <a:extLst>
                <a:ext uri="{FF2B5EF4-FFF2-40B4-BE49-F238E27FC236}">
                  <a16:creationId xmlns:a16="http://schemas.microsoft.com/office/drawing/2014/main" id="{F1D72923-745F-ADE9-90BE-87F2F823A3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7" y="605"/>
              <a:ext cx="405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29">
              <a:extLst>
                <a:ext uri="{FF2B5EF4-FFF2-40B4-BE49-F238E27FC236}">
                  <a16:creationId xmlns:a16="http://schemas.microsoft.com/office/drawing/2014/main" id="{3C383D98-4EB0-0577-4A7C-9598E383D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9" y="559"/>
              <a:ext cx="1955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if (boiled) { ... “boing” ... } 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else { ...          “splat”   ... }</a:t>
              </a:r>
            </a:p>
          </p:txBody>
        </p:sp>
        <p:sp>
          <p:nvSpPr>
            <p:cNvPr id="12" name="Line 30">
              <a:extLst>
                <a:ext uri="{FF2B5EF4-FFF2-40B4-BE49-F238E27FC236}">
                  <a16:creationId xmlns:a16="http://schemas.microsoft.com/office/drawing/2014/main" id="{CFB08DE3-B714-BAA5-19D9-686CB6C08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1" y="820"/>
              <a:ext cx="392" cy="1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31">
              <a:extLst>
                <a:ext uri="{FF2B5EF4-FFF2-40B4-BE49-F238E27FC236}">
                  <a16:creationId xmlns:a16="http://schemas.microsoft.com/office/drawing/2014/main" id="{6BB73FF5-2015-FDB6-C315-08C463560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0" y="904"/>
              <a:ext cx="89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boiled = true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BFA41AA-D900-C92B-7C7E-0CF4926F561B}"/>
              </a:ext>
            </a:extLst>
          </p:cNvPr>
          <p:cNvGrpSpPr/>
          <p:nvPr/>
        </p:nvGrpSpPr>
        <p:grpSpPr>
          <a:xfrm>
            <a:off x="5648155" y="2748518"/>
            <a:ext cx="6450411" cy="2334555"/>
            <a:chOff x="5431588" y="2748518"/>
            <a:chExt cx="6450411" cy="2334555"/>
          </a:xfrm>
        </p:grpSpPr>
        <p:sp>
          <p:nvSpPr>
            <p:cNvPr id="21" name="Text Box 29">
              <a:extLst>
                <a:ext uri="{FF2B5EF4-FFF2-40B4-BE49-F238E27FC236}">
                  <a16:creationId xmlns:a16="http://schemas.microsoft.com/office/drawing/2014/main" id="{9C06594D-55EE-E6EF-6417-8007ABA9F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8073" y="3805432"/>
              <a:ext cx="4543926" cy="613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400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if (boiled) { ... “boing” ... } 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400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else if (raw) { ...          “splat”   ... }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400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else if (</a:t>
              </a:r>
              <a:r>
                <a:rPr lang="en-GB" altLang="en-US" sz="1400" dirty="0" err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softBoiled</a:t>
              </a:r>
              <a:r>
                <a:rPr lang="en-GB" altLang="en-US" sz="1400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) { ...          “</a:t>
              </a:r>
              <a:r>
                <a:rPr lang="en-GB" altLang="en-US" sz="1400" dirty="0" err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plonf</a:t>
              </a:r>
              <a:r>
                <a:rPr lang="en-GB" altLang="en-US" sz="1400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”   ... }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3EF61FF-F399-39FB-8C1B-9323545EA5AD}"/>
                </a:ext>
              </a:extLst>
            </p:cNvPr>
            <p:cNvGrpSpPr/>
            <p:nvPr/>
          </p:nvGrpSpPr>
          <p:grpSpPr>
            <a:xfrm>
              <a:off x="5431588" y="2748518"/>
              <a:ext cx="3818757" cy="2334555"/>
              <a:chOff x="5431588" y="2748518"/>
              <a:chExt cx="3818757" cy="2334555"/>
            </a:xfrm>
          </p:grpSpPr>
          <p:sp>
            <p:nvSpPr>
              <p:cNvPr id="15" name="AutoShape 23">
                <a:extLst>
                  <a:ext uri="{FF2B5EF4-FFF2-40B4-BE49-F238E27FC236}">
                    <a16:creationId xmlns:a16="http://schemas.microsoft.com/office/drawing/2014/main" id="{92A9642E-3AD5-8265-76D2-7E4D3548A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1588" y="2748518"/>
                <a:ext cx="1348070" cy="544574"/>
              </a:xfrm>
              <a:prstGeom prst="roundRect">
                <a:avLst>
                  <a:gd name="adj" fmla="val 468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n-GB" altLang="en-US" sz="1400">
                    <a:solidFill>
                      <a:srgbClr val="000000"/>
                    </a:solidFill>
                  </a:rPr>
                  <a:t>Egg</a:t>
                </a:r>
              </a:p>
            </p:txBody>
          </p:sp>
          <p:sp>
            <p:nvSpPr>
              <p:cNvPr id="16" name="AutoShape 24">
                <a:extLst>
                  <a:ext uri="{FF2B5EF4-FFF2-40B4-BE49-F238E27FC236}">
                    <a16:creationId xmlns:a16="http://schemas.microsoft.com/office/drawing/2014/main" id="{A306252D-4797-D9B5-9653-2558B16CD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1588" y="3298206"/>
                <a:ext cx="1345746" cy="534348"/>
              </a:xfrm>
              <a:prstGeom prst="roundRect">
                <a:avLst>
                  <a:gd name="adj" fmla="val 468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n-GB" altLang="en-US" sz="1400" dirty="0" err="1">
                    <a:solidFill>
                      <a:srgbClr val="000000"/>
                    </a:solidFill>
                  </a:rPr>
                  <a:t>eggState</a:t>
                </a:r>
                <a:r>
                  <a:rPr lang="en-GB" altLang="en-US" sz="1400" dirty="0">
                    <a:solidFill>
                      <a:srgbClr val="000000"/>
                    </a:solidFill>
                  </a:rPr>
                  <a:t>   </a:t>
                </a:r>
              </a:p>
            </p:txBody>
          </p:sp>
          <p:sp>
            <p:nvSpPr>
              <p:cNvPr id="17" name="Line 25">
                <a:extLst>
                  <a:ext uri="{FF2B5EF4-FFF2-40B4-BE49-F238E27FC236}">
                    <a16:creationId xmlns:a16="http://schemas.microsoft.com/office/drawing/2014/main" id="{C7AD78F8-68FD-5B15-FE5B-5BA55896A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7777" y="3576885"/>
                <a:ext cx="822788" cy="25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 Box 26">
                <a:extLst>
                  <a:ext uri="{FF2B5EF4-FFF2-40B4-BE49-F238E27FC236}">
                    <a16:creationId xmlns:a16="http://schemas.microsoft.com/office/drawing/2014/main" id="{00B1C126-86FA-B15C-4ED2-0D28C0B389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3104" y="3441380"/>
                <a:ext cx="1987241" cy="204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n-GB" alt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{</a:t>
                </a:r>
                <a:r>
                  <a:rPr lang="en-GB" altLang="en-US" sz="14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raw</a:t>
                </a:r>
                <a:r>
                  <a:rPr lang="en-GB" altLang="en-US" sz="14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,softBoiled,boiled</a:t>
                </a:r>
                <a:r>
                  <a:rPr lang="en-GB" alt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}</a:t>
                </a:r>
              </a:p>
            </p:txBody>
          </p:sp>
          <p:sp>
            <p:nvSpPr>
              <p:cNvPr id="19" name="AutoShape 27">
                <a:extLst>
                  <a:ext uri="{FF2B5EF4-FFF2-40B4-BE49-F238E27FC236}">
                    <a16:creationId xmlns:a16="http://schemas.microsoft.com/office/drawing/2014/main" id="{DB614F5F-68BF-1102-06E0-F7D80BC8A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1588" y="3835410"/>
                <a:ext cx="1348070" cy="1022675"/>
              </a:xfrm>
              <a:prstGeom prst="roundRect">
                <a:avLst>
                  <a:gd name="adj" fmla="val 199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endParaRPr lang="en-GB" altLang="en-US" sz="1400">
                  <a:solidFill>
                    <a:srgbClr val="000000"/>
                  </a:solidFill>
                </a:endParaRPr>
              </a:p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n-GB" altLang="en-US" sz="1400" dirty="0">
                    <a:solidFill>
                      <a:srgbClr val="000000"/>
                    </a:solidFill>
                  </a:rPr>
                  <a:t>fall()   </a:t>
                </a:r>
              </a:p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n-GB" altLang="en-US" sz="1400" dirty="0">
                    <a:solidFill>
                      <a:srgbClr val="000000"/>
                    </a:solidFill>
                  </a:rPr>
                  <a:t>boil()</a:t>
                </a:r>
              </a:p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n-GB" altLang="en-US" sz="1400" dirty="0" err="1">
                    <a:solidFill>
                      <a:srgbClr val="000000"/>
                    </a:solidFill>
                  </a:rPr>
                  <a:t>softBoil</a:t>
                </a:r>
                <a:r>
                  <a:rPr lang="en-GB" altLang="en-US" sz="1400" dirty="0">
                    <a:solidFill>
                      <a:srgbClr val="000000"/>
                    </a:solidFill>
                  </a:rPr>
                  <a:t>()</a:t>
                </a:r>
              </a:p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n-GB" altLang="en-US" sz="1400" dirty="0">
                    <a:solidFill>
                      <a:srgbClr val="000000"/>
                    </a:solidFill>
                  </a:rPr>
                  <a:t>   </a:t>
                </a:r>
              </a:p>
            </p:txBody>
          </p:sp>
          <p:sp>
            <p:nvSpPr>
              <p:cNvPr id="20" name="Line 28">
                <a:extLst>
                  <a:ext uri="{FF2B5EF4-FFF2-40B4-BE49-F238E27FC236}">
                    <a16:creationId xmlns:a16="http://schemas.microsoft.com/office/drawing/2014/main" id="{301BB9E7-84D1-DEEE-F193-12AE97578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3888" y="3923840"/>
                <a:ext cx="969216" cy="2045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30">
                <a:extLst>
                  <a:ext uri="{FF2B5EF4-FFF2-40B4-BE49-F238E27FC236}">
                    <a16:creationId xmlns:a16="http://schemas.microsoft.com/office/drawing/2014/main" id="{4013ACD2-0C68-5DCB-FE39-775717B748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33400" y="4310954"/>
                <a:ext cx="715872" cy="2454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 Box 31">
                <a:extLst>
                  <a:ext uri="{FF2B5EF4-FFF2-40B4-BE49-F238E27FC236}">
                    <a16:creationId xmlns:a16="http://schemas.microsoft.com/office/drawing/2014/main" id="{D207A1A2-E099-8487-1597-E94B19B6A8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49272" y="4515489"/>
                <a:ext cx="2087184" cy="204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n-GB" altLang="en-US" sz="14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eggState</a:t>
                </a:r>
                <a:r>
                  <a:rPr lang="en-GB" alt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= boiled</a:t>
                </a:r>
              </a:p>
            </p:txBody>
          </p:sp>
          <p:sp>
            <p:nvSpPr>
              <p:cNvPr id="24" name="Line 30">
                <a:extLst>
                  <a:ext uri="{FF2B5EF4-FFF2-40B4-BE49-F238E27FC236}">
                    <a16:creationId xmlns:a16="http://schemas.microsoft.com/office/drawing/2014/main" id="{0519C8DE-23AD-6E04-889A-F38515E1E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17439" y="4674003"/>
                <a:ext cx="715872" cy="2454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Text Box 31">
                <a:extLst>
                  <a:ext uri="{FF2B5EF4-FFF2-40B4-BE49-F238E27FC236}">
                    <a16:creationId xmlns:a16="http://schemas.microsoft.com/office/drawing/2014/main" id="{2F29277A-F0D2-89CD-8B81-DD21A065DA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3416" y="4878538"/>
                <a:ext cx="2087184" cy="204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n-GB" altLang="en-US" sz="14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eggState</a:t>
                </a:r>
                <a:r>
                  <a:rPr lang="en-GB" alt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= </a:t>
                </a:r>
                <a:r>
                  <a:rPr lang="en-GB" altLang="en-US" sz="14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softBoiled</a:t>
                </a:r>
                <a:endParaRPr lang="en-GB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FA51208-0A02-7D62-2F54-7D54384B14C1}"/>
              </a:ext>
            </a:extLst>
          </p:cNvPr>
          <p:cNvSpPr/>
          <p:nvPr/>
        </p:nvSpPr>
        <p:spPr>
          <a:xfrm>
            <a:off x="3707491" y="2652266"/>
            <a:ext cx="1696055" cy="874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change</a:t>
            </a:r>
            <a:endParaRPr lang="en-US" dirty="0"/>
          </a:p>
        </p:txBody>
      </p:sp>
      <p:sp>
        <p:nvSpPr>
          <p:cNvPr id="29" name="Speech Bubble: Oval 28">
            <a:extLst>
              <a:ext uri="{FF2B5EF4-FFF2-40B4-BE49-F238E27FC236}">
                <a16:creationId xmlns:a16="http://schemas.microsoft.com/office/drawing/2014/main" id="{88A1D99E-C188-CF1D-C410-D503F520C589}"/>
              </a:ext>
            </a:extLst>
          </p:cNvPr>
          <p:cNvSpPr/>
          <p:nvPr/>
        </p:nvSpPr>
        <p:spPr>
          <a:xfrm>
            <a:off x="9549579" y="5083073"/>
            <a:ext cx="2087185" cy="908153"/>
          </a:xfrm>
          <a:prstGeom prst="wedgeEllipseCallout">
            <a:avLst>
              <a:gd name="adj1" fmla="val -42694"/>
              <a:gd name="adj2" fmla="val -107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A </a:t>
            </a:r>
            <a:r>
              <a:rPr lang="da-DK" dirty="0" err="1"/>
              <a:t>lot</a:t>
            </a:r>
            <a:r>
              <a:rPr lang="da-DK" dirty="0"/>
              <a:t> of Ifs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78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F7AF-E942-DB24-6D15-EA319048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First </a:t>
            </a:r>
            <a:r>
              <a:rPr lang="da-DK" b="1" dirty="0" err="1"/>
              <a:t>redesign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a ”State” design pattern</a:t>
            </a: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34CE03D-9EFF-E2A5-A2B1-D1B7B12EF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373" y="2352675"/>
            <a:ext cx="1955800" cy="719138"/>
          </a:xfrm>
          <a:prstGeom prst="roundRect">
            <a:avLst>
              <a:gd name="adj" fmla="val 21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>
                <a:solidFill>
                  <a:srgbClr val="000000"/>
                </a:solidFill>
              </a:rPr>
              <a:t>Egg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AC84F3E4-CFEC-A509-494C-910156F0B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373" y="3071813"/>
            <a:ext cx="1955800" cy="719137"/>
          </a:xfrm>
          <a:prstGeom prst="roundRect">
            <a:avLst>
              <a:gd name="adj" fmla="val 21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>
                <a:solidFill>
                  <a:srgbClr val="000000"/>
                </a:solidFill>
              </a:rPr>
              <a:t>state   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1DC07FB-9268-4A81-104B-F6A2ADC31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373" y="3790950"/>
            <a:ext cx="1955800" cy="1681163"/>
          </a:xfrm>
          <a:prstGeom prst="roundRect">
            <a:avLst>
              <a:gd name="adj" fmla="val 9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>
                <a:solidFill>
                  <a:srgbClr val="000000"/>
                </a:solidFill>
              </a:rPr>
              <a:t>fall()  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>
                <a:solidFill>
                  <a:srgbClr val="000000"/>
                </a:solidFill>
              </a:rPr>
              <a:t>boil()   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F5F6DA08-6668-B6AD-5D08-CB44B0B72D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3323" y="4105275"/>
            <a:ext cx="863600" cy="319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D977767B-1E6E-2D7C-C431-CDAC6CABE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1261" y="4826000"/>
            <a:ext cx="835025" cy="446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1949C387-FAD9-BF8C-D80B-E8CC4A022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8836" y="5113338"/>
            <a:ext cx="2487612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state = new Boiled()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6A614D4E-EC57-9BAB-6327-E7F8FA3B3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7973" y="1690688"/>
            <a:ext cx="1955800" cy="719137"/>
          </a:xfrm>
          <a:prstGeom prst="roundRect">
            <a:avLst>
              <a:gd name="adj" fmla="val 218"/>
            </a:avLst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i="1">
                <a:solidFill>
                  <a:srgbClr val="000000"/>
                </a:solidFill>
              </a:rPr>
              <a:t>EggState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F2ED6C8C-4E30-F104-0435-422D290CE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873" y="3302000"/>
            <a:ext cx="1955800" cy="719138"/>
          </a:xfrm>
          <a:prstGeom prst="roundRect">
            <a:avLst>
              <a:gd name="adj" fmla="val 21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>
                <a:solidFill>
                  <a:srgbClr val="000000"/>
                </a:solidFill>
              </a:rPr>
              <a:t>Boiled</a:t>
            </a:r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BAD01D18-2C1F-0568-C890-4C09F03C2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7973" y="2403308"/>
            <a:ext cx="1955800" cy="503238"/>
          </a:xfrm>
          <a:prstGeom prst="roundRect">
            <a:avLst>
              <a:gd name="adj" fmla="val 315"/>
            </a:avLst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i="1">
                <a:solidFill>
                  <a:srgbClr val="000000"/>
                </a:solidFill>
              </a:rPr>
              <a:t>fall()   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E5BE3918-085F-981B-602B-FCCB48C31B69}"/>
              </a:ext>
            </a:extLst>
          </p:cNvPr>
          <p:cNvCxnSpPr>
            <a:cxnSpLocks noChangeShapeType="1"/>
            <a:stCxn id="18" idx="0"/>
            <a:endCxn id="12" idx="2"/>
          </p:cNvCxnSpPr>
          <p:nvPr/>
        </p:nvCxnSpPr>
        <p:spPr bwMode="auto">
          <a:xfrm rot="5400000" flipH="1" flipV="1">
            <a:off x="6803440" y="3689267"/>
            <a:ext cx="1805154" cy="239712"/>
          </a:xfrm>
          <a:prstGeom prst="bentConnector3">
            <a:avLst>
              <a:gd name="adj1" fmla="val 50000"/>
            </a:avLst>
          </a:prstGeom>
          <a:noFill/>
          <a:ln w="360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888AA7B7-DE4F-D25B-0FF0-F772773DB7E6}"/>
              </a:ext>
            </a:extLst>
          </p:cNvPr>
          <p:cNvCxnSpPr>
            <a:cxnSpLocks noChangeShapeType="1"/>
            <a:stCxn id="11" idx="0"/>
            <a:endCxn id="12" idx="2"/>
          </p:cNvCxnSpPr>
          <p:nvPr/>
        </p:nvCxnSpPr>
        <p:spPr bwMode="auto">
          <a:xfrm rot="16200000" flipV="1">
            <a:off x="8180596" y="2551823"/>
            <a:ext cx="395454" cy="1104900"/>
          </a:xfrm>
          <a:prstGeom prst="bentConnector3">
            <a:avLst>
              <a:gd name="adj1" fmla="val 50000"/>
            </a:avLst>
          </a:prstGeom>
          <a:noFill/>
          <a:ln w="360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14">
            <a:extLst>
              <a:ext uri="{FF2B5EF4-FFF2-40B4-BE49-F238E27FC236}">
                <a16:creationId xmlns:a16="http://schemas.microsoft.com/office/drawing/2014/main" id="{7C62AA56-1B52-8EA0-FBE3-36FD66610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7532" y="4783138"/>
            <a:ext cx="1474787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... “boing”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1E62739A-0B5E-0442-507C-F1C872E99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4387" y="5865311"/>
            <a:ext cx="1611312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... “splat”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5AC51F30-6ACE-DB27-B327-4634AC6C2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6611" y="3905250"/>
            <a:ext cx="1249362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state.fall()</a:t>
            </a:r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805A97D9-E81C-9F2D-9D91-F53415FF9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8261" y="4711700"/>
            <a:ext cx="1955800" cy="719138"/>
          </a:xfrm>
          <a:prstGeom prst="roundRect">
            <a:avLst>
              <a:gd name="adj" fmla="val 21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>
                <a:solidFill>
                  <a:srgbClr val="000000"/>
                </a:solidFill>
              </a:rPr>
              <a:t>Raw</a:t>
            </a:r>
          </a:p>
        </p:txBody>
      </p:sp>
      <p:sp>
        <p:nvSpPr>
          <p:cNvPr id="19" name="AutoShape 18">
            <a:extLst>
              <a:ext uri="{FF2B5EF4-FFF2-40B4-BE49-F238E27FC236}">
                <a16:creationId xmlns:a16="http://schemas.microsoft.com/office/drawing/2014/main" id="{F600A6F8-7A8A-EBF8-81A6-4BDA5A523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873" y="4014955"/>
            <a:ext cx="1955800" cy="503237"/>
          </a:xfrm>
          <a:prstGeom prst="roundRect">
            <a:avLst>
              <a:gd name="adj" fmla="val 315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>
                <a:solidFill>
                  <a:srgbClr val="000000"/>
                </a:solidFill>
              </a:rPr>
              <a:t>fall()   </a:t>
            </a:r>
          </a:p>
        </p:txBody>
      </p:sp>
      <p:sp>
        <p:nvSpPr>
          <p:cNvPr id="20" name="AutoShape 19">
            <a:extLst>
              <a:ext uri="{FF2B5EF4-FFF2-40B4-BE49-F238E27FC236}">
                <a16:creationId xmlns:a16="http://schemas.microsoft.com/office/drawing/2014/main" id="{654FC35D-CE43-8217-F5BF-E407192F9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107" y="5438942"/>
            <a:ext cx="1955800" cy="503238"/>
          </a:xfrm>
          <a:prstGeom prst="roundRect">
            <a:avLst>
              <a:gd name="adj" fmla="val 315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>
                <a:solidFill>
                  <a:srgbClr val="000000"/>
                </a:solidFill>
              </a:rPr>
              <a:t>fall()   </a:t>
            </a: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9D9BB006-0E0A-8C2E-03BE-ACDCAF7D2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5019" y="5792286"/>
            <a:ext cx="449263" cy="244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EC2F930A-D1F3-BD92-C7E2-4907B97DA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7913" y="4352089"/>
            <a:ext cx="376238" cy="488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2">
            <a:extLst>
              <a:ext uri="{FF2B5EF4-FFF2-40B4-BE49-F238E27FC236}">
                <a16:creationId xmlns:a16="http://schemas.microsoft.com/office/drawing/2014/main" id="{806546E2-D33A-46E0-9A6E-7B9EB66DC9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6361" y="2940050"/>
            <a:ext cx="920750" cy="477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33">
            <a:extLst>
              <a:ext uri="{FF2B5EF4-FFF2-40B4-BE49-F238E27FC236}">
                <a16:creationId xmlns:a16="http://schemas.microsoft.com/office/drawing/2014/main" id="{C44D6532-7FB5-0AB2-55D2-C1685CCF5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6636" y="2266950"/>
            <a:ext cx="1346200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initial: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new Raw()</a:t>
            </a:r>
          </a:p>
        </p:txBody>
      </p:sp>
      <p:cxnSp>
        <p:nvCxnSpPr>
          <p:cNvPr id="25" name="AutoShape 38">
            <a:extLst>
              <a:ext uri="{FF2B5EF4-FFF2-40B4-BE49-F238E27FC236}">
                <a16:creationId xmlns:a16="http://schemas.microsoft.com/office/drawing/2014/main" id="{F04F9E3F-3B46-7548-1073-96BCB708CB03}"/>
              </a:ext>
            </a:extLst>
          </p:cNvPr>
          <p:cNvCxnSpPr>
            <a:cxnSpLocks noChangeShapeType="1"/>
            <a:stCxn id="5" idx="3"/>
            <a:endCxn id="10" idx="1"/>
          </p:cNvCxnSpPr>
          <p:nvPr/>
        </p:nvCxnSpPr>
        <p:spPr bwMode="auto">
          <a:xfrm flipV="1">
            <a:off x="3368173" y="2051050"/>
            <a:ext cx="3479800" cy="1381125"/>
          </a:xfrm>
          <a:prstGeom prst="bentConnector3">
            <a:avLst>
              <a:gd name="adj1" fmla="val 68611"/>
            </a:avLst>
          </a:prstGeom>
          <a:noFill/>
          <a:ln w="360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E97B284-6F4A-269B-AA83-1E15D3229BD5}"/>
              </a:ext>
            </a:extLst>
          </p:cNvPr>
          <p:cNvGrpSpPr/>
          <p:nvPr/>
        </p:nvGrpSpPr>
        <p:grpSpPr>
          <a:xfrm>
            <a:off x="129909" y="1862359"/>
            <a:ext cx="879144" cy="1267969"/>
            <a:chOff x="5648155" y="2996179"/>
            <a:chExt cx="1348070" cy="1936731"/>
          </a:xfrm>
        </p:grpSpPr>
        <p:sp>
          <p:nvSpPr>
            <p:cNvPr id="26" name="AutoShape 23">
              <a:extLst>
                <a:ext uri="{FF2B5EF4-FFF2-40B4-BE49-F238E27FC236}">
                  <a16:creationId xmlns:a16="http://schemas.microsoft.com/office/drawing/2014/main" id="{1493511C-667B-78F0-A7A0-C19A0C328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8155" y="2996179"/>
              <a:ext cx="1348070" cy="343280"/>
            </a:xfrm>
            <a:prstGeom prst="roundRect">
              <a:avLst>
                <a:gd name="adj" fmla="val 46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050">
                  <a:solidFill>
                    <a:srgbClr val="000000"/>
                  </a:solidFill>
                </a:rPr>
                <a:t>Egg</a:t>
              </a:r>
            </a:p>
          </p:txBody>
        </p:sp>
        <p:sp>
          <p:nvSpPr>
            <p:cNvPr id="27" name="AutoShape 24">
              <a:extLst>
                <a:ext uri="{FF2B5EF4-FFF2-40B4-BE49-F238E27FC236}">
                  <a16:creationId xmlns:a16="http://schemas.microsoft.com/office/drawing/2014/main" id="{D1D0B5D4-8700-7E00-1003-B630FA07A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8155" y="3345445"/>
              <a:ext cx="1345745" cy="415367"/>
            </a:xfrm>
            <a:prstGeom prst="roundRect">
              <a:avLst>
                <a:gd name="adj" fmla="val 46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050" dirty="0" err="1">
                  <a:solidFill>
                    <a:srgbClr val="000000"/>
                  </a:solidFill>
                </a:rPr>
                <a:t>eggState</a:t>
              </a:r>
              <a:r>
                <a:rPr lang="en-GB" altLang="en-US" sz="1050" dirty="0">
                  <a:solidFill>
                    <a:srgbClr val="000000"/>
                  </a:solidFill>
                </a:rPr>
                <a:t>   </a:t>
              </a:r>
            </a:p>
          </p:txBody>
        </p:sp>
        <p:sp>
          <p:nvSpPr>
            <p:cNvPr id="28" name="AutoShape 27">
              <a:extLst>
                <a:ext uri="{FF2B5EF4-FFF2-40B4-BE49-F238E27FC236}">
                  <a16:creationId xmlns:a16="http://schemas.microsoft.com/office/drawing/2014/main" id="{57B179D2-09A2-5F92-CF50-6AAC19828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8155" y="3760582"/>
              <a:ext cx="1348070" cy="1172328"/>
            </a:xfrm>
            <a:prstGeom prst="roundRect">
              <a:avLst>
                <a:gd name="adj" fmla="val 19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endParaRPr lang="en-GB" altLang="en-US" sz="1050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050" dirty="0">
                  <a:solidFill>
                    <a:srgbClr val="000000"/>
                  </a:solidFill>
                </a:rPr>
                <a:t>fall()   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050" dirty="0">
                  <a:solidFill>
                    <a:srgbClr val="000000"/>
                  </a:solidFill>
                </a:rPr>
                <a:t>boil()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050" dirty="0" err="1">
                  <a:solidFill>
                    <a:srgbClr val="000000"/>
                  </a:solidFill>
                </a:rPr>
                <a:t>softBoil</a:t>
              </a:r>
              <a:r>
                <a:rPr lang="en-GB" altLang="en-US" sz="1050" dirty="0">
                  <a:solidFill>
                    <a:srgbClr val="000000"/>
                  </a:solidFill>
                </a:rPr>
                <a:t>()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050" dirty="0">
                  <a:solidFill>
                    <a:srgbClr val="000000"/>
                  </a:solidFill>
                </a:rPr>
                <a:t>   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A36F5E-2A7E-E188-7562-15D82A323EB7}"/>
              </a:ext>
            </a:extLst>
          </p:cNvPr>
          <p:cNvCxnSpPr/>
          <p:nvPr/>
        </p:nvCxnSpPr>
        <p:spPr>
          <a:xfrm flipH="1">
            <a:off x="1011695" y="1413014"/>
            <a:ext cx="285750" cy="4796784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6BDF48C-7B49-BC1C-F215-289A43E2C008}"/>
              </a:ext>
            </a:extLst>
          </p:cNvPr>
          <p:cNvSpPr txBox="1"/>
          <p:nvPr/>
        </p:nvSpPr>
        <p:spPr>
          <a:xfrm>
            <a:off x="6681537" y="167195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95B5F4-3801-35D5-EBA3-C7CD09039910}"/>
              </a:ext>
            </a:extLst>
          </p:cNvPr>
          <p:cNvSpPr txBox="1"/>
          <p:nvPr/>
        </p:nvSpPr>
        <p:spPr>
          <a:xfrm>
            <a:off x="3368173" y="339411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8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F7AF-E942-DB24-6D15-EA319048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adding</a:t>
            </a:r>
            <a:r>
              <a:rPr lang="da-DK" dirty="0"/>
              <a:t> a new </a:t>
            </a:r>
            <a:r>
              <a:rPr lang="da-DK" dirty="0" err="1"/>
              <a:t>state</a:t>
            </a:r>
            <a:r>
              <a:rPr lang="da-DK" dirty="0"/>
              <a:t> is </a:t>
            </a:r>
            <a:r>
              <a:rPr lang="da-DK" b="1" i="1" dirty="0"/>
              <a:t>super </a:t>
            </a:r>
            <a:r>
              <a:rPr lang="da-DK" b="1" i="1" dirty="0" err="1"/>
              <a:t>easy</a:t>
            </a:r>
            <a:r>
              <a:rPr lang="da-DK" dirty="0"/>
              <a:t>!</a:t>
            </a: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34CE03D-9EFF-E2A5-A2B1-D1B7B12EF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373" y="2352675"/>
            <a:ext cx="1955800" cy="719138"/>
          </a:xfrm>
          <a:prstGeom prst="roundRect">
            <a:avLst>
              <a:gd name="adj" fmla="val 21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>
                <a:solidFill>
                  <a:srgbClr val="000000"/>
                </a:solidFill>
              </a:rPr>
              <a:t>Egg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AC84F3E4-CFEC-A509-494C-910156F0B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373" y="3071813"/>
            <a:ext cx="1955800" cy="719137"/>
          </a:xfrm>
          <a:prstGeom prst="roundRect">
            <a:avLst>
              <a:gd name="adj" fmla="val 21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>
                <a:solidFill>
                  <a:srgbClr val="000000"/>
                </a:solidFill>
              </a:rPr>
              <a:t>state   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1DC07FB-9268-4A81-104B-F6A2ADC31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373" y="3802493"/>
            <a:ext cx="1955800" cy="1240984"/>
          </a:xfrm>
          <a:prstGeom prst="roundRect">
            <a:avLst>
              <a:gd name="adj" fmla="val 9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dirty="0">
                <a:solidFill>
                  <a:srgbClr val="000000"/>
                </a:solidFill>
              </a:rPr>
              <a:t>fall()  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dirty="0" err="1">
                <a:solidFill>
                  <a:srgbClr val="000000"/>
                </a:solidFill>
              </a:rPr>
              <a:t>setState</a:t>
            </a:r>
            <a:r>
              <a:rPr lang="en-GB" altLang="en-US" sz="1800" dirty="0">
                <a:solidFill>
                  <a:srgbClr val="000000"/>
                </a:solidFill>
              </a:rPr>
              <a:t>(</a:t>
            </a:r>
            <a:r>
              <a:rPr lang="en-GB" altLang="en-US" sz="1800" dirty="0" err="1">
                <a:solidFill>
                  <a:srgbClr val="000000"/>
                </a:solidFill>
              </a:rPr>
              <a:t>aState</a:t>
            </a:r>
            <a:r>
              <a:rPr lang="en-GB" altLang="en-US" sz="1800" dirty="0">
                <a:solidFill>
                  <a:srgbClr val="000000"/>
                </a:solidFill>
              </a:rPr>
              <a:t>)   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F5F6DA08-6668-B6AD-5D08-CB44B0B72D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3188" y="4137026"/>
            <a:ext cx="1243097" cy="11910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D977767B-1E6E-2D7C-C431-CDAC6CABE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1998" y="4769268"/>
            <a:ext cx="545265" cy="60874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1949C387-FAD9-BF8C-D80B-E8CC4A022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857" y="5358022"/>
            <a:ext cx="1639873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state = </a:t>
            </a:r>
            <a:r>
              <a:rPr lang="en-GB" alt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aState</a:t>
            </a:r>
            <a:endParaRPr lang="en-GB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6A614D4E-EC57-9BAB-6327-E7F8FA3B3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7973" y="1690688"/>
            <a:ext cx="1955800" cy="719137"/>
          </a:xfrm>
          <a:prstGeom prst="roundRect">
            <a:avLst>
              <a:gd name="adj" fmla="val 218"/>
            </a:avLst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i="1">
                <a:solidFill>
                  <a:srgbClr val="000000"/>
                </a:solidFill>
              </a:rPr>
              <a:t>EggState</a:t>
            </a:r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BAD01D18-2C1F-0568-C890-4C09F03C2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7973" y="2403308"/>
            <a:ext cx="1955800" cy="503238"/>
          </a:xfrm>
          <a:prstGeom prst="roundRect">
            <a:avLst>
              <a:gd name="adj" fmla="val 315"/>
            </a:avLst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i="1">
                <a:solidFill>
                  <a:srgbClr val="000000"/>
                </a:solidFill>
              </a:rPr>
              <a:t>fall()   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E5BE3918-085F-981B-602B-FCCB48C31B69}"/>
              </a:ext>
            </a:extLst>
          </p:cNvPr>
          <p:cNvCxnSpPr>
            <a:cxnSpLocks noChangeShapeType="1"/>
            <a:stCxn id="18" idx="0"/>
            <a:endCxn id="12" idx="2"/>
          </p:cNvCxnSpPr>
          <p:nvPr/>
        </p:nvCxnSpPr>
        <p:spPr bwMode="auto">
          <a:xfrm rot="5400000" flipH="1" flipV="1">
            <a:off x="6151325" y="3139561"/>
            <a:ext cx="1907562" cy="1441533"/>
          </a:xfrm>
          <a:prstGeom prst="bentConnector3">
            <a:avLst>
              <a:gd name="adj1" fmla="val 50000"/>
            </a:avLst>
          </a:prstGeom>
          <a:noFill/>
          <a:ln w="360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888AA7B7-DE4F-D25B-0FF0-F772773DB7E6}"/>
              </a:ext>
            </a:extLst>
          </p:cNvPr>
          <p:cNvCxnSpPr>
            <a:cxnSpLocks noChangeShapeType="1"/>
            <a:stCxn id="11" idx="0"/>
            <a:endCxn id="12" idx="2"/>
          </p:cNvCxnSpPr>
          <p:nvPr/>
        </p:nvCxnSpPr>
        <p:spPr bwMode="auto">
          <a:xfrm rot="16200000" flipV="1">
            <a:off x="7435486" y="3296934"/>
            <a:ext cx="1491471" cy="710696"/>
          </a:xfrm>
          <a:prstGeom prst="bentConnector3">
            <a:avLst>
              <a:gd name="adj1" fmla="val 50000"/>
            </a:avLst>
          </a:prstGeom>
          <a:noFill/>
          <a:ln w="360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 Box 16">
            <a:extLst>
              <a:ext uri="{FF2B5EF4-FFF2-40B4-BE49-F238E27FC236}">
                <a16:creationId xmlns:a16="http://schemas.microsoft.com/office/drawing/2014/main" id="{5AC51F30-6ACE-DB27-B327-4634AC6C2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6611" y="3905250"/>
            <a:ext cx="1249362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state.fall()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EC51D8-5A26-F93E-3C1B-C22DB1C04DB2}"/>
              </a:ext>
            </a:extLst>
          </p:cNvPr>
          <p:cNvGrpSpPr/>
          <p:nvPr/>
        </p:nvGrpSpPr>
        <p:grpSpPr>
          <a:xfrm>
            <a:off x="5406440" y="4814108"/>
            <a:ext cx="3397333" cy="1651027"/>
            <a:chOff x="5749356" y="4230103"/>
            <a:chExt cx="3397333" cy="1651027"/>
          </a:xfrm>
        </p:grpSpPr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1E62739A-0B5E-0442-507C-F1C872E99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5377" y="5536643"/>
              <a:ext cx="1611312" cy="34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... “splat”</a:t>
              </a:r>
            </a:p>
          </p:txBody>
        </p:sp>
        <p:sp>
          <p:nvSpPr>
            <p:cNvPr id="18" name="AutoShape 17">
              <a:extLst>
                <a:ext uri="{FF2B5EF4-FFF2-40B4-BE49-F238E27FC236}">
                  <a16:creationId xmlns:a16="http://schemas.microsoft.com/office/drawing/2014/main" id="{805A97D9-E81C-9F2D-9D91-F53415FF9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9356" y="4230103"/>
              <a:ext cx="1955800" cy="719138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Raw</a:t>
              </a:r>
            </a:p>
          </p:txBody>
        </p:sp>
        <p:sp>
          <p:nvSpPr>
            <p:cNvPr id="20" name="AutoShape 19">
              <a:extLst>
                <a:ext uri="{FF2B5EF4-FFF2-40B4-BE49-F238E27FC236}">
                  <a16:creationId xmlns:a16="http://schemas.microsoft.com/office/drawing/2014/main" id="{654FC35D-CE43-8217-F5BF-E407192F9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4202" y="4957345"/>
              <a:ext cx="1955800" cy="503238"/>
            </a:xfrm>
            <a:prstGeom prst="roundRect">
              <a:avLst>
                <a:gd name="adj" fmla="val 3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fall()   </a:t>
              </a: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D9BB006-0E0A-8C2E-03BE-ACDCAF7D2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6114" y="5310689"/>
              <a:ext cx="449263" cy="244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7D2571F-FD01-3095-5E4D-C32187B20655}"/>
              </a:ext>
            </a:extLst>
          </p:cNvPr>
          <p:cNvGrpSpPr/>
          <p:nvPr/>
        </p:nvGrpSpPr>
        <p:grpSpPr>
          <a:xfrm>
            <a:off x="7558669" y="4398017"/>
            <a:ext cx="3029446" cy="1825625"/>
            <a:chOff x="7952873" y="3302000"/>
            <a:chExt cx="3029446" cy="1825625"/>
          </a:xfrm>
        </p:grpSpPr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id="{F2ED6C8C-4E30-F104-0435-422D290CE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873" y="3302000"/>
              <a:ext cx="1955800" cy="719138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Boiled</a:t>
              </a: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7C62AA56-1B52-8EA0-FBE3-36FD66610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7532" y="4783138"/>
              <a:ext cx="1474787" cy="34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... “boing”</a:t>
              </a:r>
            </a:p>
          </p:txBody>
        </p:sp>
        <p:sp>
          <p:nvSpPr>
            <p:cNvPr id="19" name="AutoShape 18">
              <a:extLst>
                <a:ext uri="{FF2B5EF4-FFF2-40B4-BE49-F238E27FC236}">
                  <a16:creationId xmlns:a16="http://schemas.microsoft.com/office/drawing/2014/main" id="{F600A6F8-7A8A-EBF8-81A6-4BDA5A523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873" y="4014955"/>
              <a:ext cx="1955800" cy="503237"/>
            </a:xfrm>
            <a:prstGeom prst="roundRect">
              <a:avLst>
                <a:gd name="adj" fmla="val 3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fall()   </a:t>
              </a:r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EC2F930A-D1F3-BD92-C7E2-4907B97DA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37913" y="4352089"/>
              <a:ext cx="376238" cy="488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Line 32">
            <a:extLst>
              <a:ext uri="{FF2B5EF4-FFF2-40B4-BE49-F238E27FC236}">
                <a16:creationId xmlns:a16="http://schemas.microsoft.com/office/drawing/2014/main" id="{806546E2-D33A-46E0-9A6E-7B9EB66DC9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6361" y="2940050"/>
            <a:ext cx="920750" cy="477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33">
            <a:extLst>
              <a:ext uri="{FF2B5EF4-FFF2-40B4-BE49-F238E27FC236}">
                <a16:creationId xmlns:a16="http://schemas.microsoft.com/office/drawing/2014/main" id="{C44D6532-7FB5-0AB2-55D2-C1685CCF5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6636" y="2266950"/>
            <a:ext cx="1346200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initial: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new Raw()</a:t>
            </a:r>
          </a:p>
        </p:txBody>
      </p:sp>
      <p:cxnSp>
        <p:nvCxnSpPr>
          <p:cNvPr id="25" name="AutoShape 38">
            <a:extLst>
              <a:ext uri="{FF2B5EF4-FFF2-40B4-BE49-F238E27FC236}">
                <a16:creationId xmlns:a16="http://schemas.microsoft.com/office/drawing/2014/main" id="{F04F9E3F-3B46-7548-1073-96BCB708CB03}"/>
              </a:ext>
            </a:extLst>
          </p:cNvPr>
          <p:cNvCxnSpPr>
            <a:cxnSpLocks noChangeShapeType="1"/>
            <a:stCxn id="5" idx="3"/>
            <a:endCxn id="10" idx="1"/>
          </p:cNvCxnSpPr>
          <p:nvPr/>
        </p:nvCxnSpPr>
        <p:spPr bwMode="auto">
          <a:xfrm flipV="1">
            <a:off x="3368173" y="2051050"/>
            <a:ext cx="3479800" cy="1381125"/>
          </a:xfrm>
          <a:prstGeom prst="bentConnector3">
            <a:avLst>
              <a:gd name="adj1" fmla="val 68611"/>
            </a:avLst>
          </a:prstGeom>
          <a:noFill/>
          <a:ln w="360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8AAD4E-61CF-36CE-DABD-0B548ADB411C}"/>
              </a:ext>
            </a:extLst>
          </p:cNvPr>
          <p:cNvSpPr txBox="1"/>
          <p:nvPr/>
        </p:nvSpPr>
        <p:spPr>
          <a:xfrm>
            <a:off x="6681537" y="167195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0048C1-DCD8-2DFD-BB4F-03CFCB7B815F}"/>
              </a:ext>
            </a:extLst>
          </p:cNvPr>
          <p:cNvSpPr txBox="1"/>
          <p:nvPr/>
        </p:nvSpPr>
        <p:spPr>
          <a:xfrm>
            <a:off x="3368173" y="339411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4C190DE-D870-722B-19F5-86387B3E730B}"/>
              </a:ext>
            </a:extLst>
          </p:cNvPr>
          <p:cNvGrpSpPr/>
          <p:nvPr/>
        </p:nvGrpSpPr>
        <p:grpSpPr>
          <a:xfrm>
            <a:off x="8768261" y="2633579"/>
            <a:ext cx="3153363" cy="2276614"/>
            <a:chOff x="8768261" y="2633579"/>
            <a:chExt cx="3153363" cy="2276614"/>
          </a:xfrm>
        </p:grpSpPr>
        <p:sp>
          <p:nvSpPr>
            <p:cNvPr id="44" name="Explosion: 8 Points 43">
              <a:extLst>
                <a:ext uri="{FF2B5EF4-FFF2-40B4-BE49-F238E27FC236}">
                  <a16:creationId xmlns:a16="http://schemas.microsoft.com/office/drawing/2014/main" id="{A556F23B-47F6-48CB-EEEB-E97D44FAC4B5}"/>
                </a:ext>
              </a:extLst>
            </p:cNvPr>
            <p:cNvSpPr/>
            <p:nvPr/>
          </p:nvSpPr>
          <p:spPr>
            <a:xfrm>
              <a:off x="8768261" y="2633579"/>
              <a:ext cx="3052264" cy="2276614"/>
            </a:xfrm>
            <a:prstGeom prst="irregularSeal1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A6C5C0D-6CD0-4E8F-574D-D5B6A2F2FFD9}"/>
                </a:ext>
              </a:extLst>
            </p:cNvPr>
            <p:cNvGrpSpPr/>
            <p:nvPr/>
          </p:nvGrpSpPr>
          <p:grpSpPr>
            <a:xfrm>
              <a:off x="9269828" y="3195011"/>
              <a:ext cx="2651796" cy="1689485"/>
              <a:chOff x="7952873" y="3444518"/>
              <a:chExt cx="2651796" cy="1689485"/>
            </a:xfrm>
          </p:grpSpPr>
          <p:sp>
            <p:nvSpPr>
              <p:cNvPr id="37" name="AutoShape 10">
                <a:extLst>
                  <a:ext uri="{FF2B5EF4-FFF2-40B4-BE49-F238E27FC236}">
                    <a16:creationId xmlns:a16="http://schemas.microsoft.com/office/drawing/2014/main" id="{8B275014-CD88-BE28-3B85-4A1CBA8CD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2873" y="3444518"/>
                <a:ext cx="1955800" cy="466184"/>
              </a:xfrm>
              <a:prstGeom prst="roundRect">
                <a:avLst>
                  <a:gd name="adj" fmla="val 218"/>
                </a:avLst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723900" algn="l"/>
                    <a:tab pos="14478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723900" algn="l"/>
                    <a:tab pos="14478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  <a:tab pos="14478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  <a:tab pos="14478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  <a:tab pos="14478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n-GB" altLang="en-US" sz="1800" dirty="0" err="1">
                    <a:solidFill>
                      <a:srgbClr val="000000"/>
                    </a:solidFill>
                  </a:rPr>
                  <a:t>SoftBoiled</a:t>
                </a:r>
                <a:endParaRPr lang="en-GB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Text Box 14">
                <a:extLst>
                  <a:ext uri="{FF2B5EF4-FFF2-40B4-BE49-F238E27FC236}">
                    <a16:creationId xmlns:a16="http://schemas.microsoft.com/office/drawing/2014/main" id="{0FBC62BF-7867-2923-2E2D-CE281D73FE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07532" y="4783138"/>
                <a:ext cx="1097137" cy="3508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723900" algn="l"/>
                    <a:tab pos="14478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723900" algn="l"/>
                    <a:tab pos="14478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  <a:tab pos="14478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  <a:tab pos="14478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  <a:tab pos="14478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n-GB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... “</a:t>
                </a:r>
                <a:r>
                  <a:rPr lang="en-GB" alt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plof</a:t>
                </a:r>
                <a:r>
                  <a:rPr lang="en-GB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”</a:t>
                </a:r>
              </a:p>
            </p:txBody>
          </p:sp>
          <p:sp>
            <p:nvSpPr>
              <p:cNvPr id="39" name="AutoShape 18">
                <a:extLst>
                  <a:ext uri="{FF2B5EF4-FFF2-40B4-BE49-F238E27FC236}">
                    <a16:creationId xmlns:a16="http://schemas.microsoft.com/office/drawing/2014/main" id="{0EEF8980-4FEB-E6FF-0431-AB422E148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2873" y="3905968"/>
                <a:ext cx="1955800" cy="608917"/>
              </a:xfrm>
              <a:prstGeom prst="roundRect">
                <a:avLst>
                  <a:gd name="adj" fmla="val 315"/>
                </a:avLst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723900" algn="l"/>
                    <a:tab pos="14478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723900" algn="l"/>
                    <a:tab pos="14478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  <a:tab pos="14478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  <a:tab pos="14478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  <a:tab pos="14478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n-GB" altLang="en-US" sz="1800" dirty="0">
                    <a:solidFill>
                      <a:srgbClr val="000000"/>
                    </a:solidFill>
                  </a:rPr>
                  <a:t>fall()   </a:t>
                </a:r>
              </a:p>
            </p:txBody>
          </p:sp>
          <p:sp>
            <p:nvSpPr>
              <p:cNvPr id="40" name="Line 21">
                <a:extLst>
                  <a:ext uri="{FF2B5EF4-FFF2-40B4-BE49-F238E27FC236}">
                    <a16:creationId xmlns:a16="http://schemas.microsoft.com/office/drawing/2014/main" id="{0BC7907A-059A-8A76-8D41-A677BB8CB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37913" y="4352089"/>
                <a:ext cx="376238" cy="4889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41" name="AutoShape 13">
            <a:extLst>
              <a:ext uri="{FF2B5EF4-FFF2-40B4-BE49-F238E27FC236}">
                <a16:creationId xmlns:a16="http://schemas.microsoft.com/office/drawing/2014/main" id="{96B4F79B-DFF0-0C0A-40E0-416CB58F265E}"/>
              </a:ext>
            </a:extLst>
          </p:cNvPr>
          <p:cNvCxnSpPr>
            <a:cxnSpLocks noChangeShapeType="1"/>
            <a:stCxn id="37" idx="0"/>
            <a:endCxn id="12" idx="2"/>
          </p:cNvCxnSpPr>
          <p:nvPr/>
        </p:nvCxnSpPr>
        <p:spPr bwMode="auto">
          <a:xfrm rot="16200000" flipV="1">
            <a:off x="8892569" y="1839851"/>
            <a:ext cx="288465" cy="2421855"/>
          </a:xfrm>
          <a:prstGeom prst="bentConnector3">
            <a:avLst>
              <a:gd name="adj1" fmla="val 50000"/>
            </a:avLst>
          </a:prstGeom>
          <a:noFill/>
          <a:ln w="360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5410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E075-8916-976C-6BFA-6B8B35AB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State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38DC-35C0-1E31-046B-43CA8F2F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800" dirty="0"/>
              <a:t>Advantages: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400" dirty="0"/>
              <a:t>No need for conditional code in most methods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400" dirty="0"/>
              <a:t>Many simple methods Vs 1, centralized, large and complex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GB" altLang="en-US" sz="2400" dirty="0"/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400" dirty="0"/>
              <a:t>Simpler to modify 1 specific </a:t>
            </a:r>
            <a:r>
              <a:rPr lang="en-GB" altLang="en-US" sz="2400" dirty="0" err="1"/>
              <a:t>behavior</a:t>
            </a:r>
            <a:r>
              <a:rPr lang="en-GB" altLang="en-US" sz="2400" dirty="0"/>
              <a:t> without touching all others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GB" altLang="en-US" sz="2400" b="1" dirty="0"/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400" b="1" dirty="0"/>
              <a:t>More flexibility:</a:t>
            </a:r>
            <a:r>
              <a:rPr lang="en-GB" altLang="en-US" sz="2400" dirty="0"/>
              <a:t> very simple add more states!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GB" altLang="en-US" sz="2400" dirty="0"/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400" dirty="0"/>
              <a:t>Works for many similar cases, it is a general solution to a number of similar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58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9395-D6CE-A1AB-54D7-581E6DB9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Task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044F-2C07-C3CD-EB36-BFB7B5E00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684"/>
            <a:ext cx="10515600" cy="4773279"/>
          </a:xfrm>
        </p:spPr>
        <p:txBody>
          <a:bodyPr>
            <a:normAutofit fontScale="92500" lnSpcReduction="20000"/>
          </a:bodyPr>
          <a:lstStyle/>
          <a:p>
            <a:r>
              <a:rPr lang="da-DK" sz="1800" dirty="0"/>
              <a:t>Look at folder </a:t>
            </a:r>
            <a:r>
              <a:rPr lang="da-DK" sz="1800" dirty="0" err="1">
                <a:solidFill>
                  <a:schemeClr val="accent1"/>
                </a:solidFill>
              </a:rPr>
              <a:t>code</a:t>
            </a:r>
            <a:r>
              <a:rPr lang="da-DK" sz="1800" dirty="0">
                <a:solidFill>
                  <a:schemeClr val="accent1"/>
                </a:solidFill>
              </a:rPr>
              <a:t>\task2</a:t>
            </a:r>
          </a:p>
          <a:p>
            <a:r>
              <a:rPr lang="da-DK" sz="1800" dirty="0" err="1"/>
              <a:t>Create</a:t>
            </a:r>
            <a:r>
              <a:rPr lang="da-DK" sz="1800" dirty="0"/>
              <a:t> a </a:t>
            </a:r>
            <a:r>
              <a:rPr lang="da-DK" sz="1800" dirty="0" err="1"/>
              <a:t>console</a:t>
            </a:r>
            <a:r>
              <a:rPr lang="da-DK" sz="1800" dirty="0"/>
              <a:t> app, </a:t>
            </a:r>
            <a:r>
              <a:rPr lang="da-DK" sz="1800" dirty="0" err="1"/>
              <a:t>then</a:t>
            </a:r>
            <a:r>
              <a:rPr lang="da-DK" sz="1800" dirty="0"/>
              <a:t> </a:t>
            </a:r>
            <a:r>
              <a:rPr lang="da-DK" sz="1800" dirty="0" err="1"/>
              <a:t>copy</a:t>
            </a:r>
            <a:r>
              <a:rPr lang="da-DK" sz="1800" dirty="0"/>
              <a:t>/import all files from the folder </a:t>
            </a:r>
            <a:r>
              <a:rPr lang="da-DK" sz="1800" dirty="0" err="1">
                <a:solidFill>
                  <a:schemeClr val="accent1"/>
                </a:solidFill>
              </a:rPr>
              <a:t>code</a:t>
            </a:r>
            <a:r>
              <a:rPr lang="da-DK" sz="1800" dirty="0">
                <a:solidFill>
                  <a:schemeClr val="accent1"/>
                </a:solidFill>
              </a:rPr>
              <a:t>\task2</a:t>
            </a:r>
          </a:p>
          <a:p>
            <a:endParaRPr lang="en-US" sz="2400" dirty="0"/>
          </a:p>
          <a:p>
            <a:r>
              <a:rPr lang="en-US" sz="2400" dirty="0"/>
              <a:t>An </a:t>
            </a:r>
            <a:r>
              <a:rPr lang="en-US" sz="2400" b="1" dirty="0"/>
              <a:t>mp3 player </a:t>
            </a:r>
            <a:r>
              <a:rPr lang="en-US" sz="2400" dirty="0"/>
              <a:t>is usually in state "off". From state "off" it can be turned on, then it will be in state "standby".</a:t>
            </a:r>
          </a:p>
          <a:p>
            <a:pPr lvl="1"/>
            <a:r>
              <a:rPr lang="en-US" sz="2100" dirty="0"/>
              <a:t>From state standby it can go to state "playing", and from state "playing" it can do to state "standby" again.</a:t>
            </a:r>
          </a:p>
          <a:p>
            <a:pPr lvl="1"/>
            <a:r>
              <a:rPr lang="en-US" sz="2100" dirty="0"/>
              <a:t>Eventually from "standby" the mp3 player can go into state "off" again.</a:t>
            </a:r>
          </a:p>
          <a:p>
            <a:r>
              <a:rPr lang="en-US" sz="2400" dirty="0"/>
              <a:t>Moreover:</a:t>
            </a:r>
          </a:p>
          <a:p>
            <a:pPr lvl="1"/>
            <a:r>
              <a:rPr lang="en-US" sz="2100" dirty="0"/>
              <a:t>when an mp3 player is in state "off" the display indicates "-", </a:t>
            </a:r>
          </a:p>
          <a:p>
            <a:pPr lvl="1"/>
            <a:r>
              <a:rPr lang="en-US" sz="2100" dirty="0"/>
              <a:t>while when in "standby" the display shows "[]"; </a:t>
            </a:r>
          </a:p>
          <a:p>
            <a:pPr lvl="1"/>
            <a:r>
              <a:rPr lang="en-US" sz="2100" dirty="0"/>
              <a:t>when in state "playing" the display shows the number and name of the song being player,  </a:t>
            </a:r>
            <a:br>
              <a:rPr lang="en-US" sz="2100" dirty="0"/>
            </a:br>
            <a:r>
              <a:rPr lang="en-US" sz="2100" dirty="0"/>
              <a:t>something like "04 Take on me".</a:t>
            </a:r>
          </a:p>
          <a:p>
            <a:r>
              <a:rPr lang="en-US" sz="2400" dirty="0"/>
              <a:t>An mp3 player should remember its state and be able to output a description of its state.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Finish </a:t>
            </a:r>
            <a:r>
              <a:rPr lang="en-US" dirty="0" err="1">
                <a:solidFill>
                  <a:srgbClr val="FF0000"/>
                </a:solidFill>
              </a:rPr>
              <a:t>desiging</a:t>
            </a:r>
            <a:r>
              <a:rPr lang="en-US" dirty="0">
                <a:solidFill>
                  <a:srgbClr val="FF0000"/>
                </a:solidFill>
              </a:rPr>
              <a:t> and implementing the class mp3 player, so the </a:t>
            </a:r>
            <a:r>
              <a:rPr lang="en-US" i="1" dirty="0">
                <a:solidFill>
                  <a:srgbClr val="FF0000"/>
                </a:solidFill>
              </a:rPr>
              <a:t>main </a:t>
            </a:r>
            <a:r>
              <a:rPr lang="en-US" dirty="0">
                <a:solidFill>
                  <a:srgbClr val="FF0000"/>
                </a:solidFill>
              </a:rPr>
              <a:t>runs!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40E5F9-2DD2-2A2A-C18F-EEE29EDBE8FB}"/>
              </a:ext>
            </a:extLst>
          </p:cNvPr>
          <p:cNvSpPr/>
          <p:nvPr/>
        </p:nvSpPr>
        <p:spPr>
          <a:xfrm>
            <a:off x="10848366" y="5469490"/>
            <a:ext cx="1235676" cy="1235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15 </a:t>
            </a:r>
          </a:p>
          <a:p>
            <a:pPr algn="ctr"/>
            <a:r>
              <a:rPr lang="da-DK" dirty="0"/>
              <a:t>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83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04DE-B287-8BDB-4A42-AEA07DE2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Break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7772-7D41-532E-DE56-1383AFD5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solidFill>
                  <a:schemeClr val="bg1"/>
                </a:solidFill>
              </a:rPr>
              <a:t>Questions</a:t>
            </a:r>
            <a:r>
              <a:rPr lang="da-DK" dirty="0">
                <a:solidFill>
                  <a:schemeClr val="bg1"/>
                </a:solidFill>
              </a:rPr>
              <a:t> so far?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69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1DAF-D6FF-C959-6773-97F9F744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Factory design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7656A-C19D-9D46-C2D0-16648A0E0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https://www.dofactory.com/net/factory-method-design-pattern</a:t>
            </a:r>
            <a:r>
              <a:rPr lang="en-US" sz="2400" dirty="0"/>
              <a:t> </a:t>
            </a:r>
          </a:p>
          <a:p>
            <a:r>
              <a:rPr lang="en-US" sz="2400" dirty="0"/>
              <a:t>Def: </a:t>
            </a:r>
            <a:br>
              <a:rPr lang="en-US" sz="2400" dirty="0"/>
            </a:br>
            <a:r>
              <a:rPr lang="en-US" sz="2400" i="1" dirty="0"/>
              <a:t>&lt;&lt;</a:t>
            </a:r>
            <a:r>
              <a:rPr lang="en-US" sz="2400" b="0" i="1" dirty="0">
                <a:solidFill>
                  <a:srgbClr val="212529"/>
                </a:solidFill>
                <a:effectLst/>
              </a:rPr>
              <a:t>The Factory Method design pattern </a:t>
            </a:r>
            <a:r>
              <a:rPr lang="en-US" sz="2400" b="1" i="1" dirty="0">
                <a:solidFill>
                  <a:srgbClr val="212529"/>
                </a:solidFill>
                <a:effectLst/>
              </a:rPr>
              <a:t>defines an interface </a:t>
            </a:r>
            <a:r>
              <a:rPr lang="en-US" sz="2400" b="0" i="1" dirty="0">
                <a:solidFill>
                  <a:srgbClr val="212529"/>
                </a:solidFill>
                <a:effectLst/>
              </a:rPr>
              <a:t>for </a:t>
            </a:r>
            <a:r>
              <a:rPr lang="en-US" sz="2400" b="1" i="1" dirty="0">
                <a:solidFill>
                  <a:srgbClr val="212529"/>
                </a:solidFill>
                <a:effectLst/>
              </a:rPr>
              <a:t>creating an object</a:t>
            </a:r>
            <a:r>
              <a:rPr lang="en-US" sz="2400" b="0" i="1" dirty="0">
                <a:solidFill>
                  <a:srgbClr val="212529"/>
                </a:solidFill>
                <a:effectLst/>
              </a:rPr>
              <a:t>, </a:t>
            </a:r>
            <a:br>
              <a:rPr lang="en-US" sz="2400" b="0" i="1" dirty="0">
                <a:solidFill>
                  <a:srgbClr val="212529"/>
                </a:solidFill>
                <a:effectLst/>
              </a:rPr>
            </a:br>
            <a:r>
              <a:rPr lang="en-US" sz="2400" b="0" i="1" dirty="0">
                <a:solidFill>
                  <a:srgbClr val="212529"/>
                </a:solidFill>
                <a:effectLst/>
              </a:rPr>
              <a:t>but </a:t>
            </a:r>
            <a:r>
              <a:rPr lang="en-US" sz="2400" b="1" i="1" dirty="0">
                <a:solidFill>
                  <a:srgbClr val="212529"/>
                </a:solidFill>
                <a:effectLst/>
              </a:rPr>
              <a:t>let subclasses decide which class to instantiate</a:t>
            </a:r>
            <a:r>
              <a:rPr lang="en-US" sz="2400" b="0" i="1" dirty="0">
                <a:solidFill>
                  <a:srgbClr val="212529"/>
                </a:solidFill>
                <a:effectLst/>
              </a:rPr>
              <a:t>. </a:t>
            </a:r>
            <a:br>
              <a:rPr lang="en-US" sz="2400" b="0" i="1" dirty="0">
                <a:solidFill>
                  <a:srgbClr val="212529"/>
                </a:solidFill>
                <a:effectLst/>
              </a:rPr>
            </a:br>
            <a:r>
              <a:rPr lang="en-US" sz="2400" b="0" i="1" dirty="0">
                <a:solidFill>
                  <a:srgbClr val="212529"/>
                </a:solidFill>
                <a:effectLst/>
              </a:rPr>
              <a:t>This pattern lets a class defer instantiation to subclasses.&gt;&gt;</a:t>
            </a:r>
            <a:endParaRPr lang="en-US" sz="2400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058D15-85AA-49C8-532D-655AC7D3B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411" y="3755028"/>
            <a:ext cx="7194512" cy="283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097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6FB5-F87D-ECED-D559-DD4CABB8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A823-6604-D676-09EF-EAA4CF16B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Typical use: I want to create an object from a certain class, given the name of the type of object. </a:t>
            </a:r>
            <a:br>
              <a:rPr lang="en-US" sz="2000" dirty="0"/>
            </a:br>
            <a:r>
              <a:rPr lang="en-US" sz="2000" dirty="0"/>
              <a:t>E.g. create a “Phone” or a “</a:t>
            </a:r>
            <a:r>
              <a:rPr lang="en-US" sz="2000" dirty="0" err="1"/>
              <a:t>SmartPhone</a:t>
            </a:r>
            <a:r>
              <a:rPr lang="en-US" sz="2000" dirty="0"/>
              <a:t>”, without having to specify more.</a:t>
            </a:r>
            <a:br>
              <a:rPr lang="en-US" sz="2000" dirty="0"/>
            </a:br>
            <a:r>
              <a:rPr lang="en-US" sz="2000" i="1" dirty="0">
                <a:solidFill>
                  <a:srgbClr val="00B050"/>
                </a:solidFill>
              </a:rPr>
              <a:t>&lt;&lt;In Factory patterns we </a:t>
            </a:r>
            <a:r>
              <a:rPr lang="en-US" sz="2000" b="1" i="1" dirty="0">
                <a:solidFill>
                  <a:srgbClr val="00B050"/>
                </a:solidFill>
              </a:rPr>
              <a:t>create the object of the Class without Exposing the Creation/Instantiation Logic </a:t>
            </a:r>
            <a:r>
              <a:rPr lang="en-US" sz="2000" i="1" dirty="0">
                <a:solidFill>
                  <a:srgbClr val="00B050"/>
                </a:solidFill>
              </a:rPr>
              <a:t>to the User who wants to create the Object […] </a:t>
            </a:r>
            <a:br>
              <a:rPr lang="en-US" sz="2000" i="1" dirty="0">
                <a:solidFill>
                  <a:srgbClr val="00B050"/>
                </a:solidFill>
              </a:rPr>
            </a:br>
            <a:r>
              <a:rPr lang="en-US" sz="2000" i="1" dirty="0">
                <a:solidFill>
                  <a:srgbClr val="00B050"/>
                </a:solidFill>
              </a:rPr>
              <a:t>and then return the newly Created object using the Common Interface which is inherited  by the Class&gt;&gt;</a:t>
            </a:r>
            <a:r>
              <a:rPr lang="en-US" sz="2000" b="1" dirty="0"/>
              <a:t> </a:t>
            </a:r>
            <a:r>
              <a:rPr lang="en-US" sz="2000" i="1" dirty="0"/>
              <a:t>[From </a:t>
            </a:r>
            <a:r>
              <a:rPr lang="en-US" sz="2000" b="1" i="1" dirty="0"/>
              <a:t>(X)</a:t>
            </a:r>
            <a:r>
              <a:rPr lang="en-US" sz="2000" i="1" dirty="0"/>
              <a:t>]</a:t>
            </a:r>
          </a:p>
          <a:p>
            <a:endParaRPr lang="en-US" dirty="0"/>
          </a:p>
          <a:p>
            <a:r>
              <a:rPr lang="en-US" dirty="0"/>
              <a:t>An example of possible implementation:</a:t>
            </a:r>
          </a:p>
          <a:p>
            <a:pPr lvl="1"/>
            <a:r>
              <a:rPr lang="en-US" dirty="0">
                <a:hlinkClick r:id="rId2"/>
              </a:rPr>
              <a:t>https://www.dofactory.com/net/factory-method-design-pattern#structural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Another nice example is here </a:t>
            </a:r>
            <a:r>
              <a:rPr lang="en-US" b="1" i="1" dirty="0"/>
              <a:t>(X)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3"/>
              </a:rPr>
              <a:t>https://www.c-sharpcorner.com/article/factory-design-pattern-in-c-sharp/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7746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064B-BB27-0190-083E-8B3BFE66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Topics</a:t>
            </a:r>
            <a:r>
              <a:rPr lang="da-DK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08BB-4894-C757-217E-F7694A82F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(more) Design Patterns</a:t>
            </a:r>
          </a:p>
          <a:p>
            <a:r>
              <a:rPr lang="da-DK" dirty="0"/>
              <a:t>With </a:t>
            </a:r>
            <a:r>
              <a:rPr lang="da-DK" dirty="0" err="1"/>
              <a:t>examples</a:t>
            </a:r>
            <a:r>
              <a:rPr lang="da-DK" dirty="0"/>
              <a:t> and tasks</a:t>
            </a:r>
          </a:p>
          <a:p>
            <a:endParaRPr lang="da-DK" dirty="0"/>
          </a:p>
          <a:p>
            <a:r>
              <a:rPr lang="da-DK" dirty="0"/>
              <a:t>Interpreter</a:t>
            </a:r>
          </a:p>
          <a:p>
            <a:r>
              <a:rPr lang="da-DK" dirty="0"/>
              <a:t>State</a:t>
            </a:r>
          </a:p>
          <a:p>
            <a:r>
              <a:rPr lang="da-DK" dirty="0"/>
              <a:t>Factory</a:t>
            </a:r>
          </a:p>
          <a:p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5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5F5025-BC50-2168-955B-95847D50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solidFill>
                  <a:schemeClr val="accent6"/>
                </a:solidFill>
              </a:rPr>
              <a:t>Tasks for </a:t>
            </a:r>
            <a:r>
              <a:rPr lang="da-DK" b="1" dirty="0" err="1">
                <a:solidFill>
                  <a:schemeClr val="accent6"/>
                </a:solidFill>
              </a:rPr>
              <a:t>next</a:t>
            </a:r>
            <a:r>
              <a:rPr lang="da-DK" b="1" dirty="0">
                <a:solidFill>
                  <a:schemeClr val="accent6"/>
                </a:solidFill>
              </a:rPr>
              <a:t> time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F0D35-4515-1161-B63D-029960425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000" i="1" dirty="0">
                <a:solidFill>
                  <a:schemeClr val="accent6"/>
                </a:solidFill>
              </a:rPr>
              <a:t>(but </a:t>
            </a:r>
            <a:r>
              <a:rPr lang="da-DK" sz="2000" i="1" dirty="0" err="1">
                <a:solidFill>
                  <a:schemeClr val="accent6"/>
                </a:solidFill>
              </a:rPr>
              <a:t>you</a:t>
            </a:r>
            <a:r>
              <a:rPr lang="da-DK" sz="2000" i="1" dirty="0">
                <a:solidFill>
                  <a:schemeClr val="accent6"/>
                </a:solidFill>
              </a:rPr>
              <a:t> </a:t>
            </a:r>
            <a:r>
              <a:rPr lang="da-DK" sz="2000" i="1" dirty="0" err="1">
                <a:solidFill>
                  <a:schemeClr val="accent6"/>
                </a:solidFill>
              </a:rPr>
              <a:t>can</a:t>
            </a:r>
            <a:r>
              <a:rPr lang="da-DK" sz="2000" i="1" dirty="0">
                <a:solidFill>
                  <a:schemeClr val="accent6"/>
                </a:solidFill>
              </a:rPr>
              <a:t> start </a:t>
            </a:r>
            <a:r>
              <a:rPr lang="da-DK" sz="2000" i="1" dirty="0" err="1">
                <a:solidFill>
                  <a:schemeClr val="accent6"/>
                </a:solidFill>
              </a:rPr>
              <a:t>here</a:t>
            </a:r>
            <a:r>
              <a:rPr lang="da-DK" sz="2000" i="1" dirty="0">
                <a:solidFill>
                  <a:schemeClr val="accent6"/>
                </a:solidFill>
              </a:rPr>
              <a:t>, in </a:t>
            </a:r>
            <a:r>
              <a:rPr lang="da-DK" sz="2000" i="1" dirty="0" err="1">
                <a:solidFill>
                  <a:schemeClr val="accent6"/>
                </a:solidFill>
              </a:rPr>
              <a:t>groups</a:t>
            </a:r>
            <a:r>
              <a:rPr lang="da-DK" sz="2000" i="1" dirty="0">
                <a:solidFill>
                  <a:schemeClr val="accent6"/>
                </a:solidFill>
              </a:rPr>
              <a:t> </a:t>
            </a:r>
            <a:r>
              <a:rPr lang="da-DK" sz="2000" i="1" dirty="0" err="1">
                <a:solidFill>
                  <a:schemeClr val="accent6"/>
                </a:solidFill>
              </a:rPr>
              <a:t>if</a:t>
            </a:r>
            <a:r>
              <a:rPr lang="da-DK" sz="2000" i="1" dirty="0">
                <a:solidFill>
                  <a:schemeClr val="accent6"/>
                </a:solidFill>
              </a:rPr>
              <a:t> </a:t>
            </a:r>
            <a:r>
              <a:rPr lang="da-DK" sz="2000" i="1" dirty="0" err="1">
                <a:solidFill>
                  <a:schemeClr val="accent6"/>
                </a:solidFill>
              </a:rPr>
              <a:t>you</a:t>
            </a:r>
            <a:r>
              <a:rPr lang="da-DK" sz="2000" i="1" dirty="0">
                <a:solidFill>
                  <a:schemeClr val="accent6"/>
                </a:solidFill>
              </a:rPr>
              <a:t> like)</a:t>
            </a:r>
            <a:endParaRPr lang="en-US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3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9395-D6CE-A1AB-54D7-581E6DB9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FF0000"/>
                </a:solidFill>
              </a:rPr>
              <a:t>Task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044F-2C07-C3CD-EB36-BFB7B5E00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Look at folder </a:t>
            </a:r>
            <a:r>
              <a:rPr lang="da-DK" dirty="0" err="1">
                <a:solidFill>
                  <a:schemeClr val="accent1"/>
                </a:solidFill>
              </a:rPr>
              <a:t>code</a:t>
            </a:r>
            <a:r>
              <a:rPr lang="da-DK" dirty="0">
                <a:solidFill>
                  <a:schemeClr val="accent1"/>
                </a:solidFill>
              </a:rPr>
              <a:t>\task3</a:t>
            </a:r>
          </a:p>
          <a:p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console</a:t>
            </a:r>
            <a:r>
              <a:rPr lang="da-DK" dirty="0"/>
              <a:t> app</a:t>
            </a:r>
          </a:p>
          <a:p>
            <a:r>
              <a:rPr lang="da-DK" dirty="0" err="1"/>
              <a:t>Copy</a:t>
            </a:r>
            <a:r>
              <a:rPr lang="da-DK" dirty="0"/>
              <a:t>/import all files from the folder </a:t>
            </a:r>
            <a:r>
              <a:rPr lang="da-DK" dirty="0" err="1">
                <a:solidFill>
                  <a:schemeClr val="accent1"/>
                </a:solidFill>
              </a:rPr>
              <a:t>code</a:t>
            </a:r>
            <a:r>
              <a:rPr lang="da-DK" dirty="0">
                <a:solidFill>
                  <a:schemeClr val="accent1"/>
                </a:solidFill>
              </a:rPr>
              <a:t>\task3</a:t>
            </a:r>
          </a:p>
          <a:p>
            <a:r>
              <a:rPr lang="da-DK" dirty="0" err="1"/>
              <a:t>Solve</a:t>
            </a:r>
            <a:r>
              <a:rPr lang="da-DK" dirty="0"/>
              <a:t> the problem </a:t>
            </a:r>
            <a:r>
              <a:rPr lang="da-DK" dirty="0" err="1"/>
              <a:t>described</a:t>
            </a:r>
            <a:r>
              <a:rPr lang="da-DK" dirty="0"/>
              <a:t> in the </a:t>
            </a:r>
            <a:r>
              <a:rPr lang="da-DK" dirty="0" err="1"/>
              <a:t>main</a:t>
            </a:r>
            <a:r>
              <a:rPr lang="da-DK" dirty="0"/>
              <a:t>: </a:t>
            </a:r>
            <a:br>
              <a:rPr lang="da-DK" dirty="0"/>
            </a:br>
            <a:r>
              <a:rPr lang="da-DK" dirty="0"/>
              <a:t>	</a:t>
            </a:r>
            <a:r>
              <a:rPr lang="da-DK" dirty="0">
                <a:solidFill>
                  <a:srgbClr val="FF0000"/>
                </a:solidFill>
              </a:rPr>
              <a:t>look at the </a:t>
            </a:r>
            <a:r>
              <a:rPr lang="da-DK" dirty="0" err="1">
                <a:solidFill>
                  <a:srgbClr val="FF0000"/>
                </a:solidFill>
              </a:rPr>
              <a:t>classes</a:t>
            </a:r>
            <a:r>
              <a:rPr lang="da-DK" dirty="0">
                <a:solidFill>
                  <a:srgbClr val="FF0000"/>
                </a:solidFill>
              </a:rPr>
              <a:t>, perhaps </a:t>
            </a:r>
            <a:r>
              <a:rPr lang="da-DK" dirty="0" err="1">
                <a:solidFill>
                  <a:srgbClr val="FF0000"/>
                </a:solidFill>
              </a:rPr>
              <a:t>draw</a:t>
            </a:r>
            <a:r>
              <a:rPr lang="da-DK" dirty="0">
                <a:solidFill>
                  <a:srgbClr val="FF0000"/>
                </a:solidFill>
              </a:rPr>
              <a:t> a UML class diagram, </a:t>
            </a:r>
            <a:br>
              <a:rPr lang="da-DK" dirty="0">
                <a:solidFill>
                  <a:srgbClr val="FF0000"/>
                </a:solidFill>
              </a:rPr>
            </a:br>
            <a:r>
              <a:rPr lang="da-DK" dirty="0">
                <a:solidFill>
                  <a:srgbClr val="FF0000"/>
                </a:solidFill>
              </a:rPr>
              <a:t>        and </a:t>
            </a:r>
            <a:r>
              <a:rPr lang="da-DK" dirty="0" err="1">
                <a:solidFill>
                  <a:srgbClr val="FF0000"/>
                </a:solidFill>
              </a:rPr>
              <a:t>use</a:t>
            </a:r>
            <a:r>
              <a:rPr lang="da-DK" dirty="0">
                <a:solidFill>
                  <a:srgbClr val="FF0000"/>
                </a:solidFill>
              </a:rPr>
              <a:t> the Factory design pattern to finish the </a:t>
            </a:r>
            <a:r>
              <a:rPr lang="da-DK" dirty="0" err="1">
                <a:solidFill>
                  <a:srgbClr val="FF0000"/>
                </a:solidFill>
              </a:rPr>
              <a:t>code</a:t>
            </a:r>
            <a:r>
              <a:rPr lang="da-DK" dirty="0">
                <a:solidFill>
                  <a:srgbClr val="FF0000"/>
                </a:solidFill>
              </a:rPr>
              <a:t>, </a:t>
            </a:r>
            <a:br>
              <a:rPr lang="da-DK" dirty="0">
                <a:solidFill>
                  <a:srgbClr val="FF0000"/>
                </a:solidFill>
              </a:rPr>
            </a:br>
            <a:r>
              <a:rPr lang="da-DK" dirty="0">
                <a:solidFill>
                  <a:srgbClr val="FF0000"/>
                </a:solidFill>
              </a:rPr>
              <a:t>        so the </a:t>
            </a:r>
            <a:r>
              <a:rPr lang="da-DK" dirty="0" err="1">
                <a:solidFill>
                  <a:srgbClr val="FF0000"/>
                </a:solidFill>
              </a:rPr>
              <a:t>main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can</a:t>
            </a:r>
            <a:r>
              <a:rPr lang="da-DK" dirty="0">
                <a:solidFill>
                  <a:srgbClr val="FF0000"/>
                </a:solidFill>
              </a:rPr>
              <a:t> run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40E5F9-2DD2-2A2A-C18F-EEE29EDBE8FB}"/>
              </a:ext>
            </a:extLst>
          </p:cNvPr>
          <p:cNvSpPr/>
          <p:nvPr/>
        </p:nvSpPr>
        <p:spPr>
          <a:xfrm>
            <a:off x="10511481" y="5148648"/>
            <a:ext cx="1235676" cy="1235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Rest </a:t>
            </a:r>
          </a:p>
          <a:p>
            <a:pPr algn="ctr"/>
            <a:r>
              <a:rPr lang="da-DK" dirty="0"/>
              <a:t>of </a:t>
            </a:r>
          </a:p>
          <a:p>
            <a:pPr algn="ctr"/>
            <a:r>
              <a:rPr lang="da-DK" dirty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7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2F26-D7A1-961B-3B93-02E4E134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altLang="en-US" sz="6600" dirty="0"/>
              <a:t>Design Patterns (def)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0E8FF-5E50-1533-37BD-DA556349B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da-DK" altLang="en-US" sz="2800" dirty="0"/>
              <a:t>The </a:t>
            </a:r>
            <a:r>
              <a:rPr lang="da-DK" altLang="en-US" sz="2800" dirty="0" err="1"/>
              <a:t>main</a:t>
            </a:r>
            <a:r>
              <a:rPr lang="da-DK" altLang="en-US" sz="2800" dirty="0"/>
              <a:t> </a:t>
            </a:r>
            <a:r>
              <a:rPr lang="da-DK" altLang="en-US" sz="2800" dirty="0" err="1"/>
              <a:t>idea</a:t>
            </a:r>
            <a:r>
              <a:rPr lang="da-DK" altLang="en-US" sz="2800" dirty="0"/>
              <a:t> </a:t>
            </a:r>
            <a:r>
              <a:rPr lang="da-DK" altLang="en-US" sz="2800" dirty="0" err="1"/>
              <a:t>behind</a:t>
            </a:r>
            <a:r>
              <a:rPr lang="da-DK" altLang="en-US" sz="2800" dirty="0"/>
              <a:t> design patterns is to </a:t>
            </a:r>
            <a:r>
              <a:rPr lang="da-DK" altLang="en-US" sz="2800" dirty="0" err="1"/>
              <a:t>extract</a:t>
            </a:r>
            <a:r>
              <a:rPr lang="da-DK" altLang="en-US" sz="2800" dirty="0"/>
              <a:t> the high </a:t>
            </a:r>
            <a:r>
              <a:rPr lang="da-DK" altLang="en-US" sz="2800" dirty="0" err="1"/>
              <a:t>level</a:t>
            </a:r>
            <a:r>
              <a:rPr lang="da-DK" altLang="en-US" sz="2800" dirty="0"/>
              <a:t> </a:t>
            </a:r>
            <a:r>
              <a:rPr lang="da-DK" altLang="en-US" sz="2800" dirty="0" err="1"/>
              <a:t>interactions</a:t>
            </a:r>
            <a:r>
              <a:rPr lang="da-DK" altLang="en-US" sz="2800" dirty="0"/>
              <a:t> </a:t>
            </a:r>
            <a:r>
              <a:rPr lang="da-DK" altLang="en-US" sz="2800" dirty="0" err="1"/>
              <a:t>between</a:t>
            </a:r>
            <a:r>
              <a:rPr lang="da-DK" altLang="en-US" sz="2800" dirty="0"/>
              <a:t> </a:t>
            </a:r>
            <a:r>
              <a:rPr lang="da-DK" altLang="en-US" sz="2800" dirty="0" err="1"/>
              <a:t>objects</a:t>
            </a:r>
            <a:r>
              <a:rPr lang="da-DK" altLang="en-US" sz="2800" dirty="0"/>
              <a:t> and </a:t>
            </a:r>
            <a:r>
              <a:rPr lang="da-DK" altLang="en-US" sz="2800" dirty="0" err="1"/>
              <a:t>reuse</a:t>
            </a:r>
            <a:r>
              <a:rPr lang="da-DK" altLang="en-US" sz="2800" dirty="0"/>
              <a:t> </a:t>
            </a:r>
            <a:r>
              <a:rPr lang="da-DK" altLang="en-US" sz="2800" dirty="0" err="1"/>
              <a:t>their</a:t>
            </a:r>
            <a:r>
              <a:rPr lang="da-DK" altLang="en-US" sz="2800" dirty="0"/>
              <a:t> </a:t>
            </a:r>
            <a:r>
              <a:rPr lang="da-DK" altLang="en-US" sz="2800" dirty="0" err="1"/>
              <a:t>behaviors</a:t>
            </a:r>
            <a:r>
              <a:rPr lang="da-DK" altLang="en-US" sz="2800" dirty="0"/>
              <a:t> from </a:t>
            </a:r>
            <a:r>
              <a:rPr lang="da-DK" altLang="en-US" sz="2800" dirty="0" err="1"/>
              <a:t>application</a:t>
            </a:r>
            <a:r>
              <a:rPr lang="da-DK" altLang="en-US" sz="2800" dirty="0"/>
              <a:t> to </a:t>
            </a:r>
            <a:r>
              <a:rPr lang="da-DK" altLang="en-US" sz="2800" dirty="0" err="1"/>
              <a:t>application</a:t>
            </a:r>
            <a:r>
              <a:rPr lang="da-DK" altLang="en-US" sz="2800" dirty="0"/>
              <a:t>. </a:t>
            </a:r>
          </a:p>
          <a:p>
            <a:pPr>
              <a:lnSpc>
                <a:spcPct val="80000"/>
              </a:lnSpc>
            </a:pPr>
            <a:endParaRPr lang="da-DK" altLang="en-US" sz="2800" dirty="0"/>
          </a:p>
          <a:p>
            <a:pPr>
              <a:lnSpc>
                <a:spcPct val="80000"/>
              </a:lnSpc>
            </a:pPr>
            <a:r>
              <a:rPr lang="da-DK" altLang="en-US" sz="2800" dirty="0"/>
              <a:t>Main </a:t>
            </a:r>
            <a:r>
              <a:rPr lang="da-DK" altLang="en-US" sz="2800" dirty="0" err="1"/>
              <a:t>goal</a:t>
            </a:r>
            <a:r>
              <a:rPr lang="da-DK" altLang="en-US" sz="2800" dirty="0"/>
              <a:t>: </a:t>
            </a:r>
            <a:r>
              <a:rPr lang="en-GB" altLang="en-US" sz="2800" b="1" dirty="0"/>
              <a:t>reduce the propagation of changes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GB" altLang="en-US" sz="2000" b="1" dirty="0"/>
              <a:t>Principles:</a:t>
            </a:r>
            <a:endParaRPr lang="en-GB" altLang="en-US" sz="2000" b="1" i="1" dirty="0"/>
          </a:p>
          <a:p>
            <a:pPr lvl="1">
              <a:lnSpc>
                <a:spcPct val="8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000" i="1" dirty="0"/>
              <a:t>Find what changes and encapsulate it</a:t>
            </a:r>
          </a:p>
          <a:p>
            <a:pPr lvl="1">
              <a:lnSpc>
                <a:spcPct val="8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000" i="1" dirty="0"/>
              <a:t>Program to an interface and not to an implementation</a:t>
            </a:r>
          </a:p>
          <a:p>
            <a:pPr lvl="1">
              <a:lnSpc>
                <a:spcPct val="8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000" i="1" dirty="0"/>
              <a:t>Favour object composition over inheritance</a:t>
            </a:r>
          </a:p>
          <a:p>
            <a:pPr lvl="1">
              <a:lnSpc>
                <a:spcPct val="80000"/>
              </a:lnSpc>
            </a:pPr>
            <a:endParaRPr lang="en-GB" altLang="en-US" b="1" dirty="0"/>
          </a:p>
          <a:p>
            <a:pPr>
              <a:lnSpc>
                <a:spcPct val="80000"/>
              </a:lnSpc>
            </a:pPr>
            <a:endParaRPr lang="en-GB" altLang="en-US" sz="2800" b="1" dirty="0"/>
          </a:p>
          <a:p>
            <a:pPr eaLnBrk="1" hangingPunct="1">
              <a:lnSpc>
                <a:spcPct val="80000"/>
              </a:lnSpc>
            </a:pPr>
            <a:endParaRPr lang="da-D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676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785F-CF34-4C12-D205-03ECA5B4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Interpreter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7ED1-8434-6CD5-46F1-73C8FF5C8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2246"/>
          </a:xfrm>
        </p:spPr>
        <p:txBody>
          <a:bodyPr>
            <a:normAutofit/>
          </a:bodyPr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000" b="1" dirty="0"/>
              <a:t>Definition: </a:t>
            </a:r>
            <a:r>
              <a:rPr lang="en-GB" altLang="en-US" sz="2000" dirty="0"/>
              <a:t>Given a language, define a representation for its grammar along with an interpreter that uses the representation to interpret sentences in the language.</a:t>
            </a:r>
            <a:r>
              <a:rPr lang="en-GB" altLang="en-US" sz="2400" dirty="0"/>
              <a:t> </a:t>
            </a:r>
            <a:r>
              <a:rPr lang="en-GB" altLang="en-US" sz="1200" dirty="0"/>
              <a:t>[from: http://www.dofactory.com]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0B3DA-EDC4-E092-5BDE-25241B53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58" y="2859613"/>
            <a:ext cx="4991100" cy="248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AD1680-25C2-5C27-8CA7-2D39C73A3260}"/>
              </a:ext>
            </a:extLst>
          </p:cNvPr>
          <p:cNvSpPr txBox="1"/>
          <p:nvPr/>
        </p:nvSpPr>
        <p:spPr>
          <a:xfrm>
            <a:off x="7273117" y="3086171"/>
            <a:ext cx="28434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math</a:t>
            </a:r>
            <a:r>
              <a:rPr lang="da-DK" dirty="0"/>
              <a:t> </a:t>
            </a:r>
            <a:r>
              <a:rPr lang="da-DK" dirty="0" err="1"/>
              <a:t>expressions</a:t>
            </a:r>
            <a:br>
              <a:rPr lang="da-DK" dirty="0"/>
            </a:br>
            <a:r>
              <a:rPr lang="da-DK" dirty="0"/>
              <a:t>( 3 + 4 ) * 5</a:t>
            </a:r>
          </a:p>
          <a:p>
            <a:r>
              <a:rPr lang="da-DK" dirty="0"/>
              <a:t>and a </a:t>
            </a:r>
            <a:r>
              <a:rPr lang="da-DK" dirty="0" err="1"/>
              <a:t>way</a:t>
            </a:r>
            <a:r>
              <a:rPr lang="da-DK" dirty="0"/>
              <a:t> to </a:t>
            </a:r>
            <a:r>
              <a:rPr lang="da-DK" dirty="0" err="1"/>
              <a:t>evaluate</a:t>
            </a:r>
            <a:r>
              <a:rPr lang="da-DK" dirty="0"/>
              <a:t> </a:t>
            </a:r>
            <a:r>
              <a:rPr lang="da-DK" dirty="0" err="1"/>
              <a:t>them</a:t>
            </a:r>
            <a:r>
              <a:rPr lang="da-DK" dirty="0"/>
              <a:t>:</a:t>
            </a:r>
          </a:p>
          <a:p>
            <a:r>
              <a:rPr lang="da-DK" dirty="0"/>
              <a:t>( 3 + 4 ) * 5</a:t>
            </a:r>
            <a:r>
              <a:rPr lang="en-US" dirty="0"/>
              <a:t> is </a:t>
            </a:r>
            <a:r>
              <a:rPr lang="en-US" b="1" dirty="0"/>
              <a:t>35</a:t>
            </a:r>
          </a:p>
          <a:p>
            <a:r>
              <a:rPr lang="en-US" b="1" dirty="0"/>
              <a:t>because: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3+4 is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7*5 is 35</a:t>
            </a:r>
          </a:p>
        </p:txBody>
      </p:sp>
    </p:spTree>
    <p:extLst>
      <p:ext uri="{BB962C8B-B14F-4D97-AF65-F5344CB8AC3E}">
        <p14:creationId xmlns:p14="http://schemas.microsoft.com/office/powerpoint/2010/main" val="252172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6A5489-B218-7EDA-FACA-320DEE074733}"/>
              </a:ext>
            </a:extLst>
          </p:cNvPr>
          <p:cNvSpPr/>
          <p:nvPr/>
        </p:nvSpPr>
        <p:spPr>
          <a:xfrm>
            <a:off x="4724400" y="4852737"/>
            <a:ext cx="2342147" cy="12111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4000" dirty="0"/>
              <a:t>UML ?</a:t>
            </a:r>
            <a:endParaRPr lang="en-US" sz="4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4785F-CF34-4C12-D205-03ECA5B4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Interpreter pattern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D1680-25C2-5C27-8CA7-2D39C73A3260}"/>
              </a:ext>
            </a:extLst>
          </p:cNvPr>
          <p:cNvSpPr txBox="1"/>
          <p:nvPr/>
        </p:nvSpPr>
        <p:spPr>
          <a:xfrm>
            <a:off x="602071" y="1806741"/>
            <a:ext cx="28434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math</a:t>
            </a:r>
            <a:r>
              <a:rPr lang="da-DK" dirty="0"/>
              <a:t> </a:t>
            </a:r>
            <a:r>
              <a:rPr lang="da-DK" dirty="0" err="1"/>
              <a:t>expressions</a:t>
            </a:r>
            <a:br>
              <a:rPr lang="da-DK" dirty="0"/>
            </a:br>
            <a:r>
              <a:rPr lang="da-DK" dirty="0"/>
              <a:t>( 3 + 4 ) * 5</a:t>
            </a:r>
          </a:p>
          <a:p>
            <a:r>
              <a:rPr lang="da-DK" dirty="0"/>
              <a:t>and a </a:t>
            </a:r>
            <a:r>
              <a:rPr lang="da-DK" dirty="0" err="1"/>
              <a:t>way</a:t>
            </a:r>
            <a:r>
              <a:rPr lang="da-DK" dirty="0"/>
              <a:t> to </a:t>
            </a:r>
            <a:r>
              <a:rPr lang="da-DK" dirty="0" err="1"/>
              <a:t>evaluate</a:t>
            </a:r>
            <a:r>
              <a:rPr lang="da-DK" dirty="0"/>
              <a:t> </a:t>
            </a:r>
            <a:r>
              <a:rPr lang="da-DK" dirty="0" err="1"/>
              <a:t>them</a:t>
            </a:r>
            <a:r>
              <a:rPr lang="da-DK" dirty="0"/>
              <a:t>:</a:t>
            </a:r>
          </a:p>
          <a:p>
            <a:r>
              <a:rPr lang="da-DK" dirty="0"/>
              <a:t>( 3 + 4 ) * 5</a:t>
            </a:r>
            <a:r>
              <a:rPr lang="en-US" dirty="0"/>
              <a:t> is </a:t>
            </a:r>
            <a:r>
              <a:rPr lang="en-US" b="1" dirty="0"/>
              <a:t>35</a:t>
            </a:r>
          </a:p>
          <a:p>
            <a:r>
              <a:rPr lang="en-US" b="1" dirty="0"/>
              <a:t>because: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3+4 is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7*5 is 35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74C15-5E13-9157-58E3-B3823145ECCC}"/>
              </a:ext>
            </a:extLst>
          </p:cNvPr>
          <p:cNvSpPr txBox="1"/>
          <p:nvPr/>
        </p:nvSpPr>
        <p:spPr>
          <a:xfrm>
            <a:off x="4198834" y="1754877"/>
            <a:ext cx="5275822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The grammar </a:t>
            </a:r>
            <a:r>
              <a:rPr lang="en-US" dirty="0"/>
              <a:t>could say:</a:t>
            </a:r>
          </a:p>
          <a:p>
            <a:r>
              <a:rPr lang="en-US" i="1" dirty="0"/>
              <a:t>An expression is a number</a:t>
            </a:r>
            <a:r>
              <a:rPr lang="da-DK" i="1" dirty="0"/>
              <a:t> </a:t>
            </a:r>
          </a:p>
          <a:p>
            <a:r>
              <a:rPr lang="da-DK" i="1" dirty="0"/>
              <a:t>   or an addition of </a:t>
            </a:r>
            <a:r>
              <a:rPr lang="da-DK" i="1" dirty="0" err="1"/>
              <a:t>two</a:t>
            </a:r>
            <a:r>
              <a:rPr lang="da-DK" i="1" dirty="0"/>
              <a:t> </a:t>
            </a:r>
            <a:r>
              <a:rPr lang="da-DK" i="1" dirty="0" err="1"/>
              <a:t>expressions</a:t>
            </a:r>
            <a:r>
              <a:rPr lang="da-DK" i="1" dirty="0"/>
              <a:t>,</a:t>
            </a:r>
          </a:p>
          <a:p>
            <a:r>
              <a:rPr lang="da-DK" i="1" dirty="0"/>
              <a:t>   or the </a:t>
            </a:r>
            <a:r>
              <a:rPr lang="da-DK" i="1" dirty="0" err="1"/>
              <a:t>multiplication</a:t>
            </a:r>
            <a:r>
              <a:rPr lang="da-DK" i="1" dirty="0"/>
              <a:t> of </a:t>
            </a:r>
            <a:r>
              <a:rPr lang="da-DK" i="1" dirty="0" err="1"/>
              <a:t>two</a:t>
            </a:r>
            <a:r>
              <a:rPr lang="da-DK" i="1" dirty="0"/>
              <a:t> </a:t>
            </a:r>
            <a:r>
              <a:rPr lang="da-DK" i="1" dirty="0" err="1"/>
              <a:t>expressions</a:t>
            </a:r>
            <a:r>
              <a:rPr lang="da-DK" i="1" dirty="0"/>
              <a:t>.</a:t>
            </a:r>
          </a:p>
          <a:p>
            <a:r>
              <a:rPr lang="da-DK" dirty="0"/>
              <a:t>The </a:t>
            </a:r>
            <a:r>
              <a:rPr lang="da-DK" dirty="0" err="1"/>
              <a:t>value</a:t>
            </a:r>
            <a:r>
              <a:rPr lang="da-DK" dirty="0"/>
              <a:t> of a </a:t>
            </a:r>
            <a:r>
              <a:rPr lang="da-DK" dirty="0" err="1"/>
              <a:t>number</a:t>
            </a:r>
            <a:r>
              <a:rPr lang="da-DK" dirty="0"/>
              <a:t> is </a:t>
            </a:r>
            <a:r>
              <a:rPr lang="da-DK" dirty="0" err="1"/>
              <a:t>itself</a:t>
            </a:r>
            <a:r>
              <a:rPr lang="da-DK" dirty="0"/>
              <a:t>,</a:t>
            </a:r>
          </a:p>
          <a:p>
            <a:r>
              <a:rPr lang="da-DK" dirty="0"/>
              <a:t>The </a:t>
            </a:r>
            <a:r>
              <a:rPr lang="da-DK" dirty="0" err="1"/>
              <a:t>value</a:t>
            </a:r>
            <a:r>
              <a:rPr lang="da-DK" dirty="0"/>
              <a:t> of an addition is </a:t>
            </a:r>
            <a:r>
              <a:rPr lang="da-DK" dirty="0" err="1"/>
              <a:t>value</a:t>
            </a:r>
            <a:r>
              <a:rPr lang="da-DK" dirty="0"/>
              <a:t> of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expression</a:t>
            </a:r>
            <a:r>
              <a:rPr lang="da-DK" dirty="0"/>
              <a:t> + </a:t>
            </a:r>
            <a:br>
              <a:rPr lang="da-DK" dirty="0"/>
            </a:br>
            <a:r>
              <a:rPr lang="da-DK" dirty="0"/>
              <a:t>                                                </a:t>
            </a:r>
            <a:r>
              <a:rPr lang="da-DK" dirty="0" err="1"/>
              <a:t>value</a:t>
            </a:r>
            <a:r>
              <a:rPr lang="da-DK" dirty="0"/>
              <a:t> of </a:t>
            </a:r>
            <a:r>
              <a:rPr lang="da-DK" dirty="0" err="1"/>
              <a:t>second</a:t>
            </a:r>
            <a:r>
              <a:rPr lang="da-DK" dirty="0"/>
              <a:t> </a:t>
            </a:r>
            <a:r>
              <a:rPr lang="da-DK" dirty="0" err="1"/>
              <a:t>expression</a:t>
            </a:r>
            <a:r>
              <a:rPr lang="da-DK" dirty="0"/>
              <a:t> </a:t>
            </a:r>
          </a:p>
          <a:p>
            <a:r>
              <a:rPr lang="da-DK" dirty="0"/>
              <a:t>The </a:t>
            </a:r>
            <a:r>
              <a:rPr lang="da-DK" dirty="0" err="1"/>
              <a:t>value</a:t>
            </a:r>
            <a:r>
              <a:rPr lang="da-DK" dirty="0"/>
              <a:t> of a </a:t>
            </a:r>
            <a:r>
              <a:rPr lang="da-DK" dirty="0" err="1"/>
              <a:t>multiplication</a:t>
            </a:r>
            <a:r>
              <a:rPr lang="da-DK" dirty="0"/>
              <a:t> is </a:t>
            </a:r>
            <a:r>
              <a:rPr lang="da-DK" dirty="0" err="1"/>
              <a:t>value</a:t>
            </a:r>
            <a:r>
              <a:rPr lang="da-DK" dirty="0"/>
              <a:t> of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expr</a:t>
            </a:r>
            <a:r>
              <a:rPr lang="da-DK" dirty="0"/>
              <a:t> * </a:t>
            </a:r>
            <a:br>
              <a:rPr lang="da-DK" dirty="0"/>
            </a:br>
            <a:r>
              <a:rPr lang="da-DK" dirty="0"/>
              <a:t>                                                       </a:t>
            </a:r>
            <a:r>
              <a:rPr lang="da-DK" dirty="0" err="1"/>
              <a:t>value</a:t>
            </a:r>
            <a:r>
              <a:rPr lang="da-DK" dirty="0"/>
              <a:t> of </a:t>
            </a:r>
            <a:r>
              <a:rPr lang="da-DK" dirty="0" err="1"/>
              <a:t>second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01EA879-35C7-5078-0743-2C612914ECA5}"/>
              </a:ext>
            </a:extLst>
          </p:cNvPr>
          <p:cNvSpPr/>
          <p:nvPr/>
        </p:nvSpPr>
        <p:spPr>
          <a:xfrm>
            <a:off x="2909121" y="1768915"/>
            <a:ext cx="1321497" cy="592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F875A3C-074C-AF25-1774-11ED16F563BD}"/>
              </a:ext>
            </a:extLst>
          </p:cNvPr>
          <p:cNvSpPr/>
          <p:nvPr/>
        </p:nvSpPr>
        <p:spPr>
          <a:xfrm rot="7544227">
            <a:off x="5334514" y="4259418"/>
            <a:ext cx="1114060" cy="592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9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785F-CF34-4C12-D205-03ECA5B4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Interpreter pattern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D1680-25C2-5C27-8CA7-2D39C73A3260}"/>
              </a:ext>
            </a:extLst>
          </p:cNvPr>
          <p:cNvSpPr txBox="1"/>
          <p:nvPr/>
        </p:nvSpPr>
        <p:spPr>
          <a:xfrm>
            <a:off x="233103" y="1647663"/>
            <a:ext cx="1813317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 err="1"/>
              <a:t>E.g</a:t>
            </a:r>
            <a:r>
              <a:rPr lang="da-DK" sz="1100" dirty="0"/>
              <a:t>. </a:t>
            </a:r>
            <a:r>
              <a:rPr lang="da-DK" sz="1100" dirty="0" err="1"/>
              <a:t>math</a:t>
            </a:r>
            <a:r>
              <a:rPr lang="da-DK" sz="1100" dirty="0"/>
              <a:t> </a:t>
            </a:r>
            <a:r>
              <a:rPr lang="da-DK" sz="1100" dirty="0" err="1"/>
              <a:t>expressions</a:t>
            </a:r>
            <a:br>
              <a:rPr lang="da-DK" sz="1100" dirty="0"/>
            </a:br>
            <a:r>
              <a:rPr lang="da-DK" sz="1100" dirty="0"/>
              <a:t>( 3 + 4 ) * 5</a:t>
            </a:r>
          </a:p>
          <a:p>
            <a:r>
              <a:rPr lang="da-DK" sz="1100" dirty="0"/>
              <a:t>and a </a:t>
            </a:r>
            <a:r>
              <a:rPr lang="da-DK" sz="1100" dirty="0" err="1"/>
              <a:t>way</a:t>
            </a:r>
            <a:r>
              <a:rPr lang="da-DK" sz="1100" dirty="0"/>
              <a:t> to </a:t>
            </a:r>
            <a:r>
              <a:rPr lang="da-DK" sz="1100" dirty="0" err="1"/>
              <a:t>evaluate</a:t>
            </a:r>
            <a:r>
              <a:rPr lang="da-DK" sz="1100" dirty="0"/>
              <a:t> </a:t>
            </a:r>
            <a:r>
              <a:rPr lang="da-DK" sz="1100" dirty="0" err="1"/>
              <a:t>them</a:t>
            </a:r>
            <a:r>
              <a:rPr lang="da-DK" sz="1100" dirty="0"/>
              <a:t>:</a:t>
            </a:r>
          </a:p>
          <a:p>
            <a:r>
              <a:rPr lang="da-DK" sz="1100" dirty="0"/>
              <a:t>( 3 + 4 ) * 5</a:t>
            </a:r>
            <a:r>
              <a:rPr lang="en-US" sz="1100" dirty="0"/>
              <a:t> is </a:t>
            </a:r>
            <a:r>
              <a:rPr lang="en-US" sz="1100" b="1" dirty="0"/>
              <a:t>35</a:t>
            </a:r>
          </a:p>
          <a:p>
            <a:r>
              <a:rPr lang="en-US" sz="1100" b="1" dirty="0"/>
              <a:t>because: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3+4 is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and 7*5 is 35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74C15-5E13-9157-58E3-B3823145ECCC}"/>
              </a:ext>
            </a:extLst>
          </p:cNvPr>
          <p:cNvSpPr txBox="1"/>
          <p:nvPr/>
        </p:nvSpPr>
        <p:spPr>
          <a:xfrm>
            <a:off x="2055335" y="1647663"/>
            <a:ext cx="412656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The grammar could say:</a:t>
            </a:r>
          </a:p>
          <a:p>
            <a:r>
              <a:rPr lang="en-US" sz="1400" i="1" dirty="0"/>
              <a:t>An expression is a number</a:t>
            </a:r>
            <a:r>
              <a:rPr lang="da-DK" sz="1400" i="1" dirty="0"/>
              <a:t> </a:t>
            </a:r>
          </a:p>
          <a:p>
            <a:r>
              <a:rPr lang="da-DK" sz="1400" i="1" dirty="0"/>
              <a:t>   or an addition of </a:t>
            </a:r>
            <a:r>
              <a:rPr lang="da-DK" sz="1400" i="1" dirty="0" err="1"/>
              <a:t>two</a:t>
            </a:r>
            <a:r>
              <a:rPr lang="da-DK" sz="1400" i="1" dirty="0"/>
              <a:t> </a:t>
            </a:r>
            <a:r>
              <a:rPr lang="da-DK" sz="1400" i="1" dirty="0" err="1"/>
              <a:t>expressions</a:t>
            </a:r>
            <a:r>
              <a:rPr lang="da-DK" sz="1400" i="1" dirty="0"/>
              <a:t>,</a:t>
            </a:r>
          </a:p>
          <a:p>
            <a:r>
              <a:rPr lang="da-DK" sz="1400" i="1" dirty="0"/>
              <a:t>   or the </a:t>
            </a:r>
            <a:r>
              <a:rPr lang="da-DK" sz="1400" i="1" dirty="0" err="1"/>
              <a:t>multiplication</a:t>
            </a:r>
            <a:r>
              <a:rPr lang="da-DK" sz="1400" i="1" dirty="0"/>
              <a:t> of </a:t>
            </a:r>
            <a:r>
              <a:rPr lang="da-DK" sz="1400" i="1" dirty="0" err="1"/>
              <a:t>two</a:t>
            </a:r>
            <a:r>
              <a:rPr lang="da-DK" sz="1400" i="1" dirty="0"/>
              <a:t> </a:t>
            </a:r>
            <a:r>
              <a:rPr lang="da-DK" sz="1400" i="1" dirty="0" err="1"/>
              <a:t>expressions</a:t>
            </a:r>
            <a:r>
              <a:rPr lang="da-DK" sz="1400" i="1" dirty="0"/>
              <a:t>.</a:t>
            </a:r>
          </a:p>
          <a:p>
            <a:r>
              <a:rPr lang="da-DK" sz="1400" dirty="0"/>
              <a:t>The </a:t>
            </a:r>
            <a:r>
              <a:rPr lang="da-DK" sz="1400" dirty="0" err="1"/>
              <a:t>value</a:t>
            </a:r>
            <a:r>
              <a:rPr lang="da-DK" sz="1400" dirty="0"/>
              <a:t> of a </a:t>
            </a:r>
            <a:r>
              <a:rPr lang="da-DK" sz="1400" dirty="0" err="1"/>
              <a:t>number</a:t>
            </a:r>
            <a:r>
              <a:rPr lang="da-DK" sz="1400" dirty="0"/>
              <a:t> is </a:t>
            </a:r>
            <a:r>
              <a:rPr lang="da-DK" sz="1400" dirty="0" err="1"/>
              <a:t>itself</a:t>
            </a:r>
            <a:r>
              <a:rPr lang="da-DK" sz="1400" dirty="0"/>
              <a:t>,</a:t>
            </a:r>
          </a:p>
          <a:p>
            <a:r>
              <a:rPr lang="da-DK" sz="1400" dirty="0"/>
              <a:t>The </a:t>
            </a:r>
            <a:r>
              <a:rPr lang="da-DK" sz="1400" dirty="0" err="1"/>
              <a:t>value</a:t>
            </a:r>
            <a:r>
              <a:rPr lang="da-DK" sz="1400" dirty="0"/>
              <a:t> of an addition is </a:t>
            </a:r>
            <a:r>
              <a:rPr lang="da-DK" sz="1400" dirty="0" err="1"/>
              <a:t>value</a:t>
            </a:r>
            <a:r>
              <a:rPr lang="da-DK" sz="1400" dirty="0"/>
              <a:t> of </a:t>
            </a:r>
            <a:r>
              <a:rPr lang="da-DK" sz="1400" dirty="0" err="1"/>
              <a:t>first</a:t>
            </a:r>
            <a:r>
              <a:rPr lang="da-DK" sz="1400" dirty="0"/>
              <a:t> </a:t>
            </a:r>
            <a:r>
              <a:rPr lang="da-DK" sz="1400" dirty="0" err="1"/>
              <a:t>expression</a:t>
            </a:r>
            <a:r>
              <a:rPr lang="da-DK" sz="1400" dirty="0"/>
              <a:t> + </a:t>
            </a:r>
            <a:br>
              <a:rPr lang="da-DK" sz="1400" dirty="0"/>
            </a:br>
            <a:r>
              <a:rPr lang="da-DK" sz="1400" dirty="0"/>
              <a:t>                                                </a:t>
            </a:r>
            <a:r>
              <a:rPr lang="da-DK" sz="1400" dirty="0" err="1"/>
              <a:t>value</a:t>
            </a:r>
            <a:r>
              <a:rPr lang="da-DK" sz="1400" dirty="0"/>
              <a:t> of </a:t>
            </a:r>
            <a:r>
              <a:rPr lang="da-DK" sz="1400" dirty="0" err="1"/>
              <a:t>second</a:t>
            </a:r>
            <a:r>
              <a:rPr lang="da-DK" sz="1400" dirty="0"/>
              <a:t> </a:t>
            </a:r>
            <a:r>
              <a:rPr lang="da-DK" sz="1400" dirty="0" err="1"/>
              <a:t>expression</a:t>
            </a:r>
            <a:r>
              <a:rPr lang="da-DK" sz="1400" dirty="0"/>
              <a:t> </a:t>
            </a:r>
          </a:p>
          <a:p>
            <a:r>
              <a:rPr lang="da-DK" sz="1400" dirty="0"/>
              <a:t>The </a:t>
            </a:r>
            <a:r>
              <a:rPr lang="da-DK" sz="1400" dirty="0" err="1"/>
              <a:t>value</a:t>
            </a:r>
            <a:r>
              <a:rPr lang="da-DK" sz="1400" dirty="0"/>
              <a:t> of a </a:t>
            </a:r>
            <a:r>
              <a:rPr lang="da-DK" sz="1400" dirty="0" err="1"/>
              <a:t>multiplication</a:t>
            </a:r>
            <a:r>
              <a:rPr lang="da-DK" sz="1400" dirty="0"/>
              <a:t> is </a:t>
            </a:r>
            <a:r>
              <a:rPr lang="da-DK" sz="1400" dirty="0" err="1"/>
              <a:t>value</a:t>
            </a:r>
            <a:r>
              <a:rPr lang="da-DK" sz="1400" dirty="0"/>
              <a:t> of </a:t>
            </a:r>
            <a:r>
              <a:rPr lang="da-DK" sz="1400" dirty="0" err="1"/>
              <a:t>first</a:t>
            </a:r>
            <a:r>
              <a:rPr lang="da-DK" sz="1400" dirty="0"/>
              <a:t> </a:t>
            </a:r>
            <a:r>
              <a:rPr lang="da-DK" sz="1400" dirty="0" err="1"/>
              <a:t>expr</a:t>
            </a:r>
            <a:r>
              <a:rPr lang="da-DK" sz="1400" dirty="0"/>
              <a:t> * </a:t>
            </a:r>
            <a:br>
              <a:rPr lang="da-DK" sz="1400" dirty="0"/>
            </a:br>
            <a:r>
              <a:rPr lang="da-DK" sz="1400" dirty="0"/>
              <a:t>                                                       </a:t>
            </a:r>
            <a:r>
              <a:rPr lang="da-DK" sz="1400" dirty="0" err="1"/>
              <a:t>value</a:t>
            </a:r>
            <a:r>
              <a:rPr lang="da-DK" sz="1400" dirty="0"/>
              <a:t> of </a:t>
            </a:r>
            <a:r>
              <a:rPr lang="da-DK" sz="1400" dirty="0" err="1"/>
              <a:t>second</a:t>
            </a:r>
            <a:endParaRPr lang="en-US" sz="1400" dirty="0"/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B44D7568-A73F-B097-BE90-4D65BEEDF969}"/>
              </a:ext>
            </a:extLst>
          </p:cNvPr>
          <p:cNvSpPr/>
          <p:nvPr/>
        </p:nvSpPr>
        <p:spPr>
          <a:xfrm rot="13962118">
            <a:off x="883585" y="3555559"/>
            <a:ext cx="1468992" cy="6590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0C8EC4-83A9-15B3-1324-A0C46A3BDC7F}"/>
              </a:ext>
            </a:extLst>
          </p:cNvPr>
          <p:cNvSpPr/>
          <p:nvPr/>
        </p:nvSpPr>
        <p:spPr>
          <a:xfrm>
            <a:off x="7290598" y="1828587"/>
            <a:ext cx="1845381" cy="4692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Expression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D5E2D-6C73-8D22-FB7E-825013ECCFBD}"/>
              </a:ext>
            </a:extLst>
          </p:cNvPr>
          <p:cNvSpPr txBox="1"/>
          <p:nvPr/>
        </p:nvSpPr>
        <p:spPr>
          <a:xfrm rot="20670369">
            <a:off x="7295466" y="1501776"/>
            <a:ext cx="50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i="1" dirty="0"/>
              <a:t>abs</a:t>
            </a:r>
            <a:endParaRPr lang="en-US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04DEC-BE6B-359A-5D26-DBAD2AAE5584}"/>
              </a:ext>
            </a:extLst>
          </p:cNvPr>
          <p:cNvSpPr/>
          <p:nvPr/>
        </p:nvSpPr>
        <p:spPr>
          <a:xfrm>
            <a:off x="6711820" y="3135906"/>
            <a:ext cx="1338773" cy="469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accent1"/>
                </a:solidFill>
              </a:rPr>
              <a:t>Number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CDD40E-0CF9-21DF-A95F-F1EEBA46E43F}"/>
              </a:ext>
            </a:extLst>
          </p:cNvPr>
          <p:cNvSpPr/>
          <p:nvPr/>
        </p:nvSpPr>
        <p:spPr>
          <a:xfrm>
            <a:off x="8399008" y="3135906"/>
            <a:ext cx="1338773" cy="4692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accent4">
                    <a:lumMod val="75000"/>
                  </a:schemeClr>
                </a:solidFill>
              </a:rPr>
              <a:t>Addition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8DDA90-6711-F9CC-3E06-94595BD91EDB}"/>
              </a:ext>
            </a:extLst>
          </p:cNvPr>
          <p:cNvSpPr/>
          <p:nvPr/>
        </p:nvSpPr>
        <p:spPr>
          <a:xfrm>
            <a:off x="10290341" y="3135906"/>
            <a:ext cx="1521888" cy="4692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accent2"/>
                </a:solidFill>
              </a:rPr>
              <a:t>Multiplication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2991CD3F-C2AF-9C01-BCB2-36EA3696C38C}"/>
              </a:ext>
            </a:extLst>
          </p:cNvPr>
          <p:cNvSpPr/>
          <p:nvPr/>
        </p:nvSpPr>
        <p:spPr>
          <a:xfrm>
            <a:off x="5229726" y="1213889"/>
            <a:ext cx="1371600" cy="1114926"/>
          </a:xfrm>
          <a:prstGeom prst="wedgeEllipseCallout">
            <a:avLst>
              <a:gd name="adj1" fmla="val -49488"/>
              <a:gd name="adj2" fmla="val 3804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Verb-noun</a:t>
            </a:r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BB1249C-1570-BCB1-0E07-4C7AAD42CB8B}"/>
              </a:ext>
            </a:extLst>
          </p:cNvPr>
          <p:cNvSpPr/>
          <p:nvPr/>
        </p:nvSpPr>
        <p:spPr>
          <a:xfrm rot="807286">
            <a:off x="6324702" y="1424740"/>
            <a:ext cx="846470" cy="659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00E48E-9E6A-5C2D-3EE2-43323E7E5D85}"/>
              </a:ext>
            </a:extLst>
          </p:cNvPr>
          <p:cNvSpPr/>
          <p:nvPr/>
        </p:nvSpPr>
        <p:spPr>
          <a:xfrm>
            <a:off x="7290598" y="2294159"/>
            <a:ext cx="1845381" cy="4692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i="1" dirty="0" err="1"/>
              <a:t>int</a:t>
            </a:r>
            <a:r>
              <a:rPr lang="da-DK" i="1" dirty="0"/>
              <a:t> </a:t>
            </a:r>
            <a:r>
              <a:rPr lang="da-DK" i="1" dirty="0" err="1"/>
              <a:t>interpret</a:t>
            </a:r>
            <a:r>
              <a:rPr lang="da-DK" i="1" dirty="0"/>
              <a:t>()</a:t>
            </a:r>
            <a:endParaRPr lang="en-US" i="1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1BD58F-B9EE-EDFC-DD09-FA52AE316906}"/>
              </a:ext>
            </a:extLst>
          </p:cNvPr>
          <p:cNvCxnSpPr>
            <a:cxnSpLocks/>
            <a:stCxn id="6" idx="0"/>
            <a:endCxn id="19" idx="2"/>
          </p:cNvCxnSpPr>
          <p:nvPr/>
        </p:nvCxnSpPr>
        <p:spPr>
          <a:xfrm rot="5400000" flipH="1" flipV="1">
            <a:off x="7610991" y="2533608"/>
            <a:ext cx="372515" cy="8320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A6EFF71-D43A-A838-485B-B37A1D6EF7E2}"/>
              </a:ext>
            </a:extLst>
          </p:cNvPr>
          <p:cNvCxnSpPr>
            <a:cxnSpLocks/>
            <a:stCxn id="7" idx="0"/>
            <a:endCxn id="19" idx="2"/>
          </p:cNvCxnSpPr>
          <p:nvPr/>
        </p:nvCxnSpPr>
        <p:spPr>
          <a:xfrm rot="16200000" flipV="1">
            <a:off x="8454585" y="2522096"/>
            <a:ext cx="372515" cy="855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8332876-1D1B-A65E-0293-98FC79D2DE84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rot="16200000" flipV="1">
            <a:off x="9446030" y="1530651"/>
            <a:ext cx="372515" cy="2837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C62A639-BD36-52A5-0255-6C623104FEA7}"/>
              </a:ext>
            </a:extLst>
          </p:cNvPr>
          <p:cNvSpPr/>
          <p:nvPr/>
        </p:nvSpPr>
        <p:spPr>
          <a:xfrm>
            <a:off x="6711820" y="4056234"/>
            <a:ext cx="1338773" cy="4692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accent1"/>
                </a:solidFill>
              </a:rPr>
              <a:t>interpret</a:t>
            </a:r>
            <a:r>
              <a:rPr lang="da-DK" dirty="0">
                <a:solidFill>
                  <a:schemeClr val="accent1"/>
                </a:solidFill>
              </a:rPr>
              <a:t>()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BE9111-7D99-2506-94D4-76339ED7FF05}"/>
              </a:ext>
            </a:extLst>
          </p:cNvPr>
          <p:cNvSpPr/>
          <p:nvPr/>
        </p:nvSpPr>
        <p:spPr>
          <a:xfrm>
            <a:off x="6711820" y="3587002"/>
            <a:ext cx="1338773" cy="4692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accent1"/>
                </a:solidFill>
              </a:rPr>
              <a:t>int</a:t>
            </a:r>
            <a:r>
              <a:rPr lang="da-DK" dirty="0">
                <a:solidFill>
                  <a:schemeClr val="accent1"/>
                </a:solidFill>
              </a:rPr>
              <a:t> </a:t>
            </a:r>
            <a:r>
              <a:rPr lang="da-DK" dirty="0" err="1">
                <a:solidFill>
                  <a:schemeClr val="accent1"/>
                </a:solidFill>
              </a:rPr>
              <a:t>value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95F7B40-2322-06B0-E859-CD93922FF759}"/>
              </a:ext>
            </a:extLst>
          </p:cNvPr>
          <p:cNvGrpSpPr/>
          <p:nvPr/>
        </p:nvGrpSpPr>
        <p:grpSpPr>
          <a:xfrm>
            <a:off x="1845895" y="3953934"/>
            <a:ext cx="2317941" cy="2608671"/>
            <a:chOff x="2046420" y="4114354"/>
            <a:chExt cx="2317941" cy="260867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1C25186-E828-1474-0945-39A7DE782755}"/>
                </a:ext>
              </a:extLst>
            </p:cNvPr>
            <p:cNvGrpSpPr/>
            <p:nvPr/>
          </p:nvGrpSpPr>
          <p:grpSpPr>
            <a:xfrm>
              <a:off x="2046420" y="4114354"/>
              <a:ext cx="2317941" cy="1741117"/>
              <a:chOff x="3166150" y="4580086"/>
              <a:chExt cx="2317941" cy="1741117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9EA0C27-7850-886A-21A3-5F6E6868BE2B}"/>
                  </a:ext>
                </a:extLst>
              </p:cNvPr>
              <p:cNvSpPr/>
              <p:nvPr/>
            </p:nvSpPr>
            <p:spPr>
              <a:xfrm>
                <a:off x="3588083" y="5397033"/>
                <a:ext cx="503955" cy="413630"/>
              </a:xfrm>
              <a:prstGeom prst="ellips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>
                    <a:solidFill>
                      <a:schemeClr val="accent4">
                        <a:lumMod val="75000"/>
                      </a:schemeClr>
                    </a:solidFill>
                  </a:rPr>
                  <a:t>+</a:t>
                </a:r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802DD67-76E1-FB7A-3399-663F815E8FDC}"/>
                  </a:ext>
                </a:extLst>
              </p:cNvPr>
              <p:cNvSpPr/>
              <p:nvPr/>
            </p:nvSpPr>
            <p:spPr>
              <a:xfrm>
                <a:off x="3166150" y="5907573"/>
                <a:ext cx="503955" cy="41363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>
                    <a:solidFill>
                      <a:schemeClr val="accent1"/>
                    </a:solidFill>
                  </a:rPr>
                  <a:t>3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CE2BBE2-D486-CCC3-26A6-57B4C03373A0}"/>
                  </a:ext>
                </a:extLst>
              </p:cNvPr>
              <p:cNvSpPr/>
              <p:nvPr/>
            </p:nvSpPr>
            <p:spPr>
              <a:xfrm>
                <a:off x="4022425" y="5907573"/>
                <a:ext cx="503955" cy="41363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>
                    <a:solidFill>
                      <a:schemeClr val="accent1"/>
                    </a:solidFill>
                  </a:rPr>
                  <a:t>4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3367BF2-9B54-9E1A-4CDF-C5E6BAF943CE}"/>
                  </a:ext>
                </a:extLst>
              </p:cNvPr>
              <p:cNvSpPr/>
              <p:nvPr/>
            </p:nvSpPr>
            <p:spPr>
              <a:xfrm>
                <a:off x="4274402" y="4876483"/>
                <a:ext cx="503955" cy="413630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>
                    <a:solidFill>
                      <a:schemeClr val="accent2"/>
                    </a:solidFill>
                  </a:rPr>
                  <a:t>*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EA8718F-7B94-5839-A829-4BB1162DF359}"/>
                  </a:ext>
                </a:extLst>
              </p:cNvPr>
              <p:cNvSpPr/>
              <p:nvPr/>
            </p:nvSpPr>
            <p:spPr>
              <a:xfrm>
                <a:off x="4980136" y="5397033"/>
                <a:ext cx="503955" cy="41363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>
                    <a:solidFill>
                      <a:schemeClr val="accent1"/>
                    </a:solidFill>
                  </a:rPr>
                  <a:t>5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EEC4B849-05BD-F63D-3434-3A29200227ED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>
                <a:off x="4489748" y="4580086"/>
                <a:ext cx="36632" cy="29639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549F5A9-3642-83FA-2196-1BCBEF0EEAC9}"/>
                  </a:ext>
                </a:extLst>
              </p:cNvPr>
              <p:cNvCxnSpPr>
                <a:cxnSpLocks/>
                <a:stCxn id="15" idx="3"/>
                <a:endCxn id="12" idx="7"/>
              </p:cNvCxnSpPr>
              <p:nvPr/>
            </p:nvCxnSpPr>
            <p:spPr>
              <a:xfrm flipH="1">
                <a:off x="4018235" y="5229538"/>
                <a:ext cx="329970" cy="228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B5611F3-BD3A-14A8-3F80-8BC3B37E47D0}"/>
                  </a:ext>
                </a:extLst>
              </p:cNvPr>
              <p:cNvCxnSpPr>
                <a:cxnSpLocks/>
                <a:stCxn id="15" idx="5"/>
                <a:endCxn id="16" idx="1"/>
              </p:cNvCxnSpPr>
              <p:nvPr/>
            </p:nvCxnSpPr>
            <p:spPr>
              <a:xfrm>
                <a:off x="4704554" y="5229538"/>
                <a:ext cx="349385" cy="228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2DA8B4C-0D57-8186-83AF-090DE8C61737}"/>
                  </a:ext>
                </a:extLst>
              </p:cNvPr>
              <p:cNvCxnSpPr>
                <a:cxnSpLocks/>
                <a:stCxn id="12" idx="5"/>
                <a:endCxn id="14" idx="1"/>
              </p:cNvCxnSpPr>
              <p:nvPr/>
            </p:nvCxnSpPr>
            <p:spPr>
              <a:xfrm>
                <a:off x="4018235" y="5750088"/>
                <a:ext cx="77993" cy="218060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7EF5B2B9-EED8-BAE1-C5CA-873AEDF2B54E}"/>
                  </a:ext>
                </a:extLst>
              </p:cNvPr>
              <p:cNvCxnSpPr>
                <a:cxnSpLocks/>
                <a:stCxn id="12" idx="3"/>
                <a:endCxn id="13" idx="7"/>
              </p:cNvCxnSpPr>
              <p:nvPr/>
            </p:nvCxnSpPr>
            <p:spPr>
              <a:xfrm flipH="1">
                <a:off x="3596302" y="5750088"/>
                <a:ext cx="65584" cy="218060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ABA3A08-830A-05C3-32BA-3D3DB1163F3B}"/>
                </a:ext>
              </a:extLst>
            </p:cNvPr>
            <p:cNvSpPr txBox="1"/>
            <p:nvPr/>
          </p:nvSpPr>
          <p:spPr>
            <a:xfrm>
              <a:off x="2172895" y="6076694"/>
              <a:ext cx="2111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b="1" dirty="0"/>
                <a:t>A </a:t>
              </a:r>
              <a:r>
                <a:rPr lang="da-DK" b="1" u="sng" dirty="0" err="1"/>
                <a:t>tree</a:t>
              </a:r>
              <a:r>
                <a:rPr lang="da-DK" b="1" dirty="0"/>
                <a:t> of </a:t>
              </a:r>
              <a:r>
                <a:rPr lang="da-DK" b="1" dirty="0" err="1"/>
                <a:t>objects</a:t>
              </a:r>
              <a:r>
                <a:rPr lang="da-DK" b="1" dirty="0"/>
                <a:t> from the 3 </a:t>
              </a:r>
              <a:r>
                <a:rPr lang="da-DK" b="1" dirty="0" err="1"/>
                <a:t>classes</a:t>
              </a:r>
              <a:r>
                <a:rPr lang="da-DK" b="1" dirty="0"/>
                <a:t>!</a:t>
              </a:r>
              <a:endParaRPr lang="en-US" b="1" dirty="0"/>
            </a:p>
          </p:txBody>
        </p:sp>
      </p:grpSp>
      <p:sp>
        <p:nvSpPr>
          <p:cNvPr id="47" name="Speech Bubble: Oval 46">
            <a:extLst>
              <a:ext uri="{FF2B5EF4-FFF2-40B4-BE49-F238E27FC236}">
                <a16:creationId xmlns:a16="http://schemas.microsoft.com/office/drawing/2014/main" id="{8DA9EA4B-A8C0-0EB9-73E9-9B3C2D310A62}"/>
              </a:ext>
            </a:extLst>
          </p:cNvPr>
          <p:cNvSpPr/>
          <p:nvPr/>
        </p:nvSpPr>
        <p:spPr>
          <a:xfrm>
            <a:off x="5703189" y="4715638"/>
            <a:ext cx="2017262" cy="737327"/>
          </a:xfrm>
          <a:prstGeom prst="wedgeEllipseCallout">
            <a:avLst>
              <a:gd name="adj1" fmla="val 14718"/>
              <a:gd name="adj2" fmla="val -850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return </a:t>
            </a:r>
            <a:r>
              <a:rPr lang="da-DK" dirty="0" err="1"/>
              <a:t>value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F84158-C2C7-384C-5E1C-B559BC4A22D0}"/>
              </a:ext>
            </a:extLst>
          </p:cNvPr>
          <p:cNvSpPr/>
          <p:nvPr/>
        </p:nvSpPr>
        <p:spPr>
          <a:xfrm>
            <a:off x="8389892" y="4414422"/>
            <a:ext cx="1338773" cy="469232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accent4">
                    <a:lumMod val="75000"/>
                  </a:schemeClr>
                </a:solidFill>
              </a:rPr>
              <a:t>interpret</a:t>
            </a:r>
            <a:r>
              <a:rPr lang="da-DK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7AC206A-A4F4-C70A-BB6E-8427F632D7C0}"/>
              </a:ext>
            </a:extLst>
          </p:cNvPr>
          <p:cNvSpPr/>
          <p:nvPr/>
        </p:nvSpPr>
        <p:spPr>
          <a:xfrm>
            <a:off x="8387348" y="3611929"/>
            <a:ext cx="1338773" cy="798821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accent4">
                    <a:lumMod val="75000"/>
                  </a:schemeClr>
                </a:solidFill>
              </a:rPr>
              <a:t>Expression e1</a:t>
            </a:r>
            <a:br>
              <a:rPr lang="da-DK" sz="16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a-DK" sz="1600" dirty="0">
                <a:solidFill>
                  <a:schemeClr val="accent4">
                    <a:lumMod val="75000"/>
                  </a:schemeClr>
                </a:solidFill>
              </a:rPr>
              <a:t>Expression e2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4F2E8F9C-559E-DA72-8A1C-ED50FA863713}"/>
              </a:ext>
            </a:extLst>
          </p:cNvPr>
          <p:cNvCxnSpPr>
            <a:stCxn id="7" idx="3"/>
            <a:endCxn id="3" idx="3"/>
          </p:cNvCxnSpPr>
          <p:nvPr/>
        </p:nvCxnSpPr>
        <p:spPr>
          <a:xfrm flipH="1" flipV="1">
            <a:off x="9135979" y="2063203"/>
            <a:ext cx="601802" cy="1307319"/>
          </a:xfrm>
          <a:prstGeom prst="curvedConnector3">
            <a:avLst>
              <a:gd name="adj1" fmla="val -2865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DF753DA-A584-4C81-E0EB-475D2202354D}"/>
              </a:ext>
            </a:extLst>
          </p:cNvPr>
          <p:cNvSpPr txBox="1"/>
          <p:nvPr/>
        </p:nvSpPr>
        <p:spPr>
          <a:xfrm>
            <a:off x="9726121" y="3302813"/>
            <a:ext cx="14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59B508-7FD9-D75B-AB75-3C4C12165DDA}"/>
              </a:ext>
            </a:extLst>
          </p:cNvPr>
          <p:cNvSpPr txBox="1"/>
          <p:nvPr/>
        </p:nvSpPr>
        <p:spPr>
          <a:xfrm>
            <a:off x="9171253" y="1738194"/>
            <a:ext cx="14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2</a:t>
            </a:r>
            <a:endParaRPr lang="en-US" dirty="0"/>
          </a:p>
        </p:txBody>
      </p:sp>
      <p:sp>
        <p:nvSpPr>
          <p:cNvPr id="62" name="Speech Bubble: Oval 61">
            <a:extLst>
              <a:ext uri="{FF2B5EF4-FFF2-40B4-BE49-F238E27FC236}">
                <a16:creationId xmlns:a16="http://schemas.microsoft.com/office/drawing/2014/main" id="{D2FABEC8-3A26-DBB3-50D5-A7A93081A5D5}"/>
              </a:ext>
            </a:extLst>
          </p:cNvPr>
          <p:cNvSpPr/>
          <p:nvPr/>
        </p:nvSpPr>
        <p:spPr>
          <a:xfrm>
            <a:off x="7189199" y="5267743"/>
            <a:ext cx="2493093" cy="1274839"/>
          </a:xfrm>
          <a:prstGeom prst="wedgeEllipseCallout">
            <a:avLst>
              <a:gd name="adj1" fmla="val 14718"/>
              <a:gd name="adj2" fmla="val -850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return e1.interpret() +  e2.interpret() </a:t>
            </a:r>
            <a:endParaRPr lang="en-US" dirty="0"/>
          </a:p>
        </p:txBody>
      </p:sp>
      <p:sp>
        <p:nvSpPr>
          <p:cNvPr id="63" name="Speech Bubble: Oval 62">
            <a:extLst>
              <a:ext uri="{FF2B5EF4-FFF2-40B4-BE49-F238E27FC236}">
                <a16:creationId xmlns:a16="http://schemas.microsoft.com/office/drawing/2014/main" id="{36A76BCD-A52E-1CBD-B3ED-BE58A797FD6A}"/>
              </a:ext>
            </a:extLst>
          </p:cNvPr>
          <p:cNvSpPr/>
          <p:nvPr/>
        </p:nvSpPr>
        <p:spPr>
          <a:xfrm>
            <a:off x="10137673" y="4114354"/>
            <a:ext cx="1758835" cy="973662"/>
          </a:xfrm>
          <a:prstGeom prst="wedgeEllipseCallout">
            <a:avLst>
              <a:gd name="adj1" fmla="val -26914"/>
              <a:gd name="adj2" fmla="val -1078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same as Addition …</a:t>
            </a:r>
            <a:endParaRPr lang="en-US" dirty="0"/>
          </a:p>
        </p:txBody>
      </p:sp>
      <p:sp>
        <p:nvSpPr>
          <p:cNvPr id="64" name="Arrow: Left-Right 63">
            <a:extLst>
              <a:ext uri="{FF2B5EF4-FFF2-40B4-BE49-F238E27FC236}">
                <a16:creationId xmlns:a16="http://schemas.microsoft.com/office/drawing/2014/main" id="{D15EA5E7-7B8F-11E5-DB74-BD6829E8F3A8}"/>
              </a:ext>
            </a:extLst>
          </p:cNvPr>
          <p:cNvSpPr/>
          <p:nvPr/>
        </p:nvSpPr>
        <p:spPr>
          <a:xfrm rot="20506711">
            <a:off x="4277695" y="4069651"/>
            <a:ext cx="2050427" cy="61279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8A50E722-DB43-425E-95BC-D57F636A9CC4}"/>
              </a:ext>
            </a:extLst>
          </p:cNvPr>
          <p:cNvCxnSpPr>
            <a:cxnSpLocks/>
            <a:stCxn id="10" idx="3"/>
            <a:endCxn id="3" idx="3"/>
          </p:cNvCxnSpPr>
          <p:nvPr/>
        </p:nvCxnSpPr>
        <p:spPr>
          <a:xfrm flipH="1" flipV="1">
            <a:off x="9135979" y="2063203"/>
            <a:ext cx="2676250" cy="1307319"/>
          </a:xfrm>
          <a:prstGeom prst="curvedConnector3">
            <a:avLst>
              <a:gd name="adj1" fmla="val -854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E839882-459E-97F1-BC9D-D45F7B661501}"/>
              </a:ext>
            </a:extLst>
          </p:cNvPr>
          <p:cNvSpPr txBox="1"/>
          <p:nvPr/>
        </p:nvSpPr>
        <p:spPr>
          <a:xfrm>
            <a:off x="11740040" y="2816525"/>
            <a:ext cx="14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5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AD1680-25C2-5C27-8CA7-2D39C73A3260}"/>
              </a:ext>
            </a:extLst>
          </p:cNvPr>
          <p:cNvSpPr txBox="1"/>
          <p:nvPr/>
        </p:nvSpPr>
        <p:spPr>
          <a:xfrm>
            <a:off x="170628" y="249689"/>
            <a:ext cx="1813317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 err="1"/>
              <a:t>E.g</a:t>
            </a:r>
            <a:r>
              <a:rPr lang="da-DK" sz="1100" dirty="0"/>
              <a:t>. </a:t>
            </a:r>
            <a:r>
              <a:rPr lang="da-DK" sz="1100" dirty="0" err="1"/>
              <a:t>math</a:t>
            </a:r>
            <a:r>
              <a:rPr lang="da-DK" sz="1100" dirty="0"/>
              <a:t> </a:t>
            </a:r>
            <a:r>
              <a:rPr lang="da-DK" sz="1100" dirty="0" err="1"/>
              <a:t>expressions</a:t>
            </a:r>
            <a:br>
              <a:rPr lang="da-DK" sz="1100" dirty="0"/>
            </a:br>
            <a:r>
              <a:rPr lang="da-DK" sz="1100" dirty="0"/>
              <a:t>( 3 + 4 ) * 5</a:t>
            </a:r>
          </a:p>
          <a:p>
            <a:r>
              <a:rPr lang="da-DK" sz="1100" dirty="0"/>
              <a:t>and a </a:t>
            </a:r>
            <a:r>
              <a:rPr lang="da-DK" sz="1100" dirty="0" err="1"/>
              <a:t>way</a:t>
            </a:r>
            <a:r>
              <a:rPr lang="da-DK" sz="1100" dirty="0"/>
              <a:t> to </a:t>
            </a:r>
            <a:r>
              <a:rPr lang="da-DK" sz="1100" dirty="0" err="1"/>
              <a:t>evaluate</a:t>
            </a:r>
            <a:r>
              <a:rPr lang="da-DK" sz="1100" dirty="0"/>
              <a:t> </a:t>
            </a:r>
            <a:r>
              <a:rPr lang="da-DK" sz="1100" dirty="0" err="1"/>
              <a:t>them</a:t>
            </a:r>
            <a:r>
              <a:rPr lang="da-DK" sz="1100" dirty="0"/>
              <a:t>:</a:t>
            </a:r>
          </a:p>
          <a:p>
            <a:r>
              <a:rPr lang="da-DK" sz="1100" dirty="0"/>
              <a:t>( 3 + 4 ) * 5</a:t>
            </a:r>
            <a:r>
              <a:rPr lang="en-US" sz="1100" dirty="0"/>
              <a:t> is </a:t>
            </a:r>
            <a:r>
              <a:rPr lang="en-US" sz="1100" b="1" dirty="0"/>
              <a:t>35</a:t>
            </a:r>
          </a:p>
          <a:p>
            <a:r>
              <a:rPr lang="en-US" sz="1100" b="1" dirty="0"/>
              <a:t>because: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3+4 is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and 7*5 is 35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DB1267-9C7D-32A6-4C92-48DBFE3AC59A}"/>
              </a:ext>
            </a:extLst>
          </p:cNvPr>
          <p:cNvGrpSpPr/>
          <p:nvPr/>
        </p:nvGrpSpPr>
        <p:grpSpPr>
          <a:xfrm>
            <a:off x="1983945" y="567464"/>
            <a:ext cx="5172599" cy="3145460"/>
            <a:chOff x="6711820" y="1738194"/>
            <a:chExt cx="5172599" cy="31454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C0C8EC4-83A9-15B3-1324-A0C46A3BDC7F}"/>
                </a:ext>
              </a:extLst>
            </p:cNvPr>
            <p:cNvSpPr/>
            <p:nvPr/>
          </p:nvSpPr>
          <p:spPr>
            <a:xfrm>
              <a:off x="7290598" y="1828587"/>
              <a:ext cx="1845381" cy="46923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Expression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904DEC-BE6B-359A-5D26-DBAD2AAE5584}"/>
                </a:ext>
              </a:extLst>
            </p:cNvPr>
            <p:cNvSpPr/>
            <p:nvPr/>
          </p:nvSpPr>
          <p:spPr>
            <a:xfrm>
              <a:off x="6711820" y="3135906"/>
              <a:ext cx="1338773" cy="4692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 err="1">
                  <a:solidFill>
                    <a:schemeClr val="tx1"/>
                  </a:solidFill>
                </a:rPr>
                <a:t>Number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CDD40E-0CF9-21DF-A95F-F1EEBA46E43F}"/>
                </a:ext>
              </a:extLst>
            </p:cNvPr>
            <p:cNvSpPr/>
            <p:nvPr/>
          </p:nvSpPr>
          <p:spPr>
            <a:xfrm>
              <a:off x="8399008" y="3135906"/>
              <a:ext cx="1338773" cy="4692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Addition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8DDA90-6711-F9CC-3E06-94595BD91EDB}"/>
                </a:ext>
              </a:extLst>
            </p:cNvPr>
            <p:cNvSpPr/>
            <p:nvPr/>
          </p:nvSpPr>
          <p:spPr>
            <a:xfrm>
              <a:off x="10290341" y="3135906"/>
              <a:ext cx="1521888" cy="4692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 err="1">
                  <a:solidFill>
                    <a:schemeClr val="tx1"/>
                  </a:solidFill>
                </a:rPr>
                <a:t>Multiplication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00E48E-9E6A-5C2D-3EE2-43323E7E5D85}"/>
                </a:ext>
              </a:extLst>
            </p:cNvPr>
            <p:cNvSpPr/>
            <p:nvPr/>
          </p:nvSpPr>
          <p:spPr>
            <a:xfrm>
              <a:off x="7290598" y="2294159"/>
              <a:ext cx="1845381" cy="46923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i="1" dirty="0" err="1"/>
                <a:t>int</a:t>
              </a:r>
              <a:r>
                <a:rPr lang="da-DK" i="1" dirty="0"/>
                <a:t> </a:t>
              </a:r>
              <a:r>
                <a:rPr lang="da-DK" i="1" dirty="0" err="1"/>
                <a:t>interpret</a:t>
              </a:r>
              <a:r>
                <a:rPr lang="da-DK" i="1" dirty="0"/>
                <a:t>()</a:t>
              </a:r>
              <a:endParaRPr lang="en-US" i="1" dirty="0"/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231BD58F-B9EE-EDFC-DD09-FA52AE316906}"/>
                </a:ext>
              </a:extLst>
            </p:cNvPr>
            <p:cNvCxnSpPr>
              <a:cxnSpLocks/>
              <a:stCxn id="6" idx="0"/>
              <a:endCxn id="19" idx="2"/>
            </p:cNvCxnSpPr>
            <p:nvPr/>
          </p:nvCxnSpPr>
          <p:spPr>
            <a:xfrm rot="5400000" flipH="1" flipV="1">
              <a:off x="7610991" y="2533608"/>
              <a:ext cx="372515" cy="8320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5A6EFF71-D43A-A838-485B-B37A1D6EF7E2}"/>
                </a:ext>
              </a:extLst>
            </p:cNvPr>
            <p:cNvCxnSpPr>
              <a:cxnSpLocks/>
              <a:stCxn id="7" idx="0"/>
              <a:endCxn id="19" idx="2"/>
            </p:cNvCxnSpPr>
            <p:nvPr/>
          </p:nvCxnSpPr>
          <p:spPr>
            <a:xfrm rot="16200000" flipV="1">
              <a:off x="8454585" y="2522096"/>
              <a:ext cx="372515" cy="8551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E8332876-1D1B-A65E-0293-98FC79D2DE84}"/>
                </a:ext>
              </a:extLst>
            </p:cNvPr>
            <p:cNvCxnSpPr>
              <a:cxnSpLocks/>
              <a:stCxn id="10" idx="0"/>
              <a:endCxn id="19" idx="2"/>
            </p:cNvCxnSpPr>
            <p:nvPr/>
          </p:nvCxnSpPr>
          <p:spPr>
            <a:xfrm rot="16200000" flipV="1">
              <a:off x="9446030" y="1530651"/>
              <a:ext cx="372515" cy="283799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62A639-BD36-52A5-0255-6C623104FEA7}"/>
                </a:ext>
              </a:extLst>
            </p:cNvPr>
            <p:cNvSpPr/>
            <p:nvPr/>
          </p:nvSpPr>
          <p:spPr>
            <a:xfrm>
              <a:off x="6711820" y="4056234"/>
              <a:ext cx="1338773" cy="4692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 err="1">
                  <a:solidFill>
                    <a:schemeClr val="tx1"/>
                  </a:solidFill>
                </a:rPr>
                <a:t>interpret</a:t>
              </a:r>
              <a:r>
                <a:rPr lang="da-DK" dirty="0">
                  <a:solidFill>
                    <a:schemeClr val="tx1"/>
                  </a:solidFill>
                </a:rPr>
                <a:t>()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ABE9111-7D99-2506-94D4-76339ED7FF05}"/>
                </a:ext>
              </a:extLst>
            </p:cNvPr>
            <p:cNvSpPr/>
            <p:nvPr/>
          </p:nvSpPr>
          <p:spPr>
            <a:xfrm>
              <a:off x="6711820" y="3587002"/>
              <a:ext cx="1338773" cy="4692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 err="1">
                  <a:solidFill>
                    <a:schemeClr val="tx1"/>
                  </a:solidFill>
                </a:rPr>
                <a:t>int</a:t>
              </a:r>
              <a:r>
                <a:rPr lang="da-DK" dirty="0">
                  <a:solidFill>
                    <a:schemeClr val="tx1"/>
                  </a:solidFill>
                </a:rPr>
                <a:t> </a:t>
              </a:r>
              <a:r>
                <a:rPr lang="da-DK" dirty="0" err="1">
                  <a:solidFill>
                    <a:schemeClr val="tx1"/>
                  </a:solidFill>
                </a:rPr>
                <a:t>value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6F84158-C2C7-384C-5E1C-B559BC4A22D0}"/>
                </a:ext>
              </a:extLst>
            </p:cNvPr>
            <p:cNvSpPr/>
            <p:nvPr/>
          </p:nvSpPr>
          <p:spPr>
            <a:xfrm>
              <a:off x="8389892" y="4414422"/>
              <a:ext cx="1338773" cy="4692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 err="1">
                  <a:solidFill>
                    <a:schemeClr val="tx1"/>
                  </a:solidFill>
                </a:rPr>
                <a:t>interpret</a:t>
              </a:r>
              <a:r>
                <a:rPr lang="da-DK" dirty="0">
                  <a:solidFill>
                    <a:schemeClr val="tx1"/>
                  </a:solidFill>
                </a:rPr>
                <a:t>()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7AC206A-A4F4-C70A-BB6E-8427F632D7C0}"/>
                </a:ext>
              </a:extLst>
            </p:cNvPr>
            <p:cNvSpPr/>
            <p:nvPr/>
          </p:nvSpPr>
          <p:spPr>
            <a:xfrm>
              <a:off x="8387348" y="3611929"/>
              <a:ext cx="1338773" cy="79882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600" dirty="0">
                  <a:solidFill>
                    <a:schemeClr val="tx1"/>
                  </a:solidFill>
                </a:rPr>
                <a:t>Expression e1</a:t>
              </a:r>
              <a:br>
                <a:rPr lang="da-DK" sz="1600" dirty="0">
                  <a:solidFill>
                    <a:schemeClr val="tx1"/>
                  </a:solidFill>
                </a:rPr>
              </a:br>
              <a:r>
                <a:rPr lang="da-DK" sz="1600" dirty="0">
                  <a:solidFill>
                    <a:schemeClr val="tx1"/>
                  </a:solidFill>
                </a:rPr>
                <a:t>Expression e2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Connector: Curved 57">
              <a:extLst>
                <a:ext uri="{FF2B5EF4-FFF2-40B4-BE49-F238E27FC236}">
                  <a16:creationId xmlns:a16="http://schemas.microsoft.com/office/drawing/2014/main" id="{4F2E8F9C-559E-DA72-8A1C-ED50FA863713}"/>
                </a:ext>
              </a:extLst>
            </p:cNvPr>
            <p:cNvCxnSpPr>
              <a:stCxn id="7" idx="3"/>
              <a:endCxn id="3" idx="3"/>
            </p:cNvCxnSpPr>
            <p:nvPr/>
          </p:nvCxnSpPr>
          <p:spPr>
            <a:xfrm flipH="1" flipV="1">
              <a:off x="9135979" y="2063203"/>
              <a:ext cx="601802" cy="1307319"/>
            </a:xfrm>
            <a:prstGeom prst="curvedConnector3">
              <a:avLst>
                <a:gd name="adj1" fmla="val -28656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DF753DA-A584-4C81-E0EB-475D2202354D}"/>
                </a:ext>
              </a:extLst>
            </p:cNvPr>
            <p:cNvSpPr txBox="1"/>
            <p:nvPr/>
          </p:nvSpPr>
          <p:spPr>
            <a:xfrm>
              <a:off x="9726121" y="3302813"/>
              <a:ext cx="144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1</a:t>
              </a:r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159B508-7FD9-D75B-AB75-3C4C12165DDA}"/>
                </a:ext>
              </a:extLst>
            </p:cNvPr>
            <p:cNvSpPr txBox="1"/>
            <p:nvPr/>
          </p:nvSpPr>
          <p:spPr>
            <a:xfrm>
              <a:off x="9171253" y="1738194"/>
              <a:ext cx="144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2</a:t>
              </a:r>
              <a:endParaRPr lang="en-US" dirty="0"/>
            </a:p>
          </p:txBody>
        </p: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D947E3C7-FED7-A01A-C719-CE542FDC367D}"/>
                </a:ext>
              </a:extLst>
            </p:cNvPr>
            <p:cNvCxnSpPr>
              <a:cxnSpLocks/>
              <a:stCxn id="10" idx="3"/>
              <a:endCxn id="3" idx="3"/>
            </p:cNvCxnSpPr>
            <p:nvPr/>
          </p:nvCxnSpPr>
          <p:spPr>
            <a:xfrm flipH="1" flipV="1">
              <a:off x="9135979" y="2063203"/>
              <a:ext cx="2676250" cy="1307319"/>
            </a:xfrm>
            <a:prstGeom prst="curvedConnector3">
              <a:avLst>
                <a:gd name="adj1" fmla="val -8542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2463A5-D864-EA82-FDA6-3AD1CE4BC059}"/>
                </a:ext>
              </a:extLst>
            </p:cNvPr>
            <p:cNvSpPr txBox="1"/>
            <p:nvPr/>
          </p:nvSpPr>
          <p:spPr>
            <a:xfrm>
              <a:off x="11740040" y="2816525"/>
              <a:ext cx="144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1</a:t>
              </a:r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088FE5-C9E9-68D8-D27F-A732AE8BC4E9}"/>
                </a:ext>
              </a:extLst>
            </p:cNvPr>
            <p:cNvSpPr/>
            <p:nvPr/>
          </p:nvSpPr>
          <p:spPr>
            <a:xfrm>
              <a:off x="10292885" y="4403972"/>
              <a:ext cx="1521888" cy="4692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 err="1">
                  <a:solidFill>
                    <a:schemeClr val="tx1"/>
                  </a:solidFill>
                </a:rPr>
                <a:t>interpret</a:t>
              </a:r>
              <a:r>
                <a:rPr lang="da-DK" dirty="0">
                  <a:solidFill>
                    <a:schemeClr val="tx1"/>
                  </a:solidFill>
                </a:rPr>
                <a:t>()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AE6278-BDCA-AB7E-6A97-EE85286AF1CE}"/>
                </a:ext>
              </a:extLst>
            </p:cNvPr>
            <p:cNvSpPr/>
            <p:nvPr/>
          </p:nvSpPr>
          <p:spPr>
            <a:xfrm>
              <a:off x="10290341" y="3601479"/>
              <a:ext cx="1521888" cy="79882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600" dirty="0">
                  <a:solidFill>
                    <a:schemeClr val="tx1"/>
                  </a:solidFill>
                </a:rPr>
                <a:t>Expression e1</a:t>
              </a:r>
              <a:br>
                <a:rPr lang="da-DK" sz="1600" dirty="0">
                  <a:solidFill>
                    <a:schemeClr val="tx1"/>
                  </a:solidFill>
                </a:rPr>
              </a:br>
              <a:r>
                <a:rPr lang="da-DK" sz="1600" dirty="0">
                  <a:solidFill>
                    <a:schemeClr val="tx1"/>
                  </a:solidFill>
                </a:rPr>
                <a:t>Expression e2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6FBDFDEA-9366-3965-4561-A1B0B6288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965" y="4064932"/>
            <a:ext cx="4124876" cy="205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600CAD9-B7BA-CF1F-E32B-3A4DB4823048}"/>
              </a:ext>
            </a:extLst>
          </p:cNvPr>
          <p:cNvCxnSpPr/>
          <p:nvPr/>
        </p:nvCxnSpPr>
        <p:spPr>
          <a:xfrm flipV="1">
            <a:off x="4026625" y="2284558"/>
            <a:ext cx="5971080" cy="32503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Speech Bubble: Oval 49">
            <a:extLst>
              <a:ext uri="{FF2B5EF4-FFF2-40B4-BE49-F238E27FC236}">
                <a16:creationId xmlns:a16="http://schemas.microsoft.com/office/drawing/2014/main" id="{4ABEEFE4-800E-866E-672B-6ED470541E86}"/>
              </a:ext>
            </a:extLst>
          </p:cNvPr>
          <p:cNvSpPr/>
          <p:nvPr/>
        </p:nvSpPr>
        <p:spPr>
          <a:xfrm>
            <a:off x="9544003" y="2692207"/>
            <a:ext cx="1747085" cy="1114926"/>
          </a:xfrm>
          <a:prstGeom prst="wedgeEllipseCallout">
            <a:avLst>
              <a:gd name="adj1" fmla="val -49488"/>
              <a:gd name="adj2" fmla="val 3804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General</a:t>
            </a:r>
          </a:p>
          <a:p>
            <a:pPr algn="ctr"/>
            <a:r>
              <a:rPr lang="da-DK" dirty="0"/>
              <a:t>case!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0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DB86-172A-3074-3A8E-14030777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Interpreter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113F6-9843-0530-9CFE-638E3439B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800" dirty="0"/>
              <a:t>The Interpreter pattern discusses: 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dirty="0"/>
              <a:t>defining a domain language (i.e. problem characterization) as a simple language grammar, representing domain rules as language sentences, and interpreting these sentences to solve the problem. 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dirty="0"/>
              <a:t>The pattern uses a class to represent each grammar rule. </a:t>
            </a:r>
            <a:br>
              <a:rPr lang="en-GB" dirty="0"/>
            </a:br>
            <a:r>
              <a:rPr lang="en-GB" dirty="0"/>
              <a:t>And since grammars are usually hierarchical in structure, an inheritance hierarchy of rule classes maps nicely.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800" dirty="0"/>
              <a:t>An </a:t>
            </a:r>
            <a:r>
              <a:rPr lang="en-GB" sz="2800" b="1" dirty="0"/>
              <a:t>abstract base class </a:t>
            </a:r>
            <a:r>
              <a:rPr lang="en-GB" sz="2800" dirty="0"/>
              <a:t>specifies the method </a:t>
            </a:r>
            <a:r>
              <a:rPr lang="en-GB" sz="2800" b="1" dirty="0"/>
              <a:t>interpret()</a:t>
            </a:r>
            <a:r>
              <a:rPr lang="en-GB" sz="2800" dirty="0"/>
              <a:t>. 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dirty="0"/>
              <a:t>Each </a:t>
            </a:r>
            <a:r>
              <a:rPr lang="en-GB" b="1" dirty="0"/>
              <a:t>concrete subclass</a:t>
            </a:r>
            <a:r>
              <a:rPr lang="en-GB" dirty="0"/>
              <a:t> implements </a:t>
            </a:r>
            <a:r>
              <a:rPr lang="en-GB" b="1" dirty="0"/>
              <a:t>interpret() </a:t>
            </a:r>
            <a:r>
              <a:rPr lang="en-GB" dirty="0"/>
              <a:t>by accepting (as an argument) the current state of the language stream, and adding its contribution to the problem solving process.</a:t>
            </a:r>
          </a:p>
        </p:txBody>
      </p:sp>
    </p:spTree>
    <p:extLst>
      <p:ext uri="{BB962C8B-B14F-4D97-AF65-F5344CB8AC3E}">
        <p14:creationId xmlns:p14="http://schemas.microsoft.com/office/powerpoint/2010/main" val="130189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9395-D6CE-A1AB-54D7-581E6DB9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Task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044F-2C07-C3CD-EB36-BFB7B5E00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Look at folder </a:t>
            </a:r>
            <a:r>
              <a:rPr lang="da-DK" dirty="0" err="1">
                <a:solidFill>
                  <a:schemeClr val="accent1"/>
                </a:solidFill>
              </a:rPr>
              <a:t>code</a:t>
            </a:r>
            <a:r>
              <a:rPr lang="da-DK" dirty="0">
                <a:solidFill>
                  <a:schemeClr val="accent1"/>
                </a:solidFill>
              </a:rPr>
              <a:t>\task1</a:t>
            </a:r>
          </a:p>
          <a:p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console</a:t>
            </a:r>
            <a:r>
              <a:rPr lang="da-DK" dirty="0"/>
              <a:t> app</a:t>
            </a:r>
          </a:p>
          <a:p>
            <a:r>
              <a:rPr lang="da-DK" dirty="0" err="1"/>
              <a:t>Copy</a:t>
            </a:r>
            <a:r>
              <a:rPr lang="da-DK" dirty="0"/>
              <a:t>/import all files from the folder </a:t>
            </a:r>
            <a:r>
              <a:rPr lang="da-DK" dirty="0" err="1">
                <a:solidFill>
                  <a:schemeClr val="accent1"/>
                </a:solidFill>
              </a:rPr>
              <a:t>code</a:t>
            </a:r>
            <a:r>
              <a:rPr lang="da-DK" dirty="0">
                <a:solidFill>
                  <a:schemeClr val="accent1"/>
                </a:solidFill>
              </a:rPr>
              <a:t>\task1</a:t>
            </a:r>
          </a:p>
          <a:p>
            <a:r>
              <a:rPr lang="da-DK" dirty="0" err="1"/>
              <a:t>Solve</a:t>
            </a:r>
            <a:r>
              <a:rPr lang="da-DK" dirty="0"/>
              <a:t> the problem </a:t>
            </a:r>
            <a:r>
              <a:rPr lang="da-DK" dirty="0" err="1"/>
              <a:t>described</a:t>
            </a:r>
            <a:r>
              <a:rPr lang="da-DK" dirty="0"/>
              <a:t> in the </a:t>
            </a:r>
            <a:r>
              <a:rPr lang="da-DK" i="1" dirty="0" err="1"/>
              <a:t>main</a:t>
            </a:r>
            <a:r>
              <a:rPr lang="da-DK" dirty="0"/>
              <a:t>: </a:t>
            </a:r>
            <a:br>
              <a:rPr lang="da-DK" dirty="0"/>
            </a:br>
            <a:r>
              <a:rPr lang="da-DK" dirty="0"/>
              <a:t>	</a:t>
            </a:r>
            <a:r>
              <a:rPr lang="da-DK" dirty="0">
                <a:solidFill>
                  <a:srgbClr val="FF0000"/>
                </a:solidFill>
              </a:rPr>
              <a:t>look at the </a:t>
            </a:r>
            <a:r>
              <a:rPr lang="da-DK" dirty="0" err="1">
                <a:solidFill>
                  <a:srgbClr val="FF0000"/>
                </a:solidFill>
              </a:rPr>
              <a:t>classes</a:t>
            </a:r>
            <a:r>
              <a:rPr lang="da-DK" dirty="0">
                <a:solidFill>
                  <a:srgbClr val="FF0000"/>
                </a:solidFill>
              </a:rPr>
              <a:t>, run the </a:t>
            </a:r>
            <a:r>
              <a:rPr lang="da-DK" dirty="0" err="1">
                <a:solidFill>
                  <a:srgbClr val="FF0000"/>
                </a:solidFill>
              </a:rPr>
              <a:t>code</a:t>
            </a:r>
            <a:r>
              <a:rPr lang="da-DK" dirty="0">
                <a:solidFill>
                  <a:srgbClr val="FF0000"/>
                </a:solidFill>
              </a:rPr>
              <a:t>, </a:t>
            </a:r>
            <a:r>
              <a:rPr lang="da-DK" dirty="0" err="1">
                <a:solidFill>
                  <a:srgbClr val="FF0000"/>
                </a:solidFill>
              </a:rPr>
              <a:t>then</a:t>
            </a:r>
            <a:r>
              <a:rPr lang="da-DK" dirty="0">
                <a:solidFill>
                  <a:srgbClr val="FF0000"/>
                </a:solidFill>
              </a:rPr>
              <a:t> finish </a:t>
            </a:r>
            <a:r>
              <a:rPr lang="da-DK" dirty="0" err="1">
                <a:solidFill>
                  <a:srgbClr val="FF0000"/>
                </a:solidFill>
              </a:rPr>
              <a:t>implementing</a:t>
            </a:r>
            <a:r>
              <a:rPr lang="da-DK" dirty="0">
                <a:solidFill>
                  <a:srgbClr val="FF0000"/>
                </a:solidFill>
              </a:rPr>
              <a:t> </a:t>
            </a:r>
            <a:br>
              <a:rPr lang="da-DK" dirty="0">
                <a:solidFill>
                  <a:srgbClr val="FF0000"/>
                </a:solidFill>
              </a:rPr>
            </a:br>
            <a:r>
              <a:rPr lang="da-DK" dirty="0">
                <a:solidFill>
                  <a:srgbClr val="FF0000"/>
                </a:solidFill>
              </a:rPr>
              <a:t>        the </a:t>
            </a:r>
            <a:r>
              <a:rPr lang="da-DK" dirty="0" err="1">
                <a:solidFill>
                  <a:srgbClr val="FF0000"/>
                </a:solidFill>
              </a:rPr>
              <a:t>methods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needed</a:t>
            </a:r>
            <a:r>
              <a:rPr lang="da-DK" dirty="0">
                <a:solidFill>
                  <a:srgbClr val="FF0000"/>
                </a:solidFill>
              </a:rPr>
              <a:t> to </a:t>
            </a:r>
            <a:r>
              <a:rPr lang="da-DK" dirty="0" err="1">
                <a:solidFill>
                  <a:srgbClr val="FF0000"/>
                </a:solidFill>
              </a:rPr>
              <a:t>evaluate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expressions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40E5F9-2DD2-2A2A-C18F-EEE29EDBE8FB}"/>
              </a:ext>
            </a:extLst>
          </p:cNvPr>
          <p:cNvSpPr/>
          <p:nvPr/>
        </p:nvSpPr>
        <p:spPr>
          <a:xfrm>
            <a:off x="10511481" y="5148648"/>
            <a:ext cx="1235676" cy="1235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15</a:t>
            </a:r>
          </a:p>
          <a:p>
            <a:pPr algn="ctr"/>
            <a:r>
              <a:rPr lang="da-DK" dirty="0"/>
              <a:t>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9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1537</Words>
  <Application>Microsoft Office PowerPoint</Application>
  <PresentationFormat>Widescreen</PresentationFormat>
  <Paragraphs>254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StarSymbol</vt:lpstr>
      <vt:lpstr>Times New Roman</vt:lpstr>
      <vt:lpstr>Office Theme</vt:lpstr>
      <vt:lpstr>Applikationsudvikling II</vt:lpstr>
      <vt:lpstr>Topics:</vt:lpstr>
      <vt:lpstr>Design Patterns (def)</vt:lpstr>
      <vt:lpstr>Interpreter pattern</vt:lpstr>
      <vt:lpstr>Interpreter pattern</vt:lpstr>
      <vt:lpstr>Interpreter pattern</vt:lpstr>
      <vt:lpstr>PowerPoint Presentation</vt:lpstr>
      <vt:lpstr>Interpreter pattern</vt:lpstr>
      <vt:lpstr>Task 1</vt:lpstr>
      <vt:lpstr>Break</vt:lpstr>
      <vt:lpstr>State pattern</vt:lpstr>
      <vt:lpstr>But… adding a ”soft boiled” state?</vt:lpstr>
      <vt:lpstr>First redesign using a ”State” design pattern</vt:lpstr>
      <vt:lpstr>Then adding a new state is super easy!</vt:lpstr>
      <vt:lpstr>State pattern</vt:lpstr>
      <vt:lpstr>Task 2</vt:lpstr>
      <vt:lpstr>Break</vt:lpstr>
      <vt:lpstr>Factory design pattern</vt:lpstr>
      <vt:lpstr>Code examples</vt:lpstr>
      <vt:lpstr>Tasks for next time</vt:lpstr>
      <vt:lpstr>Task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Applikationsudvikling II</dc:title>
  <dc:creator>Andrea Valente</dc:creator>
  <cp:lastModifiedBy>Andrea Valente</cp:lastModifiedBy>
  <cp:revision>1050</cp:revision>
  <dcterms:created xsi:type="dcterms:W3CDTF">2023-04-04T17:00:34Z</dcterms:created>
  <dcterms:modified xsi:type="dcterms:W3CDTF">2023-05-06T17:33:23Z</dcterms:modified>
</cp:coreProperties>
</file>