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1" r:id="rId3"/>
    <p:sldId id="391" r:id="rId4"/>
    <p:sldId id="395" r:id="rId5"/>
    <p:sldId id="396" r:id="rId6"/>
    <p:sldId id="397" r:id="rId7"/>
    <p:sldId id="393" r:id="rId8"/>
    <p:sldId id="392" r:id="rId9"/>
    <p:sldId id="398" r:id="rId10"/>
    <p:sldId id="334" r:id="rId11"/>
    <p:sldId id="399" r:id="rId12"/>
    <p:sldId id="402" r:id="rId13"/>
    <p:sldId id="400" r:id="rId14"/>
    <p:sldId id="401" r:id="rId15"/>
    <p:sldId id="403" r:id="rId16"/>
    <p:sldId id="407" r:id="rId17"/>
    <p:sldId id="404" r:id="rId18"/>
    <p:sldId id="405" r:id="rId19"/>
    <p:sldId id="367" r:id="rId20"/>
    <p:sldId id="406" r:id="rId21"/>
    <p:sldId id="271" r:id="rId22"/>
    <p:sldId id="3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E3C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52" autoAdjust="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https://learn.microsoft.com/en-us/dotnet/api/microsoft.visualstudio.testtools.unittesting.assert?view=visualstudiosdk-2022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Test-driven_development#Test-driven_development_cy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7-code-refactoring-techniques-in-software-engineerin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testing/unit-testing-with-mstes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article/a-basic-introduction-of-unit-test-for-beginn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article/a-basic-introduction-of-unit-test-for-beginn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microsoft.visualstudio.testtools.unittesting.assert?view=visualstudiosdk-20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article/a-basic-introduction-of-unit-test-for-beginne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13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3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DC84-A3B9-429A-62ED-42E3F1A8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2EAF-FDF4-B60E-4D0E-AB4B3BE6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>
                <a:solidFill>
                  <a:srgbClr val="FF0000"/>
                </a:solidFill>
              </a:rPr>
              <a:t>implement a stack (without using arrays or List&lt;&gt;) 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>
                <a:solidFill>
                  <a:srgbClr val="00B050"/>
                </a:solidFill>
              </a:rPr>
              <a:t>* programming interview question! *</a:t>
            </a:r>
          </a:p>
          <a:p>
            <a:endParaRPr lang="en-US" dirty="0"/>
          </a:p>
          <a:p>
            <a:r>
              <a:rPr lang="en-US" dirty="0"/>
              <a:t>To solve it… introduce Test-Driven Development:</a:t>
            </a:r>
          </a:p>
          <a:p>
            <a:pPr lvl="1"/>
            <a:r>
              <a:rPr lang="en-US" dirty="0"/>
              <a:t>test fails</a:t>
            </a:r>
          </a:p>
          <a:p>
            <a:pPr lvl="1"/>
            <a:r>
              <a:rPr lang="en-US" dirty="0"/>
              <a:t>write code to make the test pass </a:t>
            </a:r>
          </a:p>
          <a:p>
            <a:pPr lvl="1"/>
            <a:r>
              <a:rPr lang="en-US" dirty="0"/>
              <a:t>Fix/change the code -&gt; and … repeat</a:t>
            </a:r>
          </a:p>
        </p:txBody>
      </p:sp>
    </p:spTree>
    <p:extLst>
      <p:ext uri="{BB962C8B-B14F-4D97-AF65-F5344CB8AC3E}">
        <p14:creationId xmlns:p14="http://schemas.microsoft.com/office/powerpoint/2010/main" val="202279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C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1C18-253F-7333-026F-79638500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660033"/>
                </a:solidFill>
              </a:rPr>
              <a:t>Stack – quick refresher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A533A-498D-1377-C2C1-D6C93531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05" y="2217000"/>
            <a:ext cx="5996588" cy="32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2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0898-92E5-622F-0DB2-8DCA8DCD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A458-1C32-8950-44C1-CF80C0AC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… is a </a:t>
            </a:r>
            <a:r>
              <a:rPr lang="en-US" sz="2400" b="1" dirty="0"/>
              <a:t>software development process </a:t>
            </a:r>
            <a:r>
              <a:rPr lang="en-US" sz="2400" dirty="0"/>
              <a:t>relying on software requirements being converted to</a:t>
            </a:r>
            <a:r>
              <a:rPr lang="en-US" sz="2400" b="1" dirty="0"/>
              <a:t> test cases </a:t>
            </a:r>
            <a:r>
              <a:rPr lang="en-US" sz="2400" dirty="0"/>
              <a:t>before software is fully developed, and tracking all software development by repeatedly testing the software against all test cases. </a:t>
            </a:r>
            <a:br>
              <a:rPr lang="en-US" sz="2400" dirty="0"/>
            </a:br>
            <a:r>
              <a:rPr lang="en-US" sz="1800" dirty="0"/>
              <a:t>[</a:t>
            </a:r>
            <a:r>
              <a:rPr lang="en-US" sz="1800" dirty="0">
                <a:hlinkClick r:id="rId2"/>
              </a:rPr>
              <a:t>https://en.wikipedia.org/wiki/Test-driven_development#Test-driven_development_cycle</a:t>
            </a:r>
            <a:r>
              <a:rPr lang="en-US" sz="1800" dirty="0"/>
              <a:t>]</a:t>
            </a:r>
          </a:p>
          <a:p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5A8FBF-9A2D-98EF-C5CD-E03A9656B508}"/>
              </a:ext>
            </a:extLst>
          </p:cNvPr>
          <p:cNvGrpSpPr/>
          <p:nvPr/>
        </p:nvGrpSpPr>
        <p:grpSpPr>
          <a:xfrm>
            <a:off x="2429361" y="3273785"/>
            <a:ext cx="6646384" cy="3038115"/>
            <a:chOff x="1038230" y="3255003"/>
            <a:chExt cx="6646384" cy="3038115"/>
          </a:xfrm>
        </p:grpSpPr>
        <p:pic>
          <p:nvPicPr>
            <p:cNvPr id="4" name="Picture 4" descr="Red-Green-Refactoring">
              <a:extLst>
                <a:ext uri="{FF2B5EF4-FFF2-40B4-BE49-F238E27FC236}">
                  <a16:creationId xmlns:a16="http://schemas.microsoft.com/office/drawing/2014/main" id="{656FFB4F-7035-C10F-F784-7A0F3B574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230" y="3255003"/>
              <a:ext cx="6186208" cy="3038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FEBA88-4C92-004C-0F8E-C846ED20088C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4932040" y="5733256"/>
              <a:ext cx="1656184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45057A-1B97-63A5-CEC3-AD165645D58E}"/>
                </a:ext>
              </a:extLst>
            </p:cNvPr>
            <p:cNvSpPr txBox="1"/>
            <p:nvPr/>
          </p:nvSpPr>
          <p:spPr>
            <a:xfrm>
              <a:off x="6588224" y="5733256"/>
              <a:ext cx="1096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here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3C3443-B571-90F5-8CA7-764107271170}"/>
              </a:ext>
            </a:extLst>
          </p:cNvPr>
          <p:cNvSpPr txBox="1"/>
          <p:nvPr/>
        </p:nvSpPr>
        <p:spPr>
          <a:xfrm>
            <a:off x="914399" y="6519446"/>
            <a:ext cx="8710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 from: </a:t>
            </a:r>
            <a:r>
              <a:rPr lang="en-US" sz="1600" dirty="0">
                <a:hlinkClick r:id="rId4"/>
              </a:rPr>
              <a:t>https://www.geeksforgeeks.org/7-code-refactoring-techniques-in-software-engineering/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089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68A6-19AE-77E9-D714-C82FF8CD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8CB6-A6F3-B0FE-9152-EF3645D2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Our problem is still: </a:t>
            </a:r>
            <a:r>
              <a:rPr lang="en-US" sz="2800" i="1" dirty="0">
                <a:solidFill>
                  <a:srgbClr val="FF0000"/>
                </a:solidFill>
              </a:rPr>
              <a:t>stack without using arrays or List&lt;&gt;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We need to test the following:</a:t>
            </a:r>
          </a:p>
          <a:p>
            <a:pPr lvl="1"/>
            <a:r>
              <a:rPr lang="en-US" sz="2400" dirty="0"/>
              <a:t>There should be a class </a:t>
            </a:r>
            <a:r>
              <a:rPr lang="en-US" sz="2400" dirty="0" err="1"/>
              <a:t>MyStack</a:t>
            </a:r>
            <a:endParaRPr lang="en-US" sz="2400" dirty="0"/>
          </a:p>
          <a:p>
            <a:pPr lvl="1"/>
            <a:r>
              <a:rPr lang="en-US" sz="2400" dirty="0"/>
              <a:t>After creating a stack, the stack should be empty</a:t>
            </a:r>
          </a:p>
          <a:p>
            <a:pPr lvl="1"/>
            <a:r>
              <a:rPr lang="en-US" sz="2400" dirty="0"/>
              <a:t>It should be possible to push an element on the stack</a:t>
            </a:r>
          </a:p>
          <a:p>
            <a:pPr lvl="1"/>
            <a:r>
              <a:rPr lang="en-US" sz="2400" dirty="0"/>
              <a:t>After pushing an element on the stack, the stack should not be empty</a:t>
            </a:r>
          </a:p>
          <a:p>
            <a:pPr lvl="1"/>
            <a:r>
              <a:rPr lang="en-US" sz="2400" dirty="0"/>
              <a:t>When you pop an element from the stack, it is the last one pushed</a:t>
            </a:r>
          </a:p>
          <a:p>
            <a:pPr lvl="2"/>
            <a:r>
              <a:rPr lang="en-US" sz="2000" dirty="0"/>
              <a:t>Also: pop an empty stack should throw an exception</a:t>
            </a:r>
          </a:p>
          <a:p>
            <a:pPr lvl="1"/>
            <a:r>
              <a:rPr lang="en-US" sz="2400" dirty="0"/>
              <a:t>After pushing an element and then popping, the stack should be empty again</a:t>
            </a:r>
          </a:p>
          <a:p>
            <a:pPr lvl="1"/>
            <a:r>
              <a:rPr lang="en-US" sz="2400" dirty="0"/>
              <a:t>Pushing two elements (a and b) on the stack and then popping twice, the elements should come back inverted (as b and a)</a:t>
            </a:r>
          </a:p>
          <a:p>
            <a:pPr lvl="1"/>
            <a:r>
              <a:rPr lang="en-US" sz="2400" dirty="0"/>
              <a:t>It should be possible to </a:t>
            </a:r>
            <a:r>
              <a:rPr lang="en-US" sz="2400" dirty="0" err="1"/>
              <a:t>toString</a:t>
            </a:r>
            <a:r>
              <a:rPr lang="en-US" sz="2400" dirty="0"/>
              <a:t> the stack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3CF4022-FCF8-7B56-FC21-7ABDE3C89A3B}"/>
              </a:ext>
            </a:extLst>
          </p:cNvPr>
          <p:cNvSpPr/>
          <p:nvPr/>
        </p:nvSpPr>
        <p:spPr>
          <a:xfrm>
            <a:off x="9336505" y="818147"/>
            <a:ext cx="2454442" cy="1435769"/>
          </a:xfrm>
          <a:prstGeom prst="wedgeEllipseCallout">
            <a:avLst>
              <a:gd name="adj1" fmla="val -53513"/>
              <a:gd name="adj2" fmla="val 42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simplicity, let’s do a stack of </a:t>
            </a:r>
            <a:r>
              <a:rPr lang="en-US" b="1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98739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DC98-EDED-D1EE-7FE6-6D80489C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together…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2637-27B7-E487-3FA1-DB732BAE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>
                <a:solidFill>
                  <a:srgbClr val="0070C0"/>
                </a:solidFill>
              </a:rPr>
              <a:t>code\</a:t>
            </a:r>
            <a:r>
              <a:rPr lang="en-US" dirty="0" err="1">
                <a:solidFill>
                  <a:srgbClr val="0070C0"/>
                </a:solidFill>
              </a:rPr>
              <a:t>stack_test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(1)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Create a new </a:t>
            </a:r>
            <a:r>
              <a:rPr lang="en-US" i="1" dirty="0"/>
              <a:t>unit test .NET</a:t>
            </a:r>
            <a:r>
              <a:rPr lang="en-US" dirty="0"/>
              <a:t> project</a:t>
            </a:r>
          </a:p>
          <a:p>
            <a:r>
              <a:rPr lang="en-US" dirty="0"/>
              <a:t>Copy/paste the code from </a:t>
            </a:r>
            <a:r>
              <a:rPr lang="en-US" b="1" dirty="0"/>
              <a:t>(1) </a:t>
            </a:r>
            <a:r>
              <a:rPr lang="en-US" i="1" dirty="0"/>
              <a:t>UnitTest1.cs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Add a class </a:t>
            </a:r>
            <a:r>
              <a:rPr lang="en-US" dirty="0" err="1"/>
              <a:t>MyStack</a:t>
            </a:r>
            <a:r>
              <a:rPr lang="en-US" dirty="0"/>
              <a:t> and copy/paste the code as well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Can you run the </a:t>
            </a:r>
            <a:r>
              <a:rPr lang="en-US" b="1" dirty="0">
                <a:solidFill>
                  <a:srgbClr val="FF0000"/>
                </a:solidFill>
              </a:rPr>
              <a:t>tests</a:t>
            </a:r>
            <a:r>
              <a:rPr lang="en-US" dirty="0">
                <a:solidFill>
                  <a:srgbClr val="FF0000"/>
                </a:solidFill>
              </a:rPr>
              <a:t>? -&gt; look at the </a:t>
            </a:r>
            <a:r>
              <a:rPr lang="en-US" b="1" dirty="0">
                <a:solidFill>
                  <a:srgbClr val="FF0000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67467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63CB-C46F-F0D6-49E5-FEFF1ED6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Console.WriteLine</a:t>
            </a:r>
            <a:r>
              <a:rPr lang="en-US" dirty="0"/>
              <a:t> ??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17FCE7C2-8153-470F-7274-1A3F3EE9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37" y="1705206"/>
            <a:ext cx="5050682" cy="433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98A4-14DE-D067-063C-A15AE1CB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756D-C811-B0CD-28D3-8B910823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To pass the first test: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There should be a class Stack</a:t>
            </a:r>
          </a:p>
          <a:p>
            <a:pPr marL="0" indent="0">
              <a:buNone/>
            </a:pPr>
            <a:r>
              <a:rPr lang="en-US" sz="2800" dirty="0"/>
              <a:t>we can just define: </a:t>
            </a:r>
            <a:r>
              <a:rPr lang="en-US" sz="2800" b="1" i="1" dirty="0"/>
              <a:t>class </a:t>
            </a:r>
            <a:r>
              <a:rPr lang="en-US" sz="2800" b="1" i="1" dirty="0" err="1"/>
              <a:t>MyStack</a:t>
            </a:r>
            <a:r>
              <a:rPr lang="en-US" sz="2800" b="1" i="1" dirty="0"/>
              <a:t>{}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Then we run the tests and see if the first passes ;)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Now, to pass: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After creating a stack, the stack should be empty</a:t>
            </a:r>
          </a:p>
          <a:p>
            <a:pPr marL="0" indent="0">
              <a:buNone/>
            </a:pPr>
            <a:r>
              <a:rPr lang="en-US" sz="2800" dirty="0"/>
              <a:t>we need to add a method </a:t>
            </a:r>
            <a:r>
              <a:rPr lang="en-US" sz="2800" b="1" dirty="0"/>
              <a:t>empty</a:t>
            </a:r>
            <a:r>
              <a:rPr lang="en-US" sz="2800" dirty="0"/>
              <a:t> that returns true (at the very least…)</a:t>
            </a:r>
          </a:p>
          <a:p>
            <a:pPr marL="0" lvl="1" indent="0">
              <a:buNone/>
            </a:pPr>
            <a:endParaRPr lang="en-US" sz="2800" b="1" dirty="0"/>
          </a:p>
          <a:p>
            <a:pPr marL="0" lvl="1" indent="0">
              <a:buNone/>
            </a:pPr>
            <a:r>
              <a:rPr lang="en-US" sz="2800" b="1" dirty="0"/>
              <a:t>To implement the next:</a:t>
            </a:r>
            <a:r>
              <a:rPr lang="en-US" sz="2800" dirty="0"/>
              <a:t> </a:t>
            </a:r>
            <a:r>
              <a:rPr lang="en-US" sz="2400" dirty="0"/>
              <a:t>It should be possible to push an element on the stack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It should be possible to push an element on the stack</a:t>
            </a:r>
          </a:p>
          <a:p>
            <a:pPr marL="0" lvl="1" indent="0">
              <a:buNone/>
            </a:pPr>
            <a:r>
              <a:rPr lang="en-US" sz="2400" dirty="0"/>
              <a:t>we need to decide how to implement the actual stack data-structure…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But remember: you cannot use arrays!! ;)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345E1A65-AB6D-2A90-12B2-D41829AB8BE3}"/>
              </a:ext>
            </a:extLst>
          </p:cNvPr>
          <p:cNvSpPr/>
          <p:nvPr/>
        </p:nvSpPr>
        <p:spPr>
          <a:xfrm>
            <a:off x="5724128" y="5877272"/>
            <a:ext cx="72008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AD0-1505-6C5B-EBA9-ABF256CF9BB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17AD-8FB3-875B-706F-5A25820E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You will finish coding the solution using my tests</a:t>
            </a:r>
          </a:p>
          <a:p>
            <a:r>
              <a:rPr lang="en-US" dirty="0"/>
              <a:t>Add your tests when needed</a:t>
            </a:r>
          </a:p>
          <a:p>
            <a:r>
              <a:rPr lang="en-US" dirty="0"/>
              <a:t>Remember: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a test to your suite of tests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the whole suite of tests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any test fails -&gt; fix the code (just the minimum to pass the tests, don’t try to be too clever! :D 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2 and 3 until all tests pass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Then continue with the next feature you want to implement: start from point 1 again …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89B577-6EC4-67B5-92C9-89FEF809B187}"/>
              </a:ext>
            </a:extLst>
          </p:cNvPr>
          <p:cNvSpPr/>
          <p:nvPr/>
        </p:nvSpPr>
        <p:spPr>
          <a:xfrm>
            <a:off x="10849744" y="5787101"/>
            <a:ext cx="1008112" cy="916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  <a:p>
            <a:pPr algn="ctr"/>
            <a:r>
              <a:rPr lang="en-US" dirty="0"/>
              <a:t>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D4E2F-F6C1-362D-1A80-54044983A084}"/>
              </a:ext>
            </a:extLst>
          </p:cNvPr>
          <p:cNvSpPr txBox="1"/>
          <p:nvPr/>
        </p:nvSpPr>
        <p:spPr>
          <a:xfrm>
            <a:off x="838200" y="6005007"/>
            <a:ext cx="85664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you are </a:t>
            </a:r>
            <a:r>
              <a:rPr lang="en-US" sz="2400" b="1" dirty="0">
                <a:solidFill>
                  <a:srgbClr val="7030A0"/>
                </a:solidFill>
              </a:rPr>
              <a:t>really </a:t>
            </a:r>
            <a:r>
              <a:rPr lang="en-US" sz="2400" b="1" dirty="0" err="1">
                <a:solidFill>
                  <a:srgbClr val="7030A0"/>
                </a:solidFill>
              </a:rPr>
              <a:t>really</a:t>
            </a:r>
            <a:r>
              <a:rPr lang="en-US" b="1" dirty="0">
                <a:solidFill>
                  <a:srgbClr val="FF0000"/>
                </a:solidFill>
              </a:rPr>
              <a:t> stuck… use an </a:t>
            </a:r>
            <a:r>
              <a:rPr lang="en-US" b="1" dirty="0" err="1">
                <a:solidFill>
                  <a:srgbClr val="FF0000"/>
                </a:solidFill>
              </a:rPr>
              <a:t>arrary</a:t>
            </a:r>
            <a:r>
              <a:rPr lang="en-US" b="1" dirty="0">
                <a:solidFill>
                  <a:srgbClr val="FF0000"/>
                </a:solidFill>
              </a:rPr>
              <a:t> in the </a:t>
            </a:r>
            <a:r>
              <a:rPr lang="en-US" b="1" u="sng" dirty="0">
                <a:solidFill>
                  <a:srgbClr val="FF0000"/>
                </a:solidFill>
              </a:rPr>
              <a:t>class </a:t>
            </a:r>
            <a:r>
              <a:rPr lang="en-US" b="1" u="sng" dirty="0" err="1">
                <a:solidFill>
                  <a:srgbClr val="FF0000"/>
                </a:solidFill>
              </a:rPr>
              <a:t>MyStack</a:t>
            </a:r>
            <a:r>
              <a:rPr lang="en-US" b="1" dirty="0">
                <a:solidFill>
                  <a:srgbClr val="FF0000"/>
                </a:solidFill>
              </a:rPr>
              <a:t> to store the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elements, and finish the task to pass the tests anyway ;)</a:t>
            </a:r>
          </a:p>
        </p:txBody>
      </p:sp>
    </p:spTree>
    <p:extLst>
      <p:ext uri="{BB962C8B-B14F-4D97-AF65-F5344CB8AC3E}">
        <p14:creationId xmlns:p14="http://schemas.microsoft.com/office/powerpoint/2010/main" val="100595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Unit </a:t>
            </a:r>
            <a:r>
              <a:rPr lang="da-DK" dirty="0" err="1"/>
              <a:t>testing</a:t>
            </a:r>
            <a:r>
              <a:rPr lang="da-DK" dirty="0"/>
              <a:t> in C# </a:t>
            </a:r>
          </a:p>
          <a:p>
            <a:pPr lvl="1"/>
            <a:r>
              <a:rPr lang="da-DK" dirty="0"/>
              <a:t>with the </a:t>
            </a:r>
            <a:r>
              <a:rPr lang="da-DK" dirty="0" err="1"/>
              <a:t>MSTest</a:t>
            </a:r>
            <a:r>
              <a:rPr lang="da-DK" dirty="0"/>
              <a:t> framework</a:t>
            </a:r>
            <a:br>
              <a:rPr lang="da-DK" dirty="0"/>
            </a:br>
            <a:r>
              <a:rPr lang="da-DK" dirty="0">
                <a:hlinkClick r:id="rId2"/>
              </a:rPr>
              <a:t>https://learn.microsoft.com/en-us/dotnet/core/testing/unit-testing-with-mstest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Assertions</a:t>
            </a:r>
          </a:p>
          <a:p>
            <a:r>
              <a:rPr lang="da-DK" dirty="0"/>
              <a:t>Test Driven Development</a:t>
            </a:r>
          </a:p>
          <a:p>
            <a:pPr lvl="1"/>
            <a:r>
              <a:rPr lang="da-DK" dirty="0" err="1"/>
              <a:t>Examples</a:t>
            </a:r>
            <a:r>
              <a:rPr lang="da-DK" dirty="0"/>
              <a:t> and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6862-89FC-05C8-CA4D-B3B6CC6B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your solutions…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2268-5C08-D9E9-4E86-1001EE4F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;)</a:t>
            </a:r>
          </a:p>
        </p:txBody>
      </p:sp>
    </p:spTree>
    <p:extLst>
      <p:ext uri="{BB962C8B-B14F-4D97-AF65-F5344CB8AC3E}">
        <p14:creationId xmlns:p14="http://schemas.microsoft.com/office/powerpoint/2010/main" val="101350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i="1" dirty="0">
                <a:solidFill>
                  <a:schemeClr val="accent6"/>
                </a:solidFill>
              </a:rPr>
              <a:t>(but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can</a:t>
            </a:r>
            <a:r>
              <a:rPr lang="da-DK" sz="2000" i="1" dirty="0">
                <a:solidFill>
                  <a:schemeClr val="accent6"/>
                </a:solidFill>
              </a:rPr>
              <a:t> start </a:t>
            </a:r>
            <a:r>
              <a:rPr lang="da-DK" sz="2000" i="1" dirty="0" err="1">
                <a:solidFill>
                  <a:schemeClr val="accent6"/>
                </a:solidFill>
              </a:rPr>
              <a:t>here</a:t>
            </a:r>
            <a:r>
              <a:rPr lang="da-DK" sz="2000" i="1" dirty="0">
                <a:solidFill>
                  <a:schemeClr val="accent6"/>
                </a:solidFill>
              </a:rPr>
              <a:t>, in </a:t>
            </a:r>
            <a:r>
              <a:rPr lang="da-DK" sz="2000" i="1" dirty="0" err="1">
                <a:solidFill>
                  <a:schemeClr val="accent6"/>
                </a:solidFill>
              </a:rPr>
              <a:t>groups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if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like)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395-D6CE-A1AB-54D7-581E6DB9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TDD task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44F-2C07-C3CD-EB36-BFB7B5E0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2800" b="1" dirty="0">
                <a:solidFill>
                  <a:srgbClr val="FF0000"/>
                </a:solidFill>
              </a:rPr>
              <a:t>Problem: </a:t>
            </a:r>
            <a:r>
              <a:rPr lang="en-US" sz="2800" dirty="0"/>
              <a:t>Write a function that given two arrays, (for example 1,2,3,4,5 and 2,3,1,0,5 ) returns an array with the numbers that are in the first array but not in the second array. Your function should have this signature: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i="1" dirty="0"/>
              <a:t>missing(array1,array2) -&gt; array3</a:t>
            </a:r>
          </a:p>
          <a:p>
            <a:pPr marL="0" indent="0">
              <a:buNone/>
            </a:pPr>
            <a:r>
              <a:rPr lang="en-US" sz="2800" dirty="0"/>
              <a:t>E.g. </a:t>
            </a:r>
            <a:br>
              <a:rPr lang="en-US" sz="2800" dirty="0"/>
            </a:br>
            <a:r>
              <a:rPr lang="en-US" sz="2800" i="1" dirty="0">
                <a:solidFill>
                  <a:srgbClr val="00B050"/>
                </a:solidFill>
              </a:rPr>
              <a:t>result = missing( [1,2,3,4,5] , [2,3,1,0,5] 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B050"/>
                </a:solidFill>
              </a:rPr>
              <a:t>console.log( result) // will print [4]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Implement a solution using TDD. Write your </a:t>
            </a:r>
            <a:r>
              <a:rPr lang="en-US" sz="2800" b="1" u="sng" dirty="0">
                <a:solidFill>
                  <a:srgbClr val="FF0000"/>
                </a:solidFill>
              </a:rPr>
              <a:t>own tests </a:t>
            </a:r>
            <a:r>
              <a:rPr lang="en-US" sz="2800" b="1" dirty="0">
                <a:solidFill>
                  <a:srgbClr val="FF0000"/>
                </a:solidFill>
              </a:rPr>
              <a:t>and fix/change your code, until you are satisfied with your solution.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If possible, work in pairs!</a:t>
            </a:r>
            <a:endParaRPr lang="da-DK" sz="2800" dirty="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0E5F9-2DD2-2A2A-C18F-EEE29EDBE8FB}"/>
              </a:ext>
            </a:extLst>
          </p:cNvPr>
          <p:cNvSpPr/>
          <p:nvPr/>
        </p:nvSpPr>
        <p:spPr>
          <a:xfrm>
            <a:off x="10735962" y="5437406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Rest </a:t>
            </a:r>
          </a:p>
          <a:p>
            <a:pPr algn="ctr"/>
            <a:r>
              <a:rPr lang="da-DK" dirty="0"/>
              <a:t>of </a:t>
            </a:r>
          </a:p>
          <a:p>
            <a:pPr algn="ctr"/>
            <a:r>
              <a:rPr lang="da-DK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7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3A8F-871C-F7B0-C67A-1214476A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Unit </a:t>
            </a:r>
            <a:r>
              <a:rPr lang="da-DK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0C90-E5A7-2D42-4FBD-53CBBB4A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&lt;&lt;</a:t>
            </a:r>
            <a:r>
              <a:rPr lang="en-US" sz="2400" b="1" dirty="0"/>
              <a:t>A Unit Test is a code </a:t>
            </a:r>
            <a:r>
              <a:rPr lang="en-US" sz="2400" dirty="0"/>
              <a:t>written by any programmer </a:t>
            </a:r>
            <a:r>
              <a:rPr lang="en-US" sz="2400" b="1" dirty="0"/>
              <a:t>which test</a:t>
            </a:r>
            <a:r>
              <a:rPr lang="en-US" sz="2400" dirty="0"/>
              <a:t> small pieces of </a:t>
            </a:r>
            <a:r>
              <a:rPr lang="en-US" sz="2400" b="1" dirty="0"/>
              <a:t>functionality</a:t>
            </a:r>
            <a:r>
              <a:rPr lang="en-US" sz="2400" dirty="0"/>
              <a:t> of big programs.&gt;&gt;</a:t>
            </a:r>
          </a:p>
          <a:p>
            <a:pPr lvl="1"/>
            <a:r>
              <a:rPr lang="en-US" sz="2000" dirty="0"/>
              <a:t>[…] </a:t>
            </a:r>
            <a:r>
              <a:rPr lang="en-US" sz="2000" b="1" dirty="0"/>
              <a:t>a "UNIT" </a:t>
            </a:r>
            <a:r>
              <a:rPr lang="en-US" sz="2000" dirty="0"/>
              <a:t>in this sense is the smallest component of the large code part that makes sense to test, mainly </a:t>
            </a:r>
            <a:r>
              <a:rPr lang="en-US" sz="2000" b="1" dirty="0"/>
              <a:t>a method </a:t>
            </a:r>
            <a:r>
              <a:rPr lang="en-US" sz="2000" dirty="0"/>
              <a:t>out of many methods of some class. </a:t>
            </a:r>
          </a:p>
          <a:p>
            <a:pPr lvl="1"/>
            <a:r>
              <a:rPr lang="en-US" sz="2000" dirty="0"/>
              <a:t>Generally the </a:t>
            </a:r>
            <a:r>
              <a:rPr lang="en-US" sz="2000" b="1" dirty="0"/>
              <a:t>tests cases </a:t>
            </a:r>
            <a:r>
              <a:rPr lang="en-US" sz="2000" dirty="0"/>
              <a:t>are written in the form </a:t>
            </a:r>
            <a:r>
              <a:rPr lang="en-US" sz="2000" b="1" dirty="0"/>
              <a:t>of functions that will evaluate and determine whether a returned value after performing Unit Test is equals to the value you were expecting</a:t>
            </a:r>
            <a:r>
              <a:rPr lang="en-US" sz="2000" dirty="0"/>
              <a:t> when you wrote the function. 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main objective </a:t>
            </a:r>
            <a:r>
              <a:rPr lang="en-US" sz="2000" dirty="0"/>
              <a:t>in unit testing is </a:t>
            </a:r>
            <a:r>
              <a:rPr lang="en-US" sz="2000" b="1" dirty="0"/>
              <a:t>to isolate a unit </a:t>
            </a:r>
            <a:r>
              <a:rPr lang="en-US" sz="2000" dirty="0"/>
              <a:t>part of code and validate its to </a:t>
            </a:r>
            <a:r>
              <a:rPr lang="en-US" sz="2000" b="1" dirty="0"/>
              <a:t>correctness and reliable</a:t>
            </a:r>
            <a:r>
              <a:rPr lang="en-US" sz="2000" dirty="0"/>
              <a:t>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17601-0750-4295-13E5-C6E12AFF8776}"/>
              </a:ext>
            </a:extLst>
          </p:cNvPr>
          <p:cNvSpPr txBox="1"/>
          <p:nvPr/>
        </p:nvSpPr>
        <p:spPr>
          <a:xfrm>
            <a:off x="1122947" y="6336716"/>
            <a:ext cx="88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https://www.c-sharpcorner.com/article/a-basic-introduction-of-unit-test-for-beginners/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73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D4F7-4369-C154-A36A-4AF6480C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”unit </a:t>
            </a:r>
            <a:r>
              <a:rPr lang="da-DK" dirty="0" err="1"/>
              <a:t>testing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B367-B2AF-9406-DC95-5C4AC6EC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Unit testing </a:t>
            </a:r>
            <a:r>
              <a:rPr lang="en-US" sz="2400" b="1" dirty="0"/>
              <a:t>can increase confidence </a:t>
            </a:r>
            <a:r>
              <a:rPr lang="en-US" sz="2400" dirty="0"/>
              <a:t>and certainty </a:t>
            </a:r>
            <a:r>
              <a:rPr lang="en-US" sz="2400" b="1" dirty="0"/>
              <a:t>in changing and maintaining </a:t>
            </a:r>
            <a:r>
              <a:rPr lang="en-US" sz="2400" dirty="0"/>
              <a:t>code in the development process.</a:t>
            </a:r>
          </a:p>
          <a:p>
            <a:r>
              <a:rPr lang="en-US" sz="2400" dirty="0"/>
              <a:t>Unit testing always has the ability </a:t>
            </a:r>
            <a:r>
              <a:rPr lang="en-US" sz="2400" b="1" dirty="0"/>
              <a:t>to find problems in early stages </a:t>
            </a:r>
            <a:r>
              <a:rPr lang="en-US" sz="2400" dirty="0"/>
              <a:t>in the development cycle.</a:t>
            </a:r>
          </a:p>
          <a:p>
            <a:r>
              <a:rPr lang="en-US" sz="2400" dirty="0"/>
              <a:t>Codes are </a:t>
            </a:r>
            <a:r>
              <a:rPr lang="en-US" sz="2400" b="1" dirty="0"/>
              <a:t>more reusable</a:t>
            </a:r>
            <a:r>
              <a:rPr lang="en-US" sz="2400" dirty="0"/>
              <a:t>, </a:t>
            </a:r>
            <a:r>
              <a:rPr lang="en-US" sz="2400" b="1" dirty="0"/>
              <a:t>reliable</a:t>
            </a:r>
            <a:r>
              <a:rPr lang="en-US" sz="2400" dirty="0"/>
              <a:t> and </a:t>
            </a:r>
            <a:r>
              <a:rPr lang="en-US" sz="2400" b="1" dirty="0"/>
              <a:t>clean</a:t>
            </a:r>
            <a:r>
              <a:rPr lang="en-US" sz="2400" dirty="0"/>
              <a:t>.</a:t>
            </a:r>
          </a:p>
          <a:p>
            <a:r>
              <a:rPr lang="en-US" sz="2400" dirty="0"/>
              <a:t>Development becomes </a:t>
            </a:r>
            <a:r>
              <a:rPr lang="en-US" sz="2400" b="1" dirty="0"/>
              <a:t>faster</a:t>
            </a:r>
            <a:r>
              <a:rPr lang="en-US" sz="2400" dirty="0"/>
              <a:t>.</a:t>
            </a:r>
          </a:p>
          <a:p>
            <a:r>
              <a:rPr lang="en-US" sz="2400" b="1" dirty="0"/>
              <a:t>Easy to automate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C8614-5AE3-0293-9315-75674D144467}"/>
              </a:ext>
            </a:extLst>
          </p:cNvPr>
          <p:cNvSpPr txBox="1"/>
          <p:nvPr/>
        </p:nvSpPr>
        <p:spPr>
          <a:xfrm>
            <a:off x="1122947" y="6336716"/>
            <a:ext cx="88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https://www.c-sharpcorner.com/article/a-basic-introduction-of-unit-test-for-beginners/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02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C19B-D572-C443-4FF6-6759897F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D1F0-E009-9A4F-3798-62E8CB70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simple </a:t>
            </a:r>
            <a:r>
              <a:rPr lang="en-US" b="1" dirty="0"/>
              <a:t>console app</a:t>
            </a:r>
            <a:r>
              <a:rPr lang="en-US" dirty="0"/>
              <a:t>. Say that you have a class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Baloon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public string color = "red";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public void </a:t>
            </a:r>
            <a:r>
              <a:rPr lang="en-US" sz="1600" dirty="0" err="1">
                <a:latin typeface="Consolas" panose="020B0609020204030204" pitchFamily="49" charset="0"/>
              </a:rPr>
              <a:t>paintBlue</a:t>
            </a:r>
            <a:r>
              <a:rPr lang="en-US" sz="1600" dirty="0">
                <a:latin typeface="Consolas" panose="020B0609020204030204" pitchFamily="49" charset="0"/>
              </a:rPr>
              <a:t>() { color = "blue"; }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You want to be sure your method works as you expect. </a:t>
            </a:r>
            <a:br>
              <a:rPr lang="en-US" dirty="0"/>
            </a:br>
            <a:r>
              <a:rPr lang="en-US" dirty="0"/>
              <a:t>In your </a:t>
            </a:r>
            <a:r>
              <a:rPr lang="en-US" i="1" dirty="0"/>
              <a:t>main</a:t>
            </a:r>
            <a:r>
              <a:rPr lang="en-US" dirty="0"/>
              <a:t> you can write a small test like: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Baloon</a:t>
            </a:r>
            <a:r>
              <a:rPr lang="en-US" sz="1600" dirty="0">
                <a:latin typeface="Consolas" panose="020B0609020204030204" pitchFamily="49" charset="0"/>
              </a:rPr>
              <a:t> b = new </a:t>
            </a:r>
            <a:r>
              <a:rPr lang="en-US" sz="1600" dirty="0" err="1">
                <a:latin typeface="Consolas" panose="020B0609020204030204" pitchFamily="49" charset="0"/>
              </a:rPr>
              <a:t>Baloon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("this </a:t>
            </a:r>
            <a:r>
              <a:rPr lang="en-US" sz="1600" dirty="0" err="1">
                <a:latin typeface="Consolas" panose="020B0609020204030204" pitchFamily="49" charset="0"/>
              </a:rPr>
              <a:t>baloon</a:t>
            </a:r>
            <a:r>
              <a:rPr lang="en-US" sz="1600" dirty="0">
                <a:latin typeface="Consolas" panose="020B0609020204030204" pitchFamily="49" charset="0"/>
              </a:rPr>
              <a:t> is " + </a:t>
            </a:r>
            <a:r>
              <a:rPr lang="en-US" sz="1600" dirty="0" err="1">
                <a:latin typeface="Consolas" panose="020B0609020204030204" pitchFamily="49" charset="0"/>
              </a:rPr>
              <a:t>b.color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b.paintBlue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("this </a:t>
            </a:r>
            <a:r>
              <a:rPr lang="en-US" sz="1600" dirty="0" err="1">
                <a:latin typeface="Consolas" panose="020B0609020204030204" pitchFamily="49" charset="0"/>
              </a:rPr>
              <a:t>baloon</a:t>
            </a:r>
            <a:r>
              <a:rPr lang="en-US" sz="1600" dirty="0">
                <a:latin typeface="Consolas" panose="020B0609020204030204" pitchFamily="49" charset="0"/>
              </a:rPr>
              <a:t> is " + </a:t>
            </a:r>
            <a:r>
              <a:rPr lang="en-US" sz="1600" dirty="0" err="1">
                <a:latin typeface="Consolas" panose="020B0609020204030204" pitchFamily="49" charset="0"/>
              </a:rPr>
              <a:t>b.color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42502FC-AD97-19EB-31B0-99292AD41184}"/>
              </a:ext>
            </a:extLst>
          </p:cNvPr>
          <p:cNvSpPr/>
          <p:nvPr/>
        </p:nvSpPr>
        <p:spPr>
          <a:xfrm>
            <a:off x="7411453" y="4018547"/>
            <a:ext cx="4644189" cy="2293353"/>
          </a:xfrm>
          <a:prstGeom prst="wedgeEllipseCallout">
            <a:avLst>
              <a:gd name="adj1" fmla="val -65869"/>
              <a:gd name="adj2" fmla="val 193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Try it: </a:t>
            </a:r>
            <a:br>
              <a:rPr lang="en-US" sz="1400" b="1" dirty="0"/>
            </a:br>
            <a:r>
              <a:rPr lang="en-US" sz="1200" dirty="0"/>
              <a:t>code\example0 \Testing_a_Baloon_ver1.cs</a:t>
            </a:r>
          </a:p>
          <a:p>
            <a:endParaRPr lang="en-US" sz="1400" dirty="0"/>
          </a:p>
          <a:p>
            <a:r>
              <a:rPr lang="en-US" sz="1400" b="1" dirty="0"/>
              <a:t>Can you spot a problem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0047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7F23-A113-9509-93D8-93E17C07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way to test…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98A9-2635-D26F-BABE-97A0D048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Baloon</a:t>
            </a:r>
            <a:r>
              <a:rPr lang="en-US" sz="1600" dirty="0">
                <a:latin typeface="Consolas" panose="020B0609020204030204" pitchFamily="49" charset="0"/>
              </a:rPr>
              <a:t> b2 = new </a:t>
            </a:r>
            <a:r>
              <a:rPr lang="en-US" sz="1600" dirty="0" err="1">
                <a:latin typeface="Consolas" panose="020B0609020204030204" pitchFamily="49" charset="0"/>
              </a:rPr>
              <a:t>Baloon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b2.paintBlue();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string </a:t>
            </a:r>
            <a:r>
              <a:rPr lang="en-US" sz="1600" dirty="0" err="1">
                <a:latin typeface="Consolas" panose="020B0609020204030204" pitchFamily="49" charset="0"/>
              </a:rPr>
              <a:t>finalColor</a:t>
            </a:r>
            <a:r>
              <a:rPr lang="en-US" sz="1600" dirty="0">
                <a:latin typeface="Consolas" panose="020B0609020204030204" pitchFamily="49" charset="0"/>
              </a:rPr>
              <a:t> = b2.color;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finalColor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!="blue")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throw new Exception("ERROR! the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finalColor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should be blue");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}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// else: nothing, it means the test was a success! Just continue...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9AE5B6D-709F-D850-161B-65C3C6844BB4}"/>
              </a:ext>
            </a:extLst>
          </p:cNvPr>
          <p:cNvSpPr/>
          <p:nvPr/>
        </p:nvSpPr>
        <p:spPr>
          <a:xfrm>
            <a:off x="9095874" y="3834063"/>
            <a:ext cx="2959768" cy="2477837"/>
          </a:xfrm>
          <a:prstGeom prst="wedgeEllipseCallout">
            <a:avLst>
              <a:gd name="adj1" fmla="val -57197"/>
              <a:gd name="adj2" fmla="val -330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Try it: </a:t>
            </a:r>
            <a:br>
              <a:rPr lang="en-US" sz="1400" b="1" dirty="0"/>
            </a:br>
            <a:r>
              <a:rPr lang="en-US" sz="1200" dirty="0"/>
              <a:t>code\example0 \Testing_a_Baloon_ver2.cs</a:t>
            </a:r>
          </a:p>
          <a:p>
            <a:endParaRPr lang="en-US" sz="1400" dirty="0"/>
          </a:p>
          <a:p>
            <a:r>
              <a:rPr lang="en-US" sz="1400" b="1" dirty="0"/>
              <a:t>Is this approach better? Why?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D5ED022-17F0-987F-27AA-72EDA28B99EC}"/>
              </a:ext>
            </a:extLst>
          </p:cNvPr>
          <p:cNvSpPr/>
          <p:nvPr/>
        </p:nvSpPr>
        <p:spPr>
          <a:xfrm>
            <a:off x="7066547" y="1358415"/>
            <a:ext cx="2574757" cy="1665522"/>
          </a:xfrm>
          <a:prstGeom prst="wedgeEllipseCallout">
            <a:avLst>
              <a:gd name="adj1" fmla="val -156574"/>
              <a:gd name="adj2" fmla="val 613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This is a bit like saying: </a:t>
            </a:r>
            <a:br>
              <a:rPr lang="en-US" sz="1400" b="1" dirty="0"/>
            </a:br>
            <a:r>
              <a:rPr lang="en-US" sz="1400" b="1" dirty="0"/>
              <a:t>&lt;&lt;I EXPECT the final color to be blue!&gt;&gt;</a:t>
            </a:r>
          </a:p>
        </p:txBody>
      </p:sp>
    </p:spTree>
    <p:extLst>
      <p:ext uri="{BB962C8B-B14F-4D97-AF65-F5344CB8AC3E}">
        <p14:creationId xmlns:p14="http://schemas.microsoft.com/office/powerpoint/2010/main" val="13610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0B23-EA34-D5FB-2F17-8FC3959B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Structure</a:t>
            </a:r>
            <a:r>
              <a:rPr lang="da-DK" dirty="0"/>
              <a:t> of a unit </a:t>
            </a:r>
            <a:r>
              <a:rPr lang="da-DK" dirty="0" err="1"/>
              <a:t>testing</a:t>
            </a:r>
            <a:r>
              <a:rPr lang="da-DK" dirty="0"/>
              <a:t>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F6E3-D9CA-2FA7-EB44-F4019B4FC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5"/>
            <a:ext cx="10515600" cy="4757237"/>
          </a:xfrm>
        </p:spPr>
        <p:txBody>
          <a:bodyPr>
            <a:normAutofit fontScale="85000" lnSpcReduction="20000"/>
          </a:bodyPr>
          <a:lstStyle/>
          <a:p>
            <a:r>
              <a:rPr lang="da-DK" dirty="0">
                <a:solidFill>
                  <a:srgbClr val="7030A0"/>
                </a:solidFill>
              </a:rPr>
              <a:t>Test class</a:t>
            </a:r>
          </a:p>
          <a:p>
            <a:pPr lvl="1"/>
            <a:r>
              <a:rPr lang="da-DK" dirty="0">
                <a:solidFill>
                  <a:srgbClr val="7030A0"/>
                </a:solidFill>
              </a:rPr>
              <a:t>Test </a:t>
            </a:r>
            <a:r>
              <a:rPr lang="da-DK" dirty="0" err="1">
                <a:solidFill>
                  <a:srgbClr val="7030A0"/>
                </a:solidFill>
              </a:rPr>
              <a:t>method</a:t>
            </a:r>
            <a:endParaRPr lang="da-DK" dirty="0">
              <a:solidFill>
                <a:srgbClr val="7030A0"/>
              </a:solidFill>
            </a:endParaRPr>
          </a:p>
          <a:p>
            <a:pPr lvl="2"/>
            <a:r>
              <a:rPr lang="da-DK" dirty="0">
                <a:solidFill>
                  <a:srgbClr val="7030A0"/>
                </a:solidFill>
              </a:rPr>
              <a:t>Assertion</a:t>
            </a:r>
          </a:p>
          <a:p>
            <a:pPr lvl="2"/>
            <a:endParaRPr lang="da-DK" dirty="0"/>
          </a:p>
          <a:p>
            <a:r>
              <a:rPr lang="da-DK" dirty="0"/>
              <a:t>A test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b="1" dirty="0"/>
              <a:t>test </a:t>
            </a:r>
            <a:r>
              <a:rPr lang="da-DK" b="1" dirty="0" err="1"/>
              <a:t>classes</a:t>
            </a:r>
            <a:r>
              <a:rPr lang="da-DK" b="1" dirty="0"/>
              <a:t> </a:t>
            </a:r>
            <a:r>
              <a:rPr lang="da-DK" dirty="0"/>
              <a:t>-&gt; </a:t>
            </a:r>
          </a:p>
          <a:p>
            <a:pPr lvl="1"/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the </a:t>
            </a:r>
            <a:r>
              <a:rPr lang="da-DK" i="1" dirty="0"/>
              <a:t>[</a:t>
            </a:r>
            <a:r>
              <a:rPr lang="da-DK" i="1" dirty="0" err="1"/>
              <a:t>TestClass</a:t>
            </a:r>
            <a:r>
              <a:rPr lang="da-DK" i="1" dirty="0"/>
              <a:t>] </a:t>
            </a:r>
            <a:r>
              <a:rPr lang="da-DK" i="1" dirty="0" err="1"/>
              <a:t>attribute</a:t>
            </a:r>
            <a:endParaRPr lang="da-DK" i="1" dirty="0"/>
          </a:p>
          <a:p>
            <a:r>
              <a:rPr lang="da-DK" dirty="0"/>
              <a:t>A test class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b="1" dirty="0"/>
              <a:t>test </a:t>
            </a:r>
            <a:r>
              <a:rPr lang="da-DK" b="1" dirty="0" err="1"/>
              <a:t>methods</a:t>
            </a:r>
            <a:endParaRPr lang="da-DK" b="1" dirty="0"/>
          </a:p>
          <a:p>
            <a:pPr lvl="1"/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the </a:t>
            </a:r>
            <a:r>
              <a:rPr lang="da-DK" i="1" dirty="0"/>
              <a:t>[</a:t>
            </a:r>
            <a:r>
              <a:rPr lang="da-DK" i="1" dirty="0" err="1"/>
              <a:t>TestMethod</a:t>
            </a:r>
            <a:r>
              <a:rPr lang="da-DK" i="1" dirty="0"/>
              <a:t>] </a:t>
            </a:r>
            <a:r>
              <a:rPr lang="da-DK" i="1" dirty="0" err="1"/>
              <a:t>attribute</a:t>
            </a:r>
            <a:endParaRPr lang="da-DK" i="1" dirty="0"/>
          </a:p>
          <a:p>
            <a:pPr lvl="1"/>
            <a:r>
              <a:rPr lang="en-US" dirty="0"/>
              <a:t>must have return type </a:t>
            </a:r>
            <a:r>
              <a:rPr lang="en-US" i="1" dirty="0"/>
              <a:t>void</a:t>
            </a:r>
            <a:endParaRPr lang="en-US" dirty="0"/>
          </a:p>
          <a:p>
            <a:pPr lvl="1"/>
            <a:r>
              <a:rPr lang="en-US" dirty="0"/>
              <a:t>cannot have any parameters</a:t>
            </a:r>
          </a:p>
          <a:p>
            <a:r>
              <a:rPr lang="en-US" dirty="0"/>
              <a:t>A test method uses any number of </a:t>
            </a:r>
            <a:r>
              <a:rPr lang="en-US" b="1" dirty="0"/>
              <a:t>assertions</a:t>
            </a:r>
            <a:r>
              <a:rPr lang="en-US" dirty="0"/>
              <a:t> to verify that a certain method works as expected</a:t>
            </a:r>
          </a:p>
          <a:p>
            <a:pPr lvl="1"/>
            <a:r>
              <a:rPr lang="en-US" dirty="0"/>
              <a:t>&lt;&lt;An assertion is a test various conditions within unit tests. If the condition being tested is not met, an exception is thrown.&gt;&gt;</a:t>
            </a:r>
            <a:br>
              <a:rPr lang="en-US" dirty="0"/>
            </a:br>
            <a:r>
              <a:rPr lang="en-US" sz="1800" dirty="0"/>
              <a:t>See: </a:t>
            </a:r>
            <a:r>
              <a:rPr lang="en-US" sz="1800" dirty="0">
                <a:hlinkClick r:id="rId3"/>
              </a:rPr>
              <a:t>https://learn.microsoft.com/en-us/dotnet/api/microsoft.visualstudio.testtools.unittesting.assert?view=visualstudiosdk-2022</a:t>
            </a:r>
            <a:r>
              <a:rPr lang="en-US" sz="1800" dirty="0"/>
              <a:t> </a:t>
            </a:r>
          </a:p>
          <a:p>
            <a:pPr lvl="1"/>
            <a:endParaRPr lang="da-DK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653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82FD-06E3-6EBA-CC78-24045589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Unit </a:t>
            </a:r>
            <a:r>
              <a:rPr lang="da-DK" dirty="0" err="1"/>
              <a:t>testing</a:t>
            </a:r>
            <a:r>
              <a:rPr lang="da-DK" dirty="0"/>
              <a:t> in C#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9DD2-EC37-D521-2E65-841DDB83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Look at the code in </a:t>
            </a:r>
            <a:r>
              <a:rPr lang="en-US" dirty="0">
                <a:solidFill>
                  <a:srgbClr val="0070C0"/>
                </a:solidFill>
              </a:rPr>
              <a:t>code\example1</a:t>
            </a:r>
            <a:r>
              <a:rPr lang="en-US" dirty="0"/>
              <a:t>, then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"unit test .NET"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class </a:t>
            </a:r>
            <a:r>
              <a:rPr lang="en-US" dirty="0" err="1"/>
              <a:t>BasicMaths</a:t>
            </a:r>
            <a:r>
              <a:rPr lang="en-US" dirty="0"/>
              <a:t>. </a:t>
            </a:r>
            <a:r>
              <a:rPr lang="en-US" i="1" dirty="0"/>
              <a:t>We want to test its methods…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menu -&gt; </a:t>
            </a:r>
            <a:r>
              <a:rPr lang="en-US" b="1" dirty="0"/>
              <a:t>tests</a:t>
            </a:r>
            <a:r>
              <a:rPr lang="en-US" dirty="0"/>
              <a:t> -&gt; </a:t>
            </a:r>
            <a:r>
              <a:rPr lang="en-US" b="1" dirty="0"/>
              <a:t>run all tests </a:t>
            </a:r>
            <a:r>
              <a:rPr lang="en-US" dirty="0"/>
              <a:t>-&gt; get a </a:t>
            </a:r>
            <a:r>
              <a:rPr lang="en-US" b="1" dirty="0"/>
              <a:t>report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(test 4 will fail!)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Fix and test again </a:t>
            </a:r>
          </a:p>
          <a:p>
            <a:pPr lvl="1"/>
            <a:r>
              <a:rPr lang="da-DK" b="1" dirty="0" err="1">
                <a:solidFill>
                  <a:srgbClr val="FF0000"/>
                </a:solidFill>
              </a:rPr>
              <a:t>Then</a:t>
            </a:r>
            <a:r>
              <a:rPr lang="da-DK" b="1" dirty="0">
                <a:solidFill>
                  <a:srgbClr val="FF0000"/>
                </a:solidFill>
              </a:rPr>
              <a:t>: </a:t>
            </a:r>
            <a:r>
              <a:rPr lang="da-DK" dirty="0" err="1">
                <a:solidFill>
                  <a:srgbClr val="FF0000"/>
                </a:solidFill>
              </a:rPr>
              <a:t>write</a:t>
            </a:r>
            <a:r>
              <a:rPr lang="da-DK" dirty="0">
                <a:solidFill>
                  <a:srgbClr val="FF0000"/>
                </a:solidFill>
              </a:rPr>
              <a:t> a new test -&gt; test </a:t>
            </a:r>
            <a:r>
              <a:rPr lang="da-DK" dirty="0" err="1">
                <a:solidFill>
                  <a:srgbClr val="FF0000"/>
                </a:solidFill>
              </a:rPr>
              <a:t>if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calling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dirty="0" err="1">
                <a:solidFill>
                  <a:srgbClr val="FF0000"/>
                </a:solidFill>
              </a:rPr>
              <a:t>method</a:t>
            </a:r>
            <a:r>
              <a:rPr lang="da-DK" dirty="0">
                <a:solidFill>
                  <a:srgbClr val="FF0000"/>
                </a:solidFill>
              </a:rPr>
              <a:t> Square(5) returns 25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NOTE: the Square(n) </a:t>
            </a:r>
            <a:r>
              <a:rPr lang="da-DK" dirty="0" err="1">
                <a:solidFill>
                  <a:srgbClr val="FF0000"/>
                </a:solidFill>
              </a:rPr>
              <a:t>method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does</a:t>
            </a:r>
            <a:r>
              <a:rPr lang="da-DK" dirty="0">
                <a:solidFill>
                  <a:srgbClr val="FF0000"/>
                </a:solidFill>
              </a:rPr>
              <a:t> not </a:t>
            </a:r>
            <a:r>
              <a:rPr lang="da-DK" dirty="0" err="1">
                <a:solidFill>
                  <a:srgbClr val="FF0000"/>
                </a:solidFill>
              </a:rPr>
              <a:t>exist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yet</a:t>
            </a:r>
            <a:r>
              <a:rPr lang="da-DK" dirty="0">
                <a:solidFill>
                  <a:srgbClr val="FF0000"/>
                </a:solidFill>
              </a:rPr>
              <a:t>, 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             but </a:t>
            </a:r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can</a:t>
            </a:r>
            <a:r>
              <a:rPr lang="da-DK" dirty="0">
                <a:solidFill>
                  <a:srgbClr val="FF0000"/>
                </a:solidFill>
              </a:rPr>
              <a:t> start </a:t>
            </a:r>
            <a:r>
              <a:rPr lang="da-DK" dirty="0" err="1">
                <a:solidFill>
                  <a:srgbClr val="FF0000"/>
                </a:solidFill>
              </a:rPr>
              <a:t>writing</a:t>
            </a:r>
            <a:r>
              <a:rPr lang="da-DK" dirty="0">
                <a:solidFill>
                  <a:srgbClr val="FF0000"/>
                </a:solidFill>
              </a:rPr>
              <a:t> the test for it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might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be</a:t>
            </a:r>
            <a:r>
              <a:rPr lang="da-DK" dirty="0">
                <a:solidFill>
                  <a:srgbClr val="FF0000"/>
                </a:solidFill>
              </a:rPr>
              <a:t> FORCED to </a:t>
            </a:r>
            <a:r>
              <a:rPr lang="da-DK" dirty="0" err="1">
                <a:solidFill>
                  <a:srgbClr val="FF0000"/>
                </a:solidFill>
              </a:rPr>
              <a:t>write</a:t>
            </a:r>
            <a:r>
              <a:rPr lang="da-DK" dirty="0">
                <a:solidFill>
                  <a:srgbClr val="FF0000"/>
                </a:solidFill>
              </a:rPr>
              <a:t> a dummy </a:t>
            </a:r>
            <a:r>
              <a:rPr lang="da-DK" dirty="0" err="1">
                <a:solidFill>
                  <a:srgbClr val="FF0000"/>
                </a:solidFill>
              </a:rPr>
              <a:t>implementation</a:t>
            </a:r>
            <a:r>
              <a:rPr lang="da-DK" dirty="0">
                <a:solidFill>
                  <a:srgbClr val="FF0000"/>
                </a:solidFill>
              </a:rPr>
              <a:t>, </a:t>
            </a:r>
            <a:r>
              <a:rPr lang="da-DK" dirty="0" err="1">
                <a:solidFill>
                  <a:srgbClr val="FF0000"/>
                </a:solidFill>
              </a:rPr>
              <a:t>e.g</a:t>
            </a:r>
            <a:r>
              <a:rPr lang="da-DK" dirty="0">
                <a:solidFill>
                  <a:srgbClr val="FF0000"/>
                </a:solidFill>
              </a:rPr>
              <a:t>. </a:t>
            </a:r>
            <a:r>
              <a:rPr lang="da-DK" i="1" dirty="0" err="1">
                <a:solidFill>
                  <a:srgbClr val="FF0000"/>
                </a:solidFill>
              </a:rPr>
              <a:t>always</a:t>
            </a:r>
            <a:r>
              <a:rPr lang="da-DK" i="1" dirty="0">
                <a:solidFill>
                  <a:srgbClr val="FF0000"/>
                </a:solidFill>
              </a:rPr>
              <a:t> return 0 </a:t>
            </a:r>
          </a:p>
          <a:p>
            <a:pPr lvl="1"/>
            <a:r>
              <a:rPr lang="da-DK" dirty="0"/>
              <a:t>Test -&gt; Fix and Test </a:t>
            </a:r>
            <a:r>
              <a:rPr lang="da-DK" dirty="0" err="1"/>
              <a:t>again</a:t>
            </a:r>
            <a:r>
              <a:rPr lang="da-DK" dirty="0"/>
              <a:t> …</a:t>
            </a:r>
          </a:p>
          <a:p>
            <a:endParaRPr lang="da-DK" dirty="0"/>
          </a:p>
          <a:p>
            <a:r>
              <a:rPr lang="da-DK" sz="2000" dirty="0"/>
              <a:t>From </a:t>
            </a:r>
            <a:r>
              <a:rPr lang="da-DK" sz="2000" dirty="0">
                <a:hlinkClick r:id="rId2"/>
              </a:rPr>
              <a:t>https://www.c-sharpcorner.com/article/a-basic-introduction-of-unit-test-for-beginners/</a:t>
            </a:r>
            <a:r>
              <a:rPr lang="da-DK" sz="2000" dirty="0"/>
              <a:t> </a:t>
            </a: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157B17-7F73-67D4-57D6-918D5AABAA4D}"/>
              </a:ext>
            </a:extLst>
          </p:cNvPr>
          <p:cNvSpPr/>
          <p:nvPr/>
        </p:nvSpPr>
        <p:spPr>
          <a:xfrm>
            <a:off x="10888471" y="3849238"/>
            <a:ext cx="1235676" cy="1235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10</a:t>
            </a:r>
          </a:p>
          <a:p>
            <a:pPr algn="ctr"/>
            <a:r>
              <a:rPr lang="da-DK" dirty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0BF-6B31-26A0-746D-F62FBE78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Square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DF2B-4EEF-7A5A-6CD3-F4DCE802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solution is in </a:t>
            </a:r>
            <a:r>
              <a:rPr lang="en-US" dirty="0">
                <a:solidFill>
                  <a:srgbClr val="0070C0"/>
                </a:solidFill>
              </a:rPr>
              <a:t>code\example2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1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1525</Words>
  <Application>Microsoft Office PowerPoint</Application>
  <PresentationFormat>Widescreen</PresentationFormat>
  <Paragraphs>156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Applikationsudvikling II</vt:lpstr>
      <vt:lpstr>Topics:</vt:lpstr>
      <vt:lpstr>Unit testing</vt:lpstr>
      <vt:lpstr>Why ”unit testing”?</vt:lpstr>
      <vt:lpstr>The idea</vt:lpstr>
      <vt:lpstr>A different way to test…</vt:lpstr>
      <vt:lpstr>Structure of a unit testing program</vt:lpstr>
      <vt:lpstr>Unit testing in C#</vt:lpstr>
      <vt:lpstr>The Square function</vt:lpstr>
      <vt:lpstr>Break</vt:lpstr>
      <vt:lpstr>Problem</vt:lpstr>
      <vt:lpstr>Stack – quick refresher</vt:lpstr>
      <vt:lpstr>TDD</vt:lpstr>
      <vt:lpstr>But… what to test?</vt:lpstr>
      <vt:lpstr>Let’s start together…</vt:lpstr>
      <vt:lpstr>Console.WriteLine ??</vt:lpstr>
      <vt:lpstr>Now…</vt:lpstr>
      <vt:lpstr>TASK</vt:lpstr>
      <vt:lpstr>Break</vt:lpstr>
      <vt:lpstr>Let’s look at your solutions…</vt:lpstr>
      <vt:lpstr>Tasks for next time</vt:lpstr>
      <vt:lpstr>TDD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1174</cp:revision>
  <dcterms:created xsi:type="dcterms:W3CDTF">2023-04-04T17:00:34Z</dcterms:created>
  <dcterms:modified xsi:type="dcterms:W3CDTF">2023-05-08T17:31:31Z</dcterms:modified>
</cp:coreProperties>
</file>