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1" r:id="rId3"/>
    <p:sldId id="359" r:id="rId4"/>
    <p:sldId id="360" r:id="rId5"/>
    <p:sldId id="361" r:id="rId6"/>
    <p:sldId id="358" r:id="rId7"/>
    <p:sldId id="362" r:id="rId8"/>
    <p:sldId id="363" r:id="rId9"/>
    <p:sldId id="364" r:id="rId10"/>
    <p:sldId id="365" r:id="rId11"/>
    <p:sldId id="279" r:id="rId12"/>
    <p:sldId id="369" r:id="rId13"/>
    <p:sldId id="371" r:id="rId14"/>
    <p:sldId id="370" r:id="rId15"/>
    <p:sldId id="372" r:id="rId16"/>
    <p:sldId id="373" r:id="rId17"/>
    <p:sldId id="374" r:id="rId18"/>
    <p:sldId id="375" r:id="rId19"/>
    <p:sldId id="376" r:id="rId20"/>
    <p:sldId id="368" r:id="rId21"/>
    <p:sldId id="378" r:id="rId22"/>
    <p:sldId id="379" r:id="rId23"/>
    <p:sldId id="367" r:id="rId24"/>
    <p:sldId id="334" r:id="rId25"/>
    <p:sldId id="377" r:id="rId26"/>
    <p:sldId id="271" r:id="rId27"/>
    <p:sldId id="35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B7D56-965F-469F-BEA5-E8F39E79D044}"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DECD8-E85B-4C15-98F9-15A72F974A35}" type="slidenum">
              <a:rPr lang="en-US" smtClean="0"/>
              <a:t>‹#›</a:t>
            </a:fld>
            <a:endParaRPr lang="en-US"/>
          </a:p>
        </p:txBody>
      </p:sp>
    </p:spTree>
    <p:extLst>
      <p:ext uri="{BB962C8B-B14F-4D97-AF65-F5344CB8AC3E}">
        <p14:creationId xmlns:p14="http://schemas.microsoft.com/office/powerpoint/2010/main" val="117213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https://www.tutorialspoint.com/how-to-empty-a-chash-list#:~:text=To%20empty%20a%20C%23%20list%2C%20use%20the%20Clear()%20method.</a:t>
            </a:r>
          </a:p>
        </p:txBody>
      </p:sp>
      <p:sp>
        <p:nvSpPr>
          <p:cNvPr id="4" name="Slide Number Placeholder 3"/>
          <p:cNvSpPr>
            <a:spLocks noGrp="1"/>
          </p:cNvSpPr>
          <p:nvPr>
            <p:ph type="sldNum" sz="quarter" idx="5"/>
          </p:nvPr>
        </p:nvSpPr>
        <p:spPr/>
        <p:txBody>
          <a:bodyPr/>
          <a:lstStyle/>
          <a:p>
            <a:fld id="{C09DECD8-E85B-4C15-98F9-15A72F974A35}" type="slidenum">
              <a:rPr lang="en-US" smtClean="0"/>
              <a:t>27</a:t>
            </a:fld>
            <a:endParaRPr lang="en-US"/>
          </a:p>
        </p:txBody>
      </p:sp>
    </p:spTree>
    <p:extLst>
      <p:ext uri="{BB962C8B-B14F-4D97-AF65-F5344CB8AC3E}">
        <p14:creationId xmlns:p14="http://schemas.microsoft.com/office/powerpoint/2010/main" val="123019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684-52CF-3A28-AEA8-80F894A04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E1CA3-0D08-AA29-F324-7147365F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7D0A0-1E82-A1FC-B59E-16BDCFB1A5E5}"/>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10275BA1-8AD1-0A82-3333-92B0558D7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9581-0057-6159-D29C-E2C91F2180E2}"/>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0556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D849-7B23-3CE1-4EFA-D7A52C70B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B6F65-D7F3-5F15-B133-56F33CB73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C11C-D7D1-98BA-985D-6F1BDE316CBF}"/>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FF176247-97C8-1258-D342-A11B5EF6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02A6-E9AA-69B8-0F54-433E71748194}"/>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306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AD3F9-FC1A-48AB-258C-543642B89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46E45-6E58-8035-40D3-6FD745F47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95E46-45A0-898F-BE2F-F4556ED93BC3}"/>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86C6D406-C9AF-5665-551E-000C73D4B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D632-7BD7-1E76-CD18-D6EF1B6293B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2112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4AB7-2F7E-1E7E-A29F-32FE242F0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AF988-AA41-7545-D41F-41F474C03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19EEA-AAE4-30E9-BC40-56AA8F9AFA7F}"/>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BFCC1353-92D0-6EB4-1D08-1FFD1F24B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023-38A0-960D-A2ED-EE56697A997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968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CE76-BF1B-7D7B-2479-0EF3F74BE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821FD-81D6-DC4F-791D-0DADE396A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525A8-5414-9A0E-49CA-57CAE8BB3361}"/>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500AFC31-22F3-CA2F-D5B0-BE8526B7E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677E0-2E05-6B28-ED27-7784387176C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8606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F16D-0EB4-C03C-30B7-C5A3DD6D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DD6CD-027E-F245-BD13-6A9AAB2BE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1612-DE78-A5C4-C6BC-769F2BFB5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D801D-C14C-B86E-4995-D4005182D495}"/>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6" name="Footer Placeholder 5">
            <a:extLst>
              <a:ext uri="{FF2B5EF4-FFF2-40B4-BE49-F238E27FC236}">
                <a16:creationId xmlns:a16="http://schemas.microsoft.com/office/drawing/2014/main" id="{B2A5665B-2AB1-2EB6-894D-DE55D977C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30B3B-5057-2FA1-D006-61CFC0DAEBAA}"/>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400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AFD5-AE5E-0C94-8F05-E9C581934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A8BAA-54EF-F4FB-1447-E83DBE996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7749B-3DAB-74F7-4C52-2EDA9B1C9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AB651-522E-5957-01ED-DB31E022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EE0B4-0D1F-8805-588D-620DED1B1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63EF-6D7A-CA8D-62B3-1C234A439C19}"/>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8" name="Footer Placeholder 7">
            <a:extLst>
              <a:ext uri="{FF2B5EF4-FFF2-40B4-BE49-F238E27FC236}">
                <a16:creationId xmlns:a16="http://schemas.microsoft.com/office/drawing/2014/main" id="{8297A3E2-77CF-A0A5-5AB6-D8AA5434A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6EC43-CC16-FB56-F12E-340CC2214059}"/>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5447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2C4E-F651-66D1-C066-BC12513D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7973A-D49C-232C-BF3C-2FE346D83BB2}"/>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4" name="Footer Placeholder 3">
            <a:extLst>
              <a:ext uri="{FF2B5EF4-FFF2-40B4-BE49-F238E27FC236}">
                <a16:creationId xmlns:a16="http://schemas.microsoft.com/office/drawing/2014/main" id="{9194AC80-2243-73BD-0A2D-EC082C0D9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E153E-30D9-8BC2-4189-B7DC47988150}"/>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93349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F5AA1-F772-9383-D910-4839C05D44BD}"/>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3" name="Footer Placeholder 2">
            <a:extLst>
              <a:ext uri="{FF2B5EF4-FFF2-40B4-BE49-F238E27FC236}">
                <a16:creationId xmlns:a16="http://schemas.microsoft.com/office/drawing/2014/main" id="{FE0D2013-2AC4-8ABD-2F9A-E6CA061A3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8F4C6-540B-9B08-220F-EF8976AA018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6777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EE5D-AE74-DB61-6634-08CB3030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8E6D3-87C0-B9FC-DD3E-6BFDA0275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1EA4E-819C-9370-2083-ACA872B73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EC4C-B544-97BB-08AC-A613D400CDC0}"/>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6" name="Footer Placeholder 5">
            <a:extLst>
              <a:ext uri="{FF2B5EF4-FFF2-40B4-BE49-F238E27FC236}">
                <a16:creationId xmlns:a16="http://schemas.microsoft.com/office/drawing/2014/main" id="{D332AC99-6BBF-0B97-3A26-5592EFA9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F564-FDA9-7E5B-3DAE-B8B74C1D2867}"/>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9056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BAA-3881-C5C2-D3C0-85840DC6A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2D9A9-22E6-0473-22E1-2F4ECAD6B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BF03A-8D73-E118-F1CC-E6281744C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20DFC-EA43-3CE0-8658-3A65C8407A42}"/>
              </a:ext>
            </a:extLst>
          </p:cNvPr>
          <p:cNvSpPr>
            <a:spLocks noGrp="1"/>
          </p:cNvSpPr>
          <p:nvPr>
            <p:ph type="dt" sz="half" idx="10"/>
          </p:nvPr>
        </p:nvSpPr>
        <p:spPr/>
        <p:txBody>
          <a:bodyPr/>
          <a:lstStyle/>
          <a:p>
            <a:fld id="{27692000-C1C0-4642-A41E-B90B2B2FE916}" type="datetimeFigureOut">
              <a:rPr lang="en-US" smtClean="0"/>
              <a:t>4/25/2023</a:t>
            </a:fld>
            <a:endParaRPr lang="en-US"/>
          </a:p>
        </p:txBody>
      </p:sp>
      <p:sp>
        <p:nvSpPr>
          <p:cNvPr id="6" name="Footer Placeholder 5">
            <a:extLst>
              <a:ext uri="{FF2B5EF4-FFF2-40B4-BE49-F238E27FC236}">
                <a16:creationId xmlns:a16="http://schemas.microsoft.com/office/drawing/2014/main" id="{029B1DF3-757C-B09C-03A0-A4EA3EAF1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1D02-3730-9425-ACC0-A8D26F3BCE1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6425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9B5E2-9F37-F953-91C1-042F2C007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E2BDA-4669-AF18-8FE7-688CD819B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F433-0563-013B-068B-14453E90C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2000-C1C0-4642-A41E-B90B2B2FE916}" type="datetimeFigureOut">
              <a:rPr lang="en-US" smtClean="0"/>
              <a:t>4/25/2023</a:t>
            </a:fld>
            <a:endParaRPr lang="en-US"/>
          </a:p>
        </p:txBody>
      </p:sp>
      <p:sp>
        <p:nvSpPr>
          <p:cNvPr id="5" name="Footer Placeholder 4">
            <a:extLst>
              <a:ext uri="{FF2B5EF4-FFF2-40B4-BE49-F238E27FC236}">
                <a16:creationId xmlns:a16="http://schemas.microsoft.com/office/drawing/2014/main" id="{5ACA56B8-4FB2-777F-E1F1-D90B3176F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EC0A73-3DCA-C493-660E-91A6A049D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8C117-E252-4444-BD9D-750719ADD1A5}" type="slidenum">
              <a:rPr lang="en-US" smtClean="0"/>
              <a:t>‹#›</a:t>
            </a:fld>
            <a:endParaRPr lang="en-US"/>
          </a:p>
        </p:txBody>
      </p:sp>
    </p:spTree>
    <p:extLst>
      <p:ext uri="{BB962C8B-B14F-4D97-AF65-F5344CB8AC3E}">
        <p14:creationId xmlns:p14="http://schemas.microsoft.com/office/powerpoint/2010/main" val="37656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rtal.findresearcher.sdu.dk/en/persons/aval" TargetMode="External"/><Relationship Id="rId2" Type="http://schemas.openxmlformats.org/officeDocument/2006/relationships/hyperlink" Target="mailto:aval@sd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cessing.org/examples/simpleparticlesystem.html" TargetMode="External"/><Relationship Id="rId2" Type="http://schemas.openxmlformats.org/officeDocument/2006/relationships/hyperlink" Target="https://en.wikipedia.org/wiki/Particle_syst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pf-tutorial.com/basic-controls/the-image-control/" TargetMode="External"/><Relationship Id="rId2" Type="http://schemas.openxmlformats.org/officeDocument/2006/relationships/hyperlink" Target="https://learn.microsoft.com/en-us/dotnet/desktop/wpf/graphics-multimedia/painting-with-images-drawings-and-visuals?view=netframeworkdesktop-4.8" TargetMode="External"/><Relationship Id="rId1" Type="http://schemas.openxmlformats.org/officeDocument/2006/relationships/slideLayout" Target="../slideLayouts/slideLayout2.xml"/><Relationship Id="rId4" Type="http://schemas.openxmlformats.org/officeDocument/2006/relationships/hyperlink" Target="https://social.technet.microsoft.com/wiki/contents/articles/53248.visual-studio-copying-files-to-debug-or-release-folder.asp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pf-tutorial.com/dialogs/the-openfiledialog/" TargetMode="External"/><Relationship Id="rId2" Type="http://schemas.openxmlformats.org/officeDocument/2006/relationships/hyperlink" Target="https://wpf-tutorial.com/dialogs/the-savefiledialog/" TargetMode="External"/><Relationship Id="rId1" Type="http://schemas.openxmlformats.org/officeDocument/2006/relationships/slideLayout" Target="../slideLayouts/slideLayout2.xml"/><Relationship Id="rId4" Type="http://schemas.openxmlformats.org/officeDocument/2006/relationships/hyperlink" Target="https://wpf-tutorial.com/basic-controls/the-textblock-contr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microsoft.com/en-us/visualstudio/ide/solutions-and-projects-in-visual-studio?view=vs-2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pf-tutorial.com/panels/introduction-to-wpf-pan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harpcorner.com/UploadFile/1e050f/grid-layout-in-wp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microsoft.com/en-us/dotnet/desktop/wpf/controls/how-to-create-and-use-a-canvas?view=netframeworkdesktop-4.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dotnet/api/system.windows.shapes.rectangle?view=windowsdesktop-7.0" TargetMode="External"/><Relationship Id="rId2" Type="http://schemas.openxmlformats.org/officeDocument/2006/relationships/hyperlink" Target="https://learn.microsoft.com/en-us/dotnet/desktop/wpf/graphics-multimedia/shapes-and-basic-drawing-in-wpf-overview?view=netframeworkdesktop-4.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pf-tutorial.com/misc/dispatchertim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564F-BD9F-E370-DB2B-F6AA05B38DF4}"/>
              </a:ext>
            </a:extLst>
          </p:cNvPr>
          <p:cNvSpPr>
            <a:spLocks noGrp="1"/>
          </p:cNvSpPr>
          <p:nvPr>
            <p:ph type="ctrTitle"/>
          </p:nvPr>
        </p:nvSpPr>
        <p:spPr/>
        <p:txBody>
          <a:bodyPr/>
          <a:lstStyle/>
          <a:p>
            <a:r>
              <a:rPr lang="en-US" dirty="0" err="1"/>
              <a:t>Applikationsudvikling</a:t>
            </a:r>
            <a:r>
              <a:rPr lang="en-US" dirty="0"/>
              <a:t> II</a:t>
            </a:r>
          </a:p>
        </p:txBody>
      </p:sp>
      <p:sp>
        <p:nvSpPr>
          <p:cNvPr id="3" name="Subtitle 2">
            <a:extLst>
              <a:ext uri="{FF2B5EF4-FFF2-40B4-BE49-F238E27FC236}">
                <a16:creationId xmlns:a16="http://schemas.microsoft.com/office/drawing/2014/main" id="{0D7A38C3-581E-F204-9E5E-6D427217F7DF}"/>
              </a:ext>
            </a:extLst>
          </p:cNvPr>
          <p:cNvSpPr>
            <a:spLocks noGrp="1"/>
          </p:cNvSpPr>
          <p:nvPr>
            <p:ph type="subTitle" idx="1"/>
          </p:nvPr>
        </p:nvSpPr>
        <p:spPr>
          <a:xfrm>
            <a:off x="1524000" y="3602038"/>
            <a:ext cx="9144000" cy="1655762"/>
          </a:xfrm>
        </p:spPr>
        <p:txBody>
          <a:bodyPr>
            <a:normAutofit fontScale="77500" lnSpcReduction="20000"/>
          </a:bodyPr>
          <a:lstStyle/>
          <a:p>
            <a:r>
              <a:rPr lang="da-DK" b="1" dirty="0" err="1"/>
              <a:t>Lecture</a:t>
            </a:r>
            <a:r>
              <a:rPr lang="da-DK" b="1" dirty="0"/>
              <a:t> 6</a:t>
            </a:r>
          </a:p>
          <a:p>
            <a:endParaRPr lang="da-DK" dirty="0"/>
          </a:p>
          <a:p>
            <a:r>
              <a:rPr lang="da-DK" dirty="0"/>
              <a:t>Andrea Valente</a:t>
            </a:r>
          </a:p>
          <a:p>
            <a:r>
              <a:rPr lang="da-DK" dirty="0">
                <a:hlinkClick r:id="rId2"/>
              </a:rPr>
              <a:t>aval@sdu.dk</a:t>
            </a:r>
            <a:endParaRPr lang="da-DK" dirty="0"/>
          </a:p>
          <a:p>
            <a:r>
              <a:rPr lang="en-US" dirty="0">
                <a:hlinkClick r:id="rId3"/>
              </a:rPr>
              <a:t>https://portal.findresearcher.sdu.dk/en/persons/aval</a:t>
            </a:r>
            <a:r>
              <a:rPr lang="en-US" dirty="0"/>
              <a:t> </a:t>
            </a:r>
          </a:p>
        </p:txBody>
      </p:sp>
    </p:spTree>
    <p:extLst>
      <p:ext uri="{BB962C8B-B14F-4D97-AF65-F5344CB8AC3E}">
        <p14:creationId xmlns:p14="http://schemas.microsoft.com/office/powerpoint/2010/main" val="104148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9416-9E2B-F6A6-0C9C-B1351805F230}"/>
              </a:ext>
            </a:extLst>
          </p:cNvPr>
          <p:cNvSpPr>
            <a:spLocks noGrp="1"/>
          </p:cNvSpPr>
          <p:nvPr>
            <p:ph type="title"/>
          </p:nvPr>
        </p:nvSpPr>
        <p:spPr/>
        <p:txBody>
          <a:bodyPr/>
          <a:lstStyle/>
          <a:p>
            <a:r>
              <a:rPr lang="da-DK" dirty="0"/>
              <a:t>Solution for: </a:t>
            </a:r>
            <a:r>
              <a:rPr lang="da-DK" dirty="0" err="1"/>
              <a:t>only</a:t>
            </a:r>
            <a:r>
              <a:rPr lang="da-DK" dirty="0"/>
              <a:t> </a:t>
            </a:r>
            <a:r>
              <a:rPr lang="da-DK" dirty="0" err="1"/>
              <a:t>rectangles</a:t>
            </a:r>
            <a:r>
              <a:rPr lang="da-DK" dirty="0"/>
              <a:t>…</a:t>
            </a:r>
            <a:endParaRPr lang="en-US" dirty="0"/>
          </a:p>
        </p:txBody>
      </p:sp>
      <p:sp>
        <p:nvSpPr>
          <p:cNvPr id="5" name="TextBox 4">
            <a:extLst>
              <a:ext uri="{FF2B5EF4-FFF2-40B4-BE49-F238E27FC236}">
                <a16:creationId xmlns:a16="http://schemas.microsoft.com/office/drawing/2014/main" id="{CB238993-CAD4-C5C5-A0C6-83F28BB18568}"/>
              </a:ext>
            </a:extLst>
          </p:cNvPr>
          <p:cNvSpPr txBox="1"/>
          <p:nvPr/>
        </p:nvSpPr>
        <p:spPr>
          <a:xfrm>
            <a:off x="2619632" y="2228671"/>
            <a:ext cx="6096000" cy="1200329"/>
          </a:xfrm>
          <a:prstGeom prst="rect">
            <a:avLst/>
          </a:prstGeom>
          <a:noFill/>
        </p:spPr>
        <p:txBody>
          <a:bodyPr wrap="square">
            <a:spAutoFit/>
          </a:bodyPr>
          <a:lstStyle/>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s.GetType</a:t>
            </a:r>
            <a:r>
              <a:rPr lang="en-US" sz="1800" dirty="0">
                <a:solidFill>
                  <a:srgbClr val="000000"/>
                </a:solidFill>
                <a:latin typeface="Cascadia Mono" panose="020B0609020000020004" pitchFamily="49" charset="0"/>
              </a:rPr>
              <a:t>() == </a:t>
            </a:r>
            <a:r>
              <a:rPr lang="en-US" sz="1800" dirty="0" err="1">
                <a:solidFill>
                  <a:srgbClr val="0000FF"/>
                </a:solidFill>
                <a:latin typeface="Cascadia Mono" panose="020B0609020000020004" pitchFamily="49" charset="0"/>
              </a:rPr>
              <a:t>typeof</a:t>
            </a:r>
            <a:r>
              <a:rPr lang="en-US" sz="1800" dirty="0">
                <a:solidFill>
                  <a:srgbClr val="000000"/>
                </a:solidFill>
                <a:latin typeface="Cascadia Mono" panose="020B0609020000020004" pitchFamily="49" charset="0"/>
              </a:rPr>
              <a:t>(Rectangle))</a:t>
            </a:r>
          </a:p>
          <a:p>
            <a:r>
              <a:rPr lang="en-US" sz="1800"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24010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31842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01E7-B453-A5D5-1CB4-855158CDDA2C}"/>
              </a:ext>
            </a:extLst>
          </p:cNvPr>
          <p:cNvSpPr>
            <a:spLocks noGrp="1"/>
          </p:cNvSpPr>
          <p:nvPr>
            <p:ph type="title"/>
          </p:nvPr>
        </p:nvSpPr>
        <p:spPr/>
        <p:txBody>
          <a:bodyPr/>
          <a:lstStyle/>
          <a:p>
            <a:r>
              <a:rPr lang="da-DK" dirty="0"/>
              <a:t>A </a:t>
            </a:r>
            <a:r>
              <a:rPr lang="da-DK" dirty="0" err="1"/>
              <a:t>particle</a:t>
            </a:r>
            <a:endParaRPr lang="en-US" dirty="0"/>
          </a:p>
        </p:txBody>
      </p:sp>
      <p:sp>
        <p:nvSpPr>
          <p:cNvPr id="3" name="Content Placeholder 2">
            <a:extLst>
              <a:ext uri="{FF2B5EF4-FFF2-40B4-BE49-F238E27FC236}">
                <a16:creationId xmlns:a16="http://schemas.microsoft.com/office/drawing/2014/main" id="{E35AE5F5-08A2-8934-8233-1AE68DF95605}"/>
              </a:ext>
            </a:extLst>
          </p:cNvPr>
          <p:cNvSpPr>
            <a:spLocks noGrp="1"/>
          </p:cNvSpPr>
          <p:nvPr>
            <p:ph idx="1"/>
          </p:nvPr>
        </p:nvSpPr>
        <p:spPr/>
        <p:txBody>
          <a:bodyPr>
            <a:normAutofit/>
          </a:bodyPr>
          <a:lstStyle/>
          <a:p>
            <a:r>
              <a:rPr lang="da-DK" sz="2000" dirty="0"/>
              <a:t>The </a:t>
            </a:r>
            <a:r>
              <a:rPr lang="da-DK" sz="2000" dirty="0" err="1"/>
              <a:t>idea</a:t>
            </a:r>
            <a:r>
              <a:rPr lang="da-DK" sz="2000" dirty="0"/>
              <a:t>: </a:t>
            </a:r>
            <a:r>
              <a:rPr lang="da-DK" sz="2000" dirty="0">
                <a:hlinkClick r:id="rId2"/>
              </a:rPr>
              <a:t>https://en.wikipedia.org/wiki/Particle_system</a:t>
            </a:r>
            <a:r>
              <a:rPr lang="da-DK" sz="2000" dirty="0"/>
              <a:t>  and </a:t>
            </a:r>
            <a:r>
              <a:rPr lang="da-DK" sz="2000" dirty="0">
                <a:hlinkClick r:id="rId3"/>
              </a:rPr>
              <a:t>https://processing.org/examples/simpleparticlesystem.html</a:t>
            </a:r>
            <a:r>
              <a:rPr lang="da-DK" sz="2000" dirty="0"/>
              <a:t> </a:t>
            </a:r>
          </a:p>
          <a:p>
            <a:r>
              <a:rPr lang="da-DK" sz="2000" dirty="0"/>
              <a:t>A </a:t>
            </a:r>
            <a:r>
              <a:rPr lang="da-DK" sz="2000" dirty="0" err="1"/>
              <a:t>particle</a:t>
            </a:r>
            <a:r>
              <a:rPr lang="da-DK" sz="2000" dirty="0"/>
              <a:t> has a </a:t>
            </a:r>
            <a:r>
              <a:rPr lang="da-DK" sz="2000" dirty="0" err="1"/>
              <a:t>positon</a:t>
            </a:r>
            <a:r>
              <a:rPr lang="da-DK" sz="2000" dirty="0"/>
              <a:t>, a </a:t>
            </a:r>
            <a:r>
              <a:rPr lang="da-DK" sz="2000" dirty="0" err="1"/>
              <a:t>mass</a:t>
            </a:r>
            <a:r>
              <a:rPr lang="da-DK" sz="2000" dirty="0"/>
              <a:t>/</a:t>
            </a:r>
            <a:r>
              <a:rPr lang="da-DK" sz="2000" dirty="0" err="1"/>
              <a:t>size</a:t>
            </a:r>
            <a:r>
              <a:rPr lang="da-DK" sz="2000" dirty="0"/>
              <a:t>, and a </a:t>
            </a:r>
            <a:r>
              <a:rPr lang="da-DK" sz="2000" dirty="0" err="1"/>
              <a:t>velocity</a:t>
            </a:r>
            <a:endParaRPr lang="da-DK" sz="2000" dirty="0"/>
          </a:p>
          <a:p>
            <a:endParaRPr lang="da-DK" sz="2000" dirty="0"/>
          </a:p>
          <a:p>
            <a:endParaRPr lang="da-DK" sz="2000" dirty="0"/>
          </a:p>
          <a:p>
            <a:endParaRPr lang="da-DK" sz="2000" dirty="0"/>
          </a:p>
          <a:p>
            <a:r>
              <a:rPr lang="da-DK" sz="2000" dirty="0"/>
              <a:t>A </a:t>
            </a:r>
            <a:r>
              <a:rPr lang="da-DK" sz="2000" dirty="0" err="1"/>
              <a:t>particle</a:t>
            </a:r>
            <a:r>
              <a:rPr lang="da-DK" sz="2000" dirty="0"/>
              <a:t> </a:t>
            </a:r>
            <a:r>
              <a:rPr lang="da-DK" sz="2000" dirty="0" err="1"/>
              <a:t>moves</a:t>
            </a:r>
            <a:r>
              <a:rPr lang="da-DK" sz="2000" dirty="0"/>
              <a:t> by </a:t>
            </a:r>
            <a:r>
              <a:rPr lang="da-DK" sz="2000" dirty="0" err="1"/>
              <a:t>adding</a:t>
            </a:r>
            <a:r>
              <a:rPr lang="da-DK" sz="2000" dirty="0"/>
              <a:t> the </a:t>
            </a:r>
            <a:r>
              <a:rPr lang="da-DK" sz="2000" dirty="0" err="1"/>
              <a:t>velocity</a:t>
            </a:r>
            <a:r>
              <a:rPr lang="da-DK" sz="2000" dirty="0"/>
              <a:t> (</a:t>
            </a:r>
            <a:r>
              <a:rPr lang="da-DK" sz="2000" i="1" dirty="0"/>
              <a:t>or a part of it</a:t>
            </a:r>
            <a:r>
              <a:rPr lang="da-DK" sz="2000" dirty="0"/>
              <a:t>) to </a:t>
            </a:r>
            <a:r>
              <a:rPr lang="da-DK" sz="2000" dirty="0" err="1"/>
              <a:t>its</a:t>
            </a:r>
            <a:r>
              <a:rPr lang="da-DK" sz="2000" dirty="0"/>
              <a:t> position,</a:t>
            </a:r>
            <a:br>
              <a:rPr lang="da-DK" sz="2000" dirty="0"/>
            </a:br>
            <a:r>
              <a:rPr lang="da-DK" sz="2000" dirty="0"/>
              <a:t>at </a:t>
            </a:r>
            <a:r>
              <a:rPr lang="da-DK" sz="2000" dirty="0" err="1"/>
              <a:t>every</a:t>
            </a:r>
            <a:r>
              <a:rPr lang="da-DK" sz="2000" dirty="0"/>
              <a:t> frame of the animation</a:t>
            </a:r>
          </a:p>
          <a:p>
            <a:r>
              <a:rPr lang="da-DK" sz="2000" dirty="0"/>
              <a:t>The </a:t>
            </a:r>
            <a:r>
              <a:rPr lang="da-DK" sz="2000" dirty="0" err="1"/>
              <a:t>velocity</a:t>
            </a:r>
            <a:r>
              <a:rPr lang="da-DK" sz="2000" dirty="0"/>
              <a:t> </a:t>
            </a:r>
            <a:r>
              <a:rPr lang="da-DK" sz="2000" dirty="0" err="1"/>
              <a:t>changes</a:t>
            </a:r>
            <a:r>
              <a:rPr lang="da-DK" sz="2000" dirty="0"/>
              <a:t> </a:t>
            </a:r>
            <a:r>
              <a:rPr lang="da-DK" sz="2000" dirty="0" err="1"/>
              <a:t>if</a:t>
            </a:r>
            <a:r>
              <a:rPr lang="da-DK" sz="2000" dirty="0"/>
              <a:t> </a:t>
            </a:r>
            <a:r>
              <a:rPr lang="da-DK" sz="2000" dirty="0" err="1"/>
              <a:t>there</a:t>
            </a:r>
            <a:r>
              <a:rPr lang="da-DK" sz="2000" dirty="0"/>
              <a:t> is an acceleration: just </a:t>
            </a:r>
            <a:r>
              <a:rPr lang="da-DK" sz="2000" b="1" dirty="0" err="1"/>
              <a:t>add</a:t>
            </a:r>
            <a:r>
              <a:rPr lang="da-DK" sz="2000" dirty="0"/>
              <a:t> to the </a:t>
            </a:r>
            <a:r>
              <a:rPr lang="da-DK" sz="2000" dirty="0" err="1"/>
              <a:t>velocity</a:t>
            </a:r>
            <a:endParaRPr lang="en-US" sz="2000" dirty="0"/>
          </a:p>
        </p:txBody>
      </p:sp>
      <p:grpSp>
        <p:nvGrpSpPr>
          <p:cNvPr id="13" name="Group 12">
            <a:extLst>
              <a:ext uri="{FF2B5EF4-FFF2-40B4-BE49-F238E27FC236}">
                <a16:creationId xmlns:a16="http://schemas.microsoft.com/office/drawing/2014/main" id="{71C3187D-9C16-1088-46B3-61F8B0A5E31D}"/>
              </a:ext>
            </a:extLst>
          </p:cNvPr>
          <p:cNvGrpSpPr/>
          <p:nvPr/>
        </p:nvGrpSpPr>
        <p:grpSpPr>
          <a:xfrm>
            <a:off x="3542270" y="3074871"/>
            <a:ext cx="4032575" cy="646331"/>
            <a:chOff x="3542270" y="3354963"/>
            <a:chExt cx="4032575" cy="646331"/>
          </a:xfrm>
        </p:grpSpPr>
        <p:grpSp>
          <p:nvGrpSpPr>
            <p:cNvPr id="11" name="Group 10">
              <a:extLst>
                <a:ext uri="{FF2B5EF4-FFF2-40B4-BE49-F238E27FC236}">
                  <a16:creationId xmlns:a16="http://schemas.microsoft.com/office/drawing/2014/main" id="{41C7EF3A-B3E3-ACA5-8462-94202389BD24}"/>
                </a:ext>
              </a:extLst>
            </p:cNvPr>
            <p:cNvGrpSpPr/>
            <p:nvPr/>
          </p:nvGrpSpPr>
          <p:grpSpPr>
            <a:xfrm>
              <a:off x="3542270" y="3523499"/>
              <a:ext cx="955589" cy="477795"/>
              <a:chOff x="3542270" y="3523499"/>
              <a:chExt cx="955589" cy="477795"/>
            </a:xfrm>
          </p:grpSpPr>
          <p:sp>
            <p:nvSpPr>
              <p:cNvPr id="4" name="Oval 3">
                <a:extLst>
                  <a:ext uri="{FF2B5EF4-FFF2-40B4-BE49-F238E27FC236}">
                    <a16:creationId xmlns:a16="http://schemas.microsoft.com/office/drawing/2014/main" id="{BBF0C8E0-6FD0-3A96-815B-0D21B9168606}"/>
                  </a:ext>
                </a:extLst>
              </p:cNvPr>
              <p:cNvSpPr/>
              <p:nvPr/>
            </p:nvSpPr>
            <p:spPr>
              <a:xfrm>
                <a:off x="3542270" y="3523499"/>
                <a:ext cx="477795" cy="477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A701F4-EBF5-1CC1-3CF0-828E45C640B8}"/>
                  </a:ext>
                </a:extLst>
              </p:cNvPr>
              <p:cNvSpPr/>
              <p:nvPr/>
            </p:nvSpPr>
            <p:spPr>
              <a:xfrm>
                <a:off x="3752334" y="3716616"/>
                <a:ext cx="57665" cy="576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B69DC98-B9E6-45FB-ED34-41D717438C83}"/>
                  </a:ext>
                </a:extLst>
              </p:cNvPr>
              <p:cNvCxnSpPr>
                <a:cxnSpLocks/>
              </p:cNvCxnSpPr>
              <p:nvPr/>
            </p:nvCxnSpPr>
            <p:spPr>
              <a:xfrm>
                <a:off x="3809999" y="3745448"/>
                <a:ext cx="6878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9" name="TextBox 8">
              <a:extLst>
                <a:ext uri="{FF2B5EF4-FFF2-40B4-BE49-F238E27FC236}">
                  <a16:creationId xmlns:a16="http://schemas.microsoft.com/office/drawing/2014/main" id="{7D5186FF-14E8-36B5-CF95-1F213FDA45D3}"/>
                </a:ext>
              </a:extLst>
            </p:cNvPr>
            <p:cNvSpPr txBox="1"/>
            <p:nvPr/>
          </p:nvSpPr>
          <p:spPr>
            <a:xfrm>
              <a:off x="5049795" y="3354963"/>
              <a:ext cx="2525050" cy="646331"/>
            </a:xfrm>
            <a:prstGeom prst="rect">
              <a:avLst/>
            </a:prstGeom>
            <a:noFill/>
          </p:spPr>
          <p:txBody>
            <a:bodyPr wrap="none" rtlCol="0">
              <a:spAutoFit/>
            </a:bodyPr>
            <a:lstStyle/>
            <a:p>
              <a:r>
                <a:rPr lang="da-DK" dirty="0"/>
                <a:t>position = </a:t>
              </a:r>
              <a:r>
                <a:rPr lang="da-DK" dirty="0" err="1"/>
                <a:t>posX</a:t>
              </a:r>
              <a:r>
                <a:rPr lang="da-DK" dirty="0"/>
                <a:t> and </a:t>
              </a:r>
              <a:r>
                <a:rPr lang="da-DK" dirty="0" err="1"/>
                <a:t>posY</a:t>
              </a:r>
              <a:endParaRPr lang="da-DK" dirty="0"/>
            </a:p>
            <a:p>
              <a:r>
                <a:rPr lang="da-DK" dirty="0" err="1"/>
                <a:t>velocity</a:t>
              </a:r>
              <a:r>
                <a:rPr lang="da-DK" dirty="0"/>
                <a:t> = </a:t>
              </a:r>
              <a:r>
                <a:rPr lang="da-DK" dirty="0" err="1"/>
                <a:t>velX</a:t>
              </a:r>
              <a:r>
                <a:rPr lang="da-DK" dirty="0"/>
                <a:t> and </a:t>
              </a:r>
              <a:r>
                <a:rPr lang="da-DK" dirty="0" err="1"/>
                <a:t>velY</a:t>
              </a:r>
              <a:endParaRPr lang="en-US" dirty="0"/>
            </a:p>
          </p:txBody>
        </p:sp>
      </p:grpSp>
      <p:grpSp>
        <p:nvGrpSpPr>
          <p:cNvPr id="20" name="Group 19">
            <a:extLst>
              <a:ext uri="{FF2B5EF4-FFF2-40B4-BE49-F238E27FC236}">
                <a16:creationId xmlns:a16="http://schemas.microsoft.com/office/drawing/2014/main" id="{EF314978-C985-89A4-5187-C2C12DDF6081}"/>
              </a:ext>
            </a:extLst>
          </p:cNvPr>
          <p:cNvGrpSpPr/>
          <p:nvPr/>
        </p:nvGrpSpPr>
        <p:grpSpPr>
          <a:xfrm>
            <a:off x="1827448" y="5215941"/>
            <a:ext cx="4875799" cy="1673564"/>
            <a:chOff x="1827448" y="5215941"/>
            <a:chExt cx="4875799" cy="1673564"/>
          </a:xfrm>
        </p:grpSpPr>
        <p:grpSp>
          <p:nvGrpSpPr>
            <p:cNvPr id="19" name="Group 18">
              <a:extLst>
                <a:ext uri="{FF2B5EF4-FFF2-40B4-BE49-F238E27FC236}">
                  <a16:creationId xmlns:a16="http://schemas.microsoft.com/office/drawing/2014/main" id="{21DF524B-8A65-7F3C-A353-1D17C0B4370B}"/>
                </a:ext>
              </a:extLst>
            </p:cNvPr>
            <p:cNvGrpSpPr/>
            <p:nvPr/>
          </p:nvGrpSpPr>
          <p:grpSpPr>
            <a:xfrm>
              <a:off x="1827448" y="5215941"/>
              <a:ext cx="4875799" cy="1192769"/>
              <a:chOff x="1827448" y="5215941"/>
              <a:chExt cx="4875799" cy="1192769"/>
            </a:xfrm>
          </p:grpSpPr>
          <p:sp>
            <p:nvSpPr>
              <p:cNvPr id="12" name="TextBox 11">
                <a:extLst>
                  <a:ext uri="{FF2B5EF4-FFF2-40B4-BE49-F238E27FC236}">
                    <a16:creationId xmlns:a16="http://schemas.microsoft.com/office/drawing/2014/main" id="{EFC4126A-81D3-6FC2-9FCC-BD03419359D9}"/>
                  </a:ext>
                </a:extLst>
              </p:cNvPr>
              <p:cNvSpPr txBox="1"/>
              <p:nvPr/>
            </p:nvSpPr>
            <p:spPr>
              <a:xfrm>
                <a:off x="4778361" y="5762379"/>
                <a:ext cx="1924886" cy="646331"/>
              </a:xfrm>
              <a:prstGeom prst="rect">
                <a:avLst/>
              </a:prstGeom>
              <a:noFill/>
            </p:spPr>
            <p:txBody>
              <a:bodyPr wrap="none" rtlCol="0">
                <a:spAutoFit/>
              </a:bodyPr>
              <a:lstStyle/>
              <a:p>
                <a:r>
                  <a:rPr lang="da-DK" dirty="0" err="1"/>
                  <a:t>posX</a:t>
                </a:r>
                <a:r>
                  <a:rPr lang="da-DK" dirty="0"/>
                  <a:t> = </a:t>
                </a:r>
                <a:r>
                  <a:rPr lang="da-DK" dirty="0" err="1"/>
                  <a:t>posX</a:t>
                </a:r>
                <a:r>
                  <a:rPr lang="da-DK" dirty="0"/>
                  <a:t> + </a:t>
                </a:r>
                <a:r>
                  <a:rPr lang="da-DK" dirty="0" err="1"/>
                  <a:t>velX</a:t>
                </a:r>
                <a:endParaRPr lang="da-DK" dirty="0"/>
              </a:p>
              <a:p>
                <a:r>
                  <a:rPr lang="da-DK" dirty="0" err="1"/>
                  <a:t>posY</a:t>
                </a:r>
                <a:r>
                  <a:rPr lang="da-DK" dirty="0"/>
                  <a:t> = </a:t>
                </a:r>
                <a:r>
                  <a:rPr lang="da-DK" dirty="0" err="1"/>
                  <a:t>posY</a:t>
                </a:r>
                <a:r>
                  <a:rPr lang="da-DK" dirty="0"/>
                  <a:t> + </a:t>
                </a:r>
                <a:r>
                  <a:rPr lang="da-DK" dirty="0" err="1"/>
                  <a:t>velY</a:t>
                </a:r>
                <a:endParaRPr lang="da-DK" dirty="0"/>
              </a:p>
            </p:txBody>
          </p:sp>
          <p:sp>
            <p:nvSpPr>
              <p:cNvPr id="15" name="TextBox 14">
                <a:extLst>
                  <a:ext uri="{FF2B5EF4-FFF2-40B4-BE49-F238E27FC236}">
                    <a16:creationId xmlns:a16="http://schemas.microsoft.com/office/drawing/2014/main" id="{D3D7C10F-0ECF-ADC9-B038-2A3A89487D1C}"/>
                  </a:ext>
                </a:extLst>
              </p:cNvPr>
              <p:cNvSpPr txBox="1"/>
              <p:nvPr/>
            </p:nvSpPr>
            <p:spPr>
              <a:xfrm>
                <a:off x="1827448" y="5215941"/>
                <a:ext cx="1873590" cy="646331"/>
              </a:xfrm>
              <a:prstGeom prst="rect">
                <a:avLst/>
              </a:prstGeom>
              <a:noFill/>
            </p:spPr>
            <p:txBody>
              <a:bodyPr wrap="none" rtlCol="0">
                <a:spAutoFit/>
              </a:bodyPr>
              <a:lstStyle/>
              <a:p>
                <a:r>
                  <a:rPr lang="da-DK" dirty="0" err="1"/>
                  <a:t>velX</a:t>
                </a:r>
                <a:r>
                  <a:rPr lang="da-DK" dirty="0"/>
                  <a:t> = </a:t>
                </a:r>
                <a:r>
                  <a:rPr lang="da-DK" dirty="0" err="1"/>
                  <a:t>velX</a:t>
                </a:r>
                <a:r>
                  <a:rPr lang="da-DK" dirty="0"/>
                  <a:t> + </a:t>
                </a:r>
                <a:r>
                  <a:rPr lang="da-DK" dirty="0" err="1"/>
                  <a:t>accX</a:t>
                </a:r>
                <a:endParaRPr lang="da-DK" dirty="0"/>
              </a:p>
              <a:p>
                <a:r>
                  <a:rPr lang="da-DK" dirty="0" err="1"/>
                  <a:t>velY</a:t>
                </a:r>
                <a:r>
                  <a:rPr lang="da-DK" dirty="0"/>
                  <a:t> = </a:t>
                </a:r>
                <a:r>
                  <a:rPr lang="da-DK" dirty="0" err="1"/>
                  <a:t>velY</a:t>
                </a:r>
                <a:r>
                  <a:rPr lang="da-DK" dirty="0"/>
                  <a:t> + </a:t>
                </a:r>
                <a:r>
                  <a:rPr lang="da-DK" dirty="0" err="1"/>
                  <a:t>accY</a:t>
                </a:r>
                <a:endParaRPr lang="da-DK" dirty="0"/>
              </a:p>
            </p:txBody>
          </p:sp>
          <p:sp>
            <p:nvSpPr>
              <p:cNvPr id="16" name="Arrow: Right 15">
                <a:extLst>
                  <a:ext uri="{FF2B5EF4-FFF2-40B4-BE49-F238E27FC236}">
                    <a16:creationId xmlns:a16="http://schemas.microsoft.com/office/drawing/2014/main" id="{C40B3E4C-A320-986D-752B-547C457C8B1F}"/>
                  </a:ext>
                </a:extLst>
              </p:cNvPr>
              <p:cNvSpPr/>
              <p:nvPr/>
            </p:nvSpPr>
            <p:spPr>
              <a:xfrm rot="933160">
                <a:off x="3772001" y="5571643"/>
                <a:ext cx="895270" cy="576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Arrow: Circular 17">
              <a:extLst>
                <a:ext uri="{FF2B5EF4-FFF2-40B4-BE49-F238E27FC236}">
                  <a16:creationId xmlns:a16="http://schemas.microsoft.com/office/drawing/2014/main" id="{771CA457-8E79-F06C-A220-15D979993E30}"/>
                </a:ext>
              </a:extLst>
            </p:cNvPr>
            <p:cNvSpPr/>
            <p:nvPr/>
          </p:nvSpPr>
          <p:spPr>
            <a:xfrm rot="12058336">
              <a:off x="2997020" y="5720265"/>
              <a:ext cx="1625952" cy="1169240"/>
            </a:xfrm>
            <a:prstGeom prst="circularArrow">
              <a:avLst>
                <a:gd name="adj1" fmla="val 12500"/>
                <a:gd name="adj2" fmla="val 918105"/>
                <a:gd name="adj3" fmla="val 20457681"/>
                <a:gd name="adj4" fmla="val 10800000"/>
                <a:gd name="adj5" fmla="val 19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Speech Bubble: Oval 20">
            <a:extLst>
              <a:ext uri="{FF2B5EF4-FFF2-40B4-BE49-F238E27FC236}">
                <a16:creationId xmlns:a16="http://schemas.microsoft.com/office/drawing/2014/main" id="{F72837EE-185E-7B47-B08F-C065F5AD7F5C}"/>
              </a:ext>
            </a:extLst>
          </p:cNvPr>
          <p:cNvSpPr/>
          <p:nvPr/>
        </p:nvSpPr>
        <p:spPr>
          <a:xfrm>
            <a:off x="8781536" y="2726725"/>
            <a:ext cx="2448698" cy="1779373"/>
          </a:xfrm>
          <a:prstGeom prst="wedgeEllipseCallout">
            <a:avLst>
              <a:gd name="adj1" fmla="val -69950"/>
              <a:gd name="adj2" fmla="val -10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We</a:t>
            </a:r>
            <a:r>
              <a:rPr lang="da-DK" dirty="0"/>
              <a:t> </a:t>
            </a:r>
            <a:r>
              <a:rPr lang="da-DK" dirty="0" err="1"/>
              <a:t>can</a:t>
            </a:r>
            <a:r>
              <a:rPr lang="da-DK" dirty="0"/>
              <a:t> </a:t>
            </a:r>
            <a:r>
              <a:rPr lang="da-DK" dirty="0" err="1"/>
              <a:t>create</a:t>
            </a:r>
            <a:r>
              <a:rPr lang="da-DK" dirty="0"/>
              <a:t> a </a:t>
            </a:r>
            <a:r>
              <a:rPr lang="da-DK" dirty="0" err="1"/>
              <a:t>Particle</a:t>
            </a:r>
            <a:r>
              <a:rPr lang="da-DK" dirty="0"/>
              <a:t> class!</a:t>
            </a:r>
            <a:endParaRPr lang="en-US" dirty="0"/>
          </a:p>
        </p:txBody>
      </p:sp>
    </p:spTree>
    <p:extLst>
      <p:ext uri="{BB962C8B-B14F-4D97-AF65-F5344CB8AC3E}">
        <p14:creationId xmlns:p14="http://schemas.microsoft.com/office/powerpoint/2010/main" val="172659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C988-872C-6624-56B4-411FA92C6CB8}"/>
              </a:ext>
            </a:extLst>
          </p:cNvPr>
          <p:cNvSpPr>
            <a:spLocks noGrp="1"/>
          </p:cNvSpPr>
          <p:nvPr>
            <p:ph type="title"/>
          </p:nvPr>
        </p:nvSpPr>
        <p:spPr/>
        <p:txBody>
          <a:bodyPr/>
          <a:lstStyle/>
          <a:p>
            <a:r>
              <a:rPr lang="da-DK" dirty="0" err="1"/>
              <a:t>Particle</a:t>
            </a:r>
            <a:r>
              <a:rPr lang="da-DK" dirty="0"/>
              <a:t> class</a:t>
            </a:r>
            <a:endParaRPr lang="en-US" dirty="0"/>
          </a:p>
        </p:txBody>
      </p:sp>
      <p:sp>
        <p:nvSpPr>
          <p:cNvPr id="3" name="Content Placeholder 2">
            <a:extLst>
              <a:ext uri="{FF2B5EF4-FFF2-40B4-BE49-F238E27FC236}">
                <a16:creationId xmlns:a16="http://schemas.microsoft.com/office/drawing/2014/main" id="{B7629A30-5445-380E-08E1-A90E6550054A}"/>
              </a:ext>
            </a:extLst>
          </p:cNvPr>
          <p:cNvSpPr>
            <a:spLocks noGrp="1"/>
          </p:cNvSpPr>
          <p:nvPr>
            <p:ph idx="1"/>
          </p:nvPr>
        </p:nvSpPr>
        <p:spPr/>
        <p:txBody>
          <a:bodyPr/>
          <a:lstStyle/>
          <a:p>
            <a:r>
              <a:rPr lang="da-DK" dirty="0" err="1"/>
              <a:t>We</a:t>
            </a:r>
            <a:r>
              <a:rPr lang="da-DK" dirty="0"/>
              <a:t> </a:t>
            </a:r>
            <a:r>
              <a:rPr lang="da-DK" dirty="0" err="1"/>
              <a:t>need</a:t>
            </a:r>
            <a:r>
              <a:rPr lang="da-DK" dirty="0"/>
              <a:t> to have properties</a:t>
            </a:r>
          </a:p>
          <a:p>
            <a:pPr lvl="1"/>
            <a:r>
              <a:rPr lang="da-DK" dirty="0" err="1">
                <a:solidFill>
                  <a:srgbClr val="FF0000"/>
                </a:solidFill>
              </a:rPr>
              <a:t>Which</a:t>
            </a:r>
            <a:r>
              <a:rPr lang="da-DK" dirty="0">
                <a:solidFill>
                  <a:srgbClr val="FF0000"/>
                </a:solidFill>
              </a:rPr>
              <a:t>?</a:t>
            </a:r>
          </a:p>
          <a:p>
            <a:r>
              <a:rPr lang="da-DK" dirty="0"/>
              <a:t>And </a:t>
            </a:r>
            <a:r>
              <a:rPr lang="da-DK" dirty="0" err="1"/>
              <a:t>methods</a:t>
            </a:r>
            <a:endParaRPr lang="da-DK" dirty="0"/>
          </a:p>
          <a:p>
            <a:pPr lvl="1"/>
            <a:r>
              <a:rPr lang="da-DK" dirty="0">
                <a:solidFill>
                  <a:srgbClr val="FF0000"/>
                </a:solidFill>
              </a:rPr>
              <a:t>I </a:t>
            </a:r>
            <a:r>
              <a:rPr lang="da-DK" dirty="0" err="1">
                <a:solidFill>
                  <a:srgbClr val="FF0000"/>
                </a:solidFill>
              </a:rPr>
              <a:t>would</a:t>
            </a:r>
            <a:r>
              <a:rPr lang="da-DK" dirty="0">
                <a:solidFill>
                  <a:srgbClr val="FF0000"/>
                </a:solidFill>
              </a:rPr>
              <a:t> like a </a:t>
            </a:r>
            <a:r>
              <a:rPr lang="da-DK" dirty="0" err="1">
                <a:solidFill>
                  <a:srgbClr val="FF0000"/>
                </a:solidFill>
              </a:rPr>
              <a:t>constructor</a:t>
            </a:r>
            <a:r>
              <a:rPr lang="da-DK" dirty="0">
                <a:solidFill>
                  <a:srgbClr val="FF0000"/>
                </a:solidFill>
              </a:rPr>
              <a:t> to </a:t>
            </a:r>
            <a:r>
              <a:rPr lang="da-DK" dirty="0" err="1">
                <a:solidFill>
                  <a:srgbClr val="FF0000"/>
                </a:solidFill>
              </a:rPr>
              <a:t>decide</a:t>
            </a:r>
            <a:r>
              <a:rPr lang="da-DK" dirty="0">
                <a:solidFill>
                  <a:srgbClr val="FF0000"/>
                </a:solidFill>
              </a:rPr>
              <a:t> the initial </a:t>
            </a:r>
            <a:r>
              <a:rPr lang="da-DK" b="1" dirty="0">
                <a:solidFill>
                  <a:srgbClr val="FF0000"/>
                </a:solidFill>
              </a:rPr>
              <a:t>pos</a:t>
            </a:r>
            <a:r>
              <a:rPr lang="da-DK" dirty="0">
                <a:solidFill>
                  <a:srgbClr val="FF0000"/>
                </a:solidFill>
              </a:rPr>
              <a:t> and </a:t>
            </a:r>
            <a:r>
              <a:rPr lang="da-DK" b="1" dirty="0">
                <a:solidFill>
                  <a:srgbClr val="FF0000"/>
                </a:solidFill>
              </a:rPr>
              <a:t>vel</a:t>
            </a:r>
            <a:r>
              <a:rPr lang="da-DK" dirty="0">
                <a:solidFill>
                  <a:srgbClr val="FF0000"/>
                </a:solidFill>
              </a:rPr>
              <a:t> the </a:t>
            </a:r>
            <a:r>
              <a:rPr lang="da-DK" dirty="0" err="1">
                <a:solidFill>
                  <a:srgbClr val="FF0000"/>
                </a:solidFill>
              </a:rPr>
              <a:t>particle</a:t>
            </a:r>
            <a:endParaRPr lang="da-DK" dirty="0">
              <a:solidFill>
                <a:srgbClr val="FF0000"/>
              </a:solidFill>
            </a:endParaRPr>
          </a:p>
          <a:p>
            <a:pPr lvl="1"/>
            <a:r>
              <a:rPr lang="da-DK" dirty="0">
                <a:solidFill>
                  <a:srgbClr val="FF0000"/>
                </a:solidFill>
              </a:rPr>
              <a:t>an </a:t>
            </a:r>
            <a:r>
              <a:rPr lang="da-DK" i="1" dirty="0" err="1">
                <a:solidFill>
                  <a:srgbClr val="FF0000"/>
                </a:solidFill>
              </a:rPr>
              <a:t>update</a:t>
            </a:r>
            <a:r>
              <a:rPr lang="da-DK" i="1" dirty="0">
                <a:solidFill>
                  <a:srgbClr val="FF0000"/>
                </a:solidFill>
              </a:rPr>
              <a:t> </a:t>
            </a:r>
            <a:r>
              <a:rPr lang="da-DK" dirty="0" err="1">
                <a:solidFill>
                  <a:srgbClr val="FF0000"/>
                </a:solidFill>
              </a:rPr>
              <a:t>method</a:t>
            </a:r>
            <a:r>
              <a:rPr lang="da-DK" dirty="0">
                <a:solidFill>
                  <a:srgbClr val="FF0000"/>
                </a:solidFill>
              </a:rPr>
              <a:t> to </a:t>
            </a:r>
            <a:r>
              <a:rPr lang="da-DK" dirty="0" err="1">
                <a:solidFill>
                  <a:srgbClr val="FF0000"/>
                </a:solidFill>
              </a:rPr>
              <a:t>calculate</a:t>
            </a:r>
            <a:r>
              <a:rPr lang="da-DK" dirty="0">
                <a:solidFill>
                  <a:srgbClr val="FF0000"/>
                </a:solidFill>
              </a:rPr>
              <a:t> a single </a:t>
            </a:r>
            <a:r>
              <a:rPr lang="da-DK" dirty="0" err="1">
                <a:solidFill>
                  <a:srgbClr val="FF0000"/>
                </a:solidFill>
              </a:rPr>
              <a:t>movement</a:t>
            </a:r>
            <a:endParaRPr lang="da-DK" dirty="0">
              <a:solidFill>
                <a:srgbClr val="FF0000"/>
              </a:solidFill>
            </a:endParaRPr>
          </a:p>
          <a:p>
            <a:pPr lvl="1"/>
            <a:r>
              <a:rPr lang="da-DK" dirty="0">
                <a:solidFill>
                  <a:srgbClr val="FF0000"/>
                </a:solidFill>
              </a:rPr>
              <a:t>and perhaps a </a:t>
            </a:r>
            <a:r>
              <a:rPr lang="da-DK" dirty="0" err="1">
                <a:solidFill>
                  <a:srgbClr val="FF0000"/>
                </a:solidFill>
              </a:rPr>
              <a:t>ToString</a:t>
            </a:r>
            <a:r>
              <a:rPr lang="da-DK" dirty="0">
                <a:solidFill>
                  <a:srgbClr val="FF0000"/>
                </a:solidFill>
              </a:rPr>
              <a:t> to </a:t>
            </a:r>
            <a:r>
              <a:rPr lang="da-DK" i="1" dirty="0" err="1">
                <a:solidFill>
                  <a:srgbClr val="FF0000"/>
                </a:solidFill>
              </a:rPr>
              <a:t>see</a:t>
            </a:r>
            <a:r>
              <a:rPr lang="da-DK" i="1" dirty="0">
                <a:solidFill>
                  <a:srgbClr val="FF0000"/>
                </a:solidFill>
              </a:rPr>
              <a:t> </a:t>
            </a:r>
            <a:r>
              <a:rPr lang="da-DK" dirty="0" err="1">
                <a:solidFill>
                  <a:srgbClr val="FF0000"/>
                </a:solidFill>
              </a:rPr>
              <a:t>where</a:t>
            </a:r>
            <a:r>
              <a:rPr lang="da-DK" dirty="0">
                <a:solidFill>
                  <a:srgbClr val="FF0000"/>
                </a:solidFill>
              </a:rPr>
              <a:t> the </a:t>
            </a:r>
            <a:r>
              <a:rPr lang="da-DK" dirty="0" err="1">
                <a:solidFill>
                  <a:srgbClr val="FF0000"/>
                </a:solidFill>
              </a:rPr>
              <a:t>particle</a:t>
            </a:r>
            <a:r>
              <a:rPr lang="da-DK" dirty="0">
                <a:solidFill>
                  <a:srgbClr val="FF0000"/>
                </a:solidFill>
              </a:rPr>
              <a:t> is</a:t>
            </a:r>
          </a:p>
        </p:txBody>
      </p:sp>
      <p:sp>
        <p:nvSpPr>
          <p:cNvPr id="6" name="Oval 5">
            <a:extLst>
              <a:ext uri="{FF2B5EF4-FFF2-40B4-BE49-F238E27FC236}">
                <a16:creationId xmlns:a16="http://schemas.microsoft.com/office/drawing/2014/main" id="{CDF6221A-8CB2-3B9C-DEE6-832E7D353C47}"/>
              </a:ext>
            </a:extLst>
          </p:cNvPr>
          <p:cNvSpPr/>
          <p:nvPr/>
        </p:nvSpPr>
        <p:spPr>
          <a:xfrm>
            <a:off x="10363200" y="5051254"/>
            <a:ext cx="1441621" cy="1441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Let’s</a:t>
            </a:r>
            <a:r>
              <a:rPr lang="da-DK" dirty="0"/>
              <a:t> do it </a:t>
            </a:r>
            <a:r>
              <a:rPr lang="da-DK" dirty="0" err="1"/>
              <a:t>together</a:t>
            </a:r>
            <a:endParaRPr lang="en-US" dirty="0"/>
          </a:p>
        </p:txBody>
      </p:sp>
    </p:spTree>
    <p:extLst>
      <p:ext uri="{BB962C8B-B14F-4D97-AF65-F5344CB8AC3E}">
        <p14:creationId xmlns:p14="http://schemas.microsoft.com/office/powerpoint/2010/main" val="362264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D63-9E59-AAEA-951C-52DBC052C386}"/>
              </a:ext>
            </a:extLst>
          </p:cNvPr>
          <p:cNvSpPr>
            <a:spLocks noGrp="1"/>
          </p:cNvSpPr>
          <p:nvPr>
            <p:ph type="title"/>
          </p:nvPr>
        </p:nvSpPr>
        <p:spPr/>
        <p:txBody>
          <a:bodyPr/>
          <a:lstStyle/>
          <a:p>
            <a:r>
              <a:rPr lang="da-DK" dirty="0"/>
              <a:t>Animate a </a:t>
            </a:r>
            <a:r>
              <a:rPr lang="da-DK" dirty="0" err="1"/>
              <a:t>particle</a:t>
            </a:r>
            <a:endParaRPr lang="en-US" dirty="0"/>
          </a:p>
        </p:txBody>
      </p:sp>
      <p:sp>
        <p:nvSpPr>
          <p:cNvPr id="3" name="Content Placeholder 2">
            <a:extLst>
              <a:ext uri="{FF2B5EF4-FFF2-40B4-BE49-F238E27FC236}">
                <a16:creationId xmlns:a16="http://schemas.microsoft.com/office/drawing/2014/main" id="{C85958B4-DF77-B9D5-87D0-161F7A412CB7}"/>
              </a:ext>
            </a:extLst>
          </p:cNvPr>
          <p:cNvSpPr>
            <a:spLocks noGrp="1"/>
          </p:cNvSpPr>
          <p:nvPr>
            <p:ph idx="1"/>
          </p:nvPr>
        </p:nvSpPr>
        <p:spPr/>
        <p:txBody>
          <a:bodyPr/>
          <a:lstStyle/>
          <a:p>
            <a:r>
              <a:rPr lang="da-DK" dirty="0" err="1"/>
              <a:t>We</a:t>
            </a:r>
            <a:r>
              <a:rPr lang="da-DK" dirty="0"/>
              <a:t> </a:t>
            </a:r>
            <a:r>
              <a:rPr lang="da-DK" dirty="0" err="1"/>
              <a:t>need</a:t>
            </a:r>
            <a:r>
              <a:rPr lang="da-DK" dirty="0"/>
              <a:t> to </a:t>
            </a:r>
            <a:r>
              <a:rPr lang="da-DK" dirty="0" err="1"/>
              <a:t>create</a:t>
            </a:r>
            <a:r>
              <a:rPr lang="da-DK" dirty="0"/>
              <a:t> a WPF </a:t>
            </a:r>
            <a:r>
              <a:rPr lang="da-DK" dirty="0" err="1"/>
              <a:t>application</a:t>
            </a:r>
            <a:endParaRPr lang="da-DK" dirty="0"/>
          </a:p>
          <a:p>
            <a:pPr lvl="1"/>
            <a:r>
              <a:rPr lang="da-DK" dirty="0"/>
              <a:t>With a </a:t>
            </a:r>
            <a:r>
              <a:rPr lang="da-DK" dirty="0" err="1"/>
              <a:t>canvas</a:t>
            </a:r>
            <a:endParaRPr lang="da-DK" dirty="0"/>
          </a:p>
          <a:p>
            <a:r>
              <a:rPr lang="da-DK" dirty="0" err="1"/>
              <a:t>Then</a:t>
            </a:r>
            <a:r>
              <a:rPr lang="da-DK" dirty="0"/>
              <a:t> </a:t>
            </a:r>
            <a:r>
              <a:rPr lang="da-DK" dirty="0" err="1"/>
              <a:t>we</a:t>
            </a:r>
            <a:r>
              <a:rPr lang="da-DK" dirty="0"/>
              <a:t> </a:t>
            </a:r>
            <a:r>
              <a:rPr lang="da-DK" dirty="0" err="1"/>
              <a:t>define</a:t>
            </a:r>
            <a:r>
              <a:rPr lang="da-DK" dirty="0"/>
              <a:t> a </a:t>
            </a:r>
            <a:r>
              <a:rPr lang="da-DK" dirty="0" err="1"/>
              <a:t>Particle</a:t>
            </a:r>
            <a:r>
              <a:rPr lang="da-DK" dirty="0"/>
              <a:t> class with the right properties and </a:t>
            </a:r>
            <a:r>
              <a:rPr lang="da-DK" dirty="0" err="1"/>
              <a:t>methods</a:t>
            </a:r>
            <a:r>
              <a:rPr lang="da-DK" dirty="0"/>
              <a:t>; </a:t>
            </a:r>
            <a:r>
              <a:rPr lang="da-DK" dirty="0" err="1"/>
              <a:t>one</a:t>
            </a:r>
            <a:r>
              <a:rPr lang="da-DK" dirty="0"/>
              <a:t> of the </a:t>
            </a:r>
            <a:r>
              <a:rPr lang="da-DK" dirty="0" err="1"/>
              <a:t>methods</a:t>
            </a:r>
            <a:r>
              <a:rPr lang="da-DK" dirty="0"/>
              <a:t> </a:t>
            </a:r>
            <a:r>
              <a:rPr lang="da-DK" dirty="0" err="1"/>
              <a:t>should</a:t>
            </a:r>
            <a:r>
              <a:rPr lang="da-DK" dirty="0"/>
              <a:t> </a:t>
            </a:r>
            <a:r>
              <a:rPr lang="da-DK" dirty="0" err="1"/>
              <a:t>be</a:t>
            </a:r>
            <a:r>
              <a:rPr lang="da-DK" dirty="0"/>
              <a:t> </a:t>
            </a:r>
            <a:r>
              <a:rPr lang="da-DK" i="1" dirty="0" err="1"/>
              <a:t>update</a:t>
            </a:r>
            <a:r>
              <a:rPr lang="da-DK" dirty="0"/>
              <a:t>, </a:t>
            </a:r>
            <a:r>
              <a:rPr lang="da-DK" dirty="0" err="1"/>
              <a:t>that</a:t>
            </a:r>
            <a:r>
              <a:rPr lang="da-DK" dirty="0"/>
              <a:t> </a:t>
            </a:r>
            <a:r>
              <a:rPr lang="da-DK" dirty="0" err="1"/>
              <a:t>moves</a:t>
            </a:r>
            <a:r>
              <a:rPr lang="da-DK" dirty="0"/>
              <a:t> the </a:t>
            </a:r>
            <a:r>
              <a:rPr lang="da-DK" dirty="0" err="1"/>
              <a:t>particle</a:t>
            </a:r>
            <a:endParaRPr lang="da-DK" i="1" dirty="0"/>
          </a:p>
          <a:p>
            <a:r>
              <a:rPr lang="da-DK" dirty="0"/>
              <a:t>And </a:t>
            </a:r>
            <a:r>
              <a:rPr lang="da-DK" dirty="0" err="1"/>
              <a:t>we</a:t>
            </a:r>
            <a:r>
              <a:rPr lang="da-DK" dirty="0"/>
              <a:t> </a:t>
            </a:r>
            <a:r>
              <a:rPr lang="da-DK" dirty="0" err="1"/>
              <a:t>use</a:t>
            </a:r>
            <a:r>
              <a:rPr lang="da-DK" dirty="0"/>
              <a:t> a timer to animate, i.e. </a:t>
            </a:r>
            <a:r>
              <a:rPr lang="da-DK" dirty="0" err="1"/>
              <a:t>call</a:t>
            </a:r>
            <a:r>
              <a:rPr lang="da-DK" dirty="0"/>
              <a:t> </a:t>
            </a:r>
            <a:r>
              <a:rPr lang="da-DK" i="1" dirty="0" err="1"/>
              <a:t>update</a:t>
            </a:r>
            <a:r>
              <a:rPr lang="da-DK" dirty="0"/>
              <a:t> and </a:t>
            </a:r>
            <a:r>
              <a:rPr lang="da-DK" dirty="0" err="1"/>
              <a:t>draw</a:t>
            </a:r>
            <a:r>
              <a:rPr lang="da-DK" dirty="0"/>
              <a:t> a </a:t>
            </a:r>
            <a:r>
              <a:rPr lang="da-DK" dirty="0" err="1"/>
              <a:t>circle</a:t>
            </a:r>
            <a:r>
              <a:rPr lang="da-DK" dirty="0"/>
              <a:t> at the position of the </a:t>
            </a:r>
            <a:r>
              <a:rPr lang="da-DK" dirty="0" err="1"/>
              <a:t>particle</a:t>
            </a:r>
            <a:r>
              <a:rPr lang="da-DK" dirty="0"/>
              <a:t>, </a:t>
            </a:r>
            <a:r>
              <a:rPr lang="da-DK" b="1" dirty="0"/>
              <a:t>multiple times </a:t>
            </a:r>
            <a:r>
              <a:rPr lang="da-DK" dirty="0"/>
              <a:t>per </a:t>
            </a:r>
            <a:r>
              <a:rPr lang="da-DK" dirty="0" err="1"/>
              <a:t>second</a:t>
            </a:r>
            <a:endParaRPr lang="en-US" dirty="0"/>
          </a:p>
        </p:txBody>
      </p:sp>
      <p:sp>
        <p:nvSpPr>
          <p:cNvPr id="5" name="Oval 4">
            <a:extLst>
              <a:ext uri="{FF2B5EF4-FFF2-40B4-BE49-F238E27FC236}">
                <a16:creationId xmlns:a16="http://schemas.microsoft.com/office/drawing/2014/main" id="{30E190FB-7917-8D12-FB1D-856226918948}"/>
              </a:ext>
            </a:extLst>
          </p:cNvPr>
          <p:cNvSpPr/>
          <p:nvPr/>
        </p:nvSpPr>
        <p:spPr>
          <a:xfrm>
            <a:off x="10462054" y="5191297"/>
            <a:ext cx="1441621" cy="1441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Let’s</a:t>
            </a:r>
            <a:r>
              <a:rPr lang="da-DK" dirty="0"/>
              <a:t> do it </a:t>
            </a:r>
            <a:r>
              <a:rPr lang="da-DK" dirty="0" err="1"/>
              <a:t>together</a:t>
            </a:r>
            <a:endParaRPr lang="en-US" dirty="0"/>
          </a:p>
        </p:txBody>
      </p:sp>
    </p:spTree>
    <p:extLst>
      <p:ext uri="{BB962C8B-B14F-4D97-AF65-F5344CB8AC3E}">
        <p14:creationId xmlns:p14="http://schemas.microsoft.com/office/powerpoint/2010/main" val="226311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0639-F498-C61F-5068-D1AB3AD5C934}"/>
              </a:ext>
            </a:extLst>
          </p:cNvPr>
          <p:cNvSpPr>
            <a:spLocks noGrp="1"/>
          </p:cNvSpPr>
          <p:nvPr>
            <p:ph type="title"/>
          </p:nvPr>
        </p:nvSpPr>
        <p:spPr/>
        <p:txBody>
          <a:bodyPr/>
          <a:lstStyle/>
          <a:p>
            <a:r>
              <a:rPr lang="da-DK" dirty="0"/>
              <a:t>Look at…</a:t>
            </a:r>
            <a:endParaRPr lang="en-US" dirty="0"/>
          </a:p>
        </p:txBody>
      </p:sp>
      <p:sp>
        <p:nvSpPr>
          <p:cNvPr id="3" name="Content Placeholder 2">
            <a:extLst>
              <a:ext uri="{FF2B5EF4-FFF2-40B4-BE49-F238E27FC236}">
                <a16:creationId xmlns:a16="http://schemas.microsoft.com/office/drawing/2014/main" id="{9D4D2C25-4B14-1DFC-3030-6D6FF9FE667C}"/>
              </a:ext>
            </a:extLst>
          </p:cNvPr>
          <p:cNvSpPr>
            <a:spLocks noGrp="1"/>
          </p:cNvSpPr>
          <p:nvPr>
            <p:ph idx="1"/>
          </p:nvPr>
        </p:nvSpPr>
        <p:spPr/>
        <p:txBody>
          <a:bodyPr/>
          <a:lstStyle/>
          <a:p>
            <a:r>
              <a:rPr lang="da-DK" dirty="0"/>
              <a:t>Now look and run: </a:t>
            </a:r>
          </a:p>
          <a:p>
            <a:pPr lvl="1"/>
            <a:r>
              <a:rPr lang="da-DK" dirty="0" err="1">
                <a:solidFill>
                  <a:schemeClr val="accent1"/>
                </a:solidFill>
              </a:rPr>
              <a:t>code</a:t>
            </a:r>
            <a:r>
              <a:rPr lang="da-DK" dirty="0">
                <a:solidFill>
                  <a:schemeClr val="accent1"/>
                </a:solidFill>
              </a:rPr>
              <a:t>\Particles_ver1.cs</a:t>
            </a:r>
          </a:p>
          <a:p>
            <a:pPr lvl="1"/>
            <a:r>
              <a:rPr lang="da-DK" dirty="0" err="1">
                <a:solidFill>
                  <a:schemeClr val="accent1"/>
                </a:solidFill>
              </a:rPr>
              <a:t>code</a:t>
            </a:r>
            <a:r>
              <a:rPr lang="da-DK" dirty="0">
                <a:solidFill>
                  <a:schemeClr val="accent1"/>
                </a:solidFill>
              </a:rPr>
              <a:t>\Particles_ver1.XAML</a:t>
            </a:r>
          </a:p>
          <a:p>
            <a:pPr lvl="1"/>
            <a:r>
              <a:rPr lang="da-DK" dirty="0" err="1">
                <a:solidFill>
                  <a:schemeClr val="accent1"/>
                </a:solidFill>
              </a:rPr>
              <a:t>code</a:t>
            </a:r>
            <a:r>
              <a:rPr lang="da-DK" dirty="0">
                <a:solidFill>
                  <a:schemeClr val="accent1"/>
                </a:solidFill>
              </a:rPr>
              <a:t>\Particles_ver1_Particle.cs</a:t>
            </a:r>
          </a:p>
          <a:p>
            <a:endParaRPr lang="en-US" dirty="0">
              <a:solidFill>
                <a:schemeClr val="accent1"/>
              </a:solidFill>
            </a:endParaRPr>
          </a:p>
        </p:txBody>
      </p:sp>
      <p:sp>
        <p:nvSpPr>
          <p:cNvPr id="4" name="Speech Bubble: Oval 3">
            <a:extLst>
              <a:ext uri="{FF2B5EF4-FFF2-40B4-BE49-F238E27FC236}">
                <a16:creationId xmlns:a16="http://schemas.microsoft.com/office/drawing/2014/main" id="{8149ADF2-A790-C9D7-1C51-9B18945B6972}"/>
              </a:ext>
            </a:extLst>
          </p:cNvPr>
          <p:cNvSpPr/>
          <p:nvPr/>
        </p:nvSpPr>
        <p:spPr>
          <a:xfrm>
            <a:off x="2833816" y="4250724"/>
            <a:ext cx="2949146" cy="1762898"/>
          </a:xfrm>
          <a:prstGeom prst="wedgeEllipseCallout">
            <a:avLst>
              <a:gd name="adj1" fmla="val -25582"/>
              <a:gd name="adj2" fmla="val -55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When</a:t>
            </a:r>
            <a:r>
              <a:rPr lang="da-DK" dirty="0"/>
              <a:t> </a:t>
            </a:r>
            <a:r>
              <a:rPr lang="da-DK" dirty="0" err="1"/>
              <a:t>does</a:t>
            </a:r>
            <a:r>
              <a:rPr lang="da-DK" dirty="0"/>
              <a:t> </a:t>
            </a:r>
            <a:r>
              <a:rPr lang="da-DK" dirty="0" err="1"/>
              <a:t>this</a:t>
            </a:r>
            <a:r>
              <a:rPr lang="da-DK" dirty="0"/>
              <a:t> </a:t>
            </a:r>
            <a:r>
              <a:rPr lang="da-DK" dirty="0" err="1"/>
              <a:t>particle</a:t>
            </a:r>
            <a:r>
              <a:rPr lang="da-DK" dirty="0"/>
              <a:t> stop </a:t>
            </a:r>
            <a:r>
              <a:rPr lang="da-DK" dirty="0" err="1"/>
              <a:t>moving</a:t>
            </a:r>
            <a:r>
              <a:rPr lang="da-DK" dirty="0"/>
              <a:t>?</a:t>
            </a:r>
            <a:endParaRPr lang="en-US" dirty="0"/>
          </a:p>
        </p:txBody>
      </p:sp>
    </p:spTree>
    <p:extLst>
      <p:ext uri="{BB962C8B-B14F-4D97-AF65-F5344CB8AC3E}">
        <p14:creationId xmlns:p14="http://schemas.microsoft.com/office/powerpoint/2010/main" val="361352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2BC6-B184-11B5-B503-593D6D5DB482}"/>
              </a:ext>
            </a:extLst>
          </p:cNvPr>
          <p:cNvSpPr>
            <a:spLocks noGrp="1"/>
          </p:cNvSpPr>
          <p:nvPr>
            <p:ph type="title"/>
          </p:nvPr>
        </p:nvSpPr>
        <p:spPr/>
        <p:txBody>
          <a:bodyPr/>
          <a:lstStyle/>
          <a:p>
            <a:r>
              <a:rPr lang="da-DK" dirty="0" err="1"/>
              <a:t>LifeSpan</a:t>
            </a:r>
            <a:r>
              <a:rPr lang="da-DK" dirty="0"/>
              <a:t> – stop the </a:t>
            </a:r>
            <a:r>
              <a:rPr lang="da-DK" dirty="0" err="1"/>
              <a:t>particle</a:t>
            </a:r>
            <a:r>
              <a:rPr lang="da-DK" dirty="0"/>
              <a:t> </a:t>
            </a:r>
            <a:r>
              <a:rPr lang="da-DK" dirty="0" err="1"/>
              <a:t>after</a:t>
            </a:r>
            <a:r>
              <a:rPr lang="da-DK" dirty="0"/>
              <a:t> a </a:t>
            </a:r>
            <a:r>
              <a:rPr lang="da-DK" dirty="0" err="1"/>
              <a:t>while</a:t>
            </a:r>
            <a:endParaRPr lang="en-US" dirty="0"/>
          </a:p>
        </p:txBody>
      </p:sp>
      <p:sp>
        <p:nvSpPr>
          <p:cNvPr id="3" name="Content Placeholder 2">
            <a:extLst>
              <a:ext uri="{FF2B5EF4-FFF2-40B4-BE49-F238E27FC236}">
                <a16:creationId xmlns:a16="http://schemas.microsoft.com/office/drawing/2014/main" id="{1A8452C8-DE00-582D-7BA3-5A3297F2E2EC}"/>
              </a:ext>
            </a:extLst>
          </p:cNvPr>
          <p:cNvSpPr>
            <a:spLocks noGrp="1"/>
          </p:cNvSpPr>
          <p:nvPr>
            <p:ph idx="1"/>
          </p:nvPr>
        </p:nvSpPr>
        <p:spPr/>
        <p:txBody>
          <a:bodyPr/>
          <a:lstStyle/>
          <a:p>
            <a:r>
              <a:rPr lang="da-DK" dirty="0"/>
              <a:t>Now look and run: </a:t>
            </a:r>
          </a:p>
          <a:p>
            <a:pPr lvl="1"/>
            <a:r>
              <a:rPr lang="da-DK" dirty="0" err="1">
                <a:solidFill>
                  <a:schemeClr val="accent1"/>
                </a:solidFill>
              </a:rPr>
              <a:t>code</a:t>
            </a:r>
            <a:r>
              <a:rPr lang="da-DK" dirty="0">
                <a:solidFill>
                  <a:schemeClr val="accent1"/>
                </a:solidFill>
              </a:rPr>
              <a:t>\Particles_ver2.cs</a:t>
            </a:r>
          </a:p>
          <a:p>
            <a:pPr lvl="1"/>
            <a:r>
              <a:rPr lang="da-DK" dirty="0" err="1">
                <a:solidFill>
                  <a:schemeClr val="accent1"/>
                </a:solidFill>
              </a:rPr>
              <a:t>code</a:t>
            </a:r>
            <a:r>
              <a:rPr lang="da-DK" dirty="0">
                <a:solidFill>
                  <a:schemeClr val="accent1"/>
                </a:solidFill>
              </a:rPr>
              <a:t>\Particles_ver2.XAML</a:t>
            </a:r>
          </a:p>
          <a:p>
            <a:pPr lvl="1"/>
            <a:r>
              <a:rPr lang="da-DK" b="1" dirty="0" err="1">
                <a:solidFill>
                  <a:schemeClr val="accent1"/>
                </a:solidFill>
              </a:rPr>
              <a:t>code</a:t>
            </a:r>
            <a:r>
              <a:rPr lang="da-DK" b="1" dirty="0">
                <a:solidFill>
                  <a:schemeClr val="accent1"/>
                </a:solidFill>
              </a:rPr>
              <a:t>\Particles_ver2_Particle.cs</a:t>
            </a:r>
          </a:p>
          <a:p>
            <a:endParaRPr lang="en-US" dirty="0"/>
          </a:p>
        </p:txBody>
      </p:sp>
      <p:sp>
        <p:nvSpPr>
          <p:cNvPr id="4" name="Speech Bubble: Oval 3">
            <a:extLst>
              <a:ext uri="{FF2B5EF4-FFF2-40B4-BE49-F238E27FC236}">
                <a16:creationId xmlns:a16="http://schemas.microsoft.com/office/drawing/2014/main" id="{B850D88E-638F-0FEB-DFE6-0E48A4DBD5A7}"/>
              </a:ext>
            </a:extLst>
          </p:cNvPr>
          <p:cNvSpPr/>
          <p:nvPr/>
        </p:nvSpPr>
        <p:spPr>
          <a:xfrm>
            <a:off x="6268995" y="2388973"/>
            <a:ext cx="3896497" cy="1631092"/>
          </a:xfrm>
          <a:prstGeom prst="wedgeEllipseCallout">
            <a:avLst>
              <a:gd name="adj1" fmla="val -65653"/>
              <a:gd name="adj2" fmla="val 6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Now the </a:t>
            </a:r>
            <a:r>
              <a:rPr lang="da-DK" dirty="0" err="1"/>
              <a:t>particle</a:t>
            </a:r>
            <a:r>
              <a:rPr lang="da-DK" dirty="0"/>
              <a:t> </a:t>
            </a:r>
            <a:r>
              <a:rPr lang="da-DK" dirty="0" err="1"/>
              <a:t>can</a:t>
            </a:r>
            <a:r>
              <a:rPr lang="da-DK" dirty="0"/>
              <a:t> </a:t>
            </a:r>
            <a:r>
              <a:rPr lang="da-DK" dirty="0" err="1"/>
              <a:t>only</a:t>
            </a:r>
            <a:r>
              <a:rPr lang="da-DK" dirty="0"/>
              <a:t> live 200 </a:t>
            </a:r>
            <a:r>
              <a:rPr lang="da-DK" dirty="0" err="1"/>
              <a:t>updates</a:t>
            </a:r>
            <a:r>
              <a:rPr lang="da-DK" dirty="0"/>
              <a:t>!</a:t>
            </a:r>
            <a:endParaRPr lang="en-US" dirty="0"/>
          </a:p>
        </p:txBody>
      </p:sp>
    </p:spTree>
    <p:extLst>
      <p:ext uri="{BB962C8B-B14F-4D97-AF65-F5344CB8AC3E}">
        <p14:creationId xmlns:p14="http://schemas.microsoft.com/office/powerpoint/2010/main" val="139740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2BC6-B184-11B5-B503-593D6D5DB482}"/>
              </a:ext>
            </a:extLst>
          </p:cNvPr>
          <p:cNvSpPr>
            <a:spLocks noGrp="1"/>
          </p:cNvSpPr>
          <p:nvPr>
            <p:ph type="title"/>
          </p:nvPr>
        </p:nvSpPr>
        <p:spPr/>
        <p:txBody>
          <a:bodyPr/>
          <a:lstStyle/>
          <a:p>
            <a:r>
              <a:rPr lang="da-DK" dirty="0" err="1"/>
              <a:t>Many</a:t>
            </a:r>
            <a:r>
              <a:rPr lang="da-DK" dirty="0"/>
              <a:t> </a:t>
            </a:r>
            <a:r>
              <a:rPr lang="da-DK" dirty="0" err="1"/>
              <a:t>particles</a:t>
            </a:r>
            <a:r>
              <a:rPr lang="da-DK" dirty="0"/>
              <a:t> -&gt; a list!</a:t>
            </a:r>
            <a:endParaRPr lang="en-US" dirty="0"/>
          </a:p>
        </p:txBody>
      </p:sp>
      <p:sp>
        <p:nvSpPr>
          <p:cNvPr id="3" name="Content Placeholder 2">
            <a:extLst>
              <a:ext uri="{FF2B5EF4-FFF2-40B4-BE49-F238E27FC236}">
                <a16:creationId xmlns:a16="http://schemas.microsoft.com/office/drawing/2014/main" id="{1A8452C8-DE00-582D-7BA3-5A3297F2E2EC}"/>
              </a:ext>
            </a:extLst>
          </p:cNvPr>
          <p:cNvSpPr>
            <a:spLocks noGrp="1"/>
          </p:cNvSpPr>
          <p:nvPr>
            <p:ph idx="1"/>
          </p:nvPr>
        </p:nvSpPr>
        <p:spPr/>
        <p:txBody>
          <a:bodyPr/>
          <a:lstStyle/>
          <a:p>
            <a:r>
              <a:rPr lang="da-DK" dirty="0"/>
              <a:t>Now look and run: </a:t>
            </a:r>
          </a:p>
          <a:p>
            <a:pPr lvl="1"/>
            <a:r>
              <a:rPr lang="da-DK" b="1" dirty="0" err="1">
                <a:solidFill>
                  <a:schemeClr val="accent1"/>
                </a:solidFill>
              </a:rPr>
              <a:t>code</a:t>
            </a:r>
            <a:r>
              <a:rPr lang="da-DK" b="1" dirty="0">
                <a:solidFill>
                  <a:schemeClr val="accent1"/>
                </a:solidFill>
              </a:rPr>
              <a:t>\Particles_ver3.cs</a:t>
            </a:r>
          </a:p>
          <a:p>
            <a:pPr lvl="1"/>
            <a:r>
              <a:rPr lang="da-DK" dirty="0" err="1">
                <a:solidFill>
                  <a:schemeClr val="accent1"/>
                </a:solidFill>
              </a:rPr>
              <a:t>code</a:t>
            </a:r>
            <a:r>
              <a:rPr lang="da-DK" dirty="0">
                <a:solidFill>
                  <a:schemeClr val="accent1"/>
                </a:solidFill>
              </a:rPr>
              <a:t>\Particles_ver3.XAML</a:t>
            </a:r>
          </a:p>
          <a:p>
            <a:pPr lvl="1"/>
            <a:r>
              <a:rPr lang="da-DK" dirty="0" err="1">
                <a:solidFill>
                  <a:schemeClr val="accent1"/>
                </a:solidFill>
              </a:rPr>
              <a:t>code</a:t>
            </a:r>
            <a:r>
              <a:rPr lang="da-DK" dirty="0">
                <a:solidFill>
                  <a:schemeClr val="accent1"/>
                </a:solidFill>
              </a:rPr>
              <a:t>\Particles_ver3_Particle.cs</a:t>
            </a:r>
          </a:p>
          <a:p>
            <a:endParaRPr lang="en-US" dirty="0"/>
          </a:p>
        </p:txBody>
      </p:sp>
      <p:sp>
        <p:nvSpPr>
          <p:cNvPr id="4" name="Speech Bubble: Oval 3">
            <a:extLst>
              <a:ext uri="{FF2B5EF4-FFF2-40B4-BE49-F238E27FC236}">
                <a16:creationId xmlns:a16="http://schemas.microsoft.com/office/drawing/2014/main" id="{B850D88E-638F-0FEB-DFE6-0E48A4DBD5A7}"/>
              </a:ext>
            </a:extLst>
          </p:cNvPr>
          <p:cNvSpPr/>
          <p:nvPr/>
        </p:nvSpPr>
        <p:spPr>
          <a:xfrm>
            <a:off x="6870357" y="1565190"/>
            <a:ext cx="3896497" cy="1631092"/>
          </a:xfrm>
          <a:prstGeom prst="wedgeEllipseCallout">
            <a:avLst>
              <a:gd name="adj1" fmla="val -98211"/>
              <a:gd name="adj2" fmla="val 4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Now </a:t>
            </a:r>
            <a:r>
              <a:rPr lang="da-DK" dirty="0" err="1"/>
              <a:t>there</a:t>
            </a:r>
            <a:r>
              <a:rPr lang="da-DK" dirty="0"/>
              <a:t> is a list of </a:t>
            </a:r>
            <a:r>
              <a:rPr lang="da-DK" dirty="0" err="1"/>
              <a:t>particles</a:t>
            </a:r>
            <a:r>
              <a:rPr lang="da-DK" dirty="0"/>
              <a:t>…</a:t>
            </a:r>
            <a:endParaRPr lang="en-US" dirty="0"/>
          </a:p>
        </p:txBody>
      </p:sp>
      <p:sp>
        <p:nvSpPr>
          <p:cNvPr id="5" name="Speech Bubble: Oval 4">
            <a:extLst>
              <a:ext uri="{FF2B5EF4-FFF2-40B4-BE49-F238E27FC236}">
                <a16:creationId xmlns:a16="http://schemas.microsoft.com/office/drawing/2014/main" id="{BD705E48-D936-C37C-274B-0B69E1DBB819}"/>
              </a:ext>
            </a:extLst>
          </p:cNvPr>
          <p:cNvSpPr/>
          <p:nvPr/>
        </p:nvSpPr>
        <p:spPr>
          <a:xfrm>
            <a:off x="1075038" y="4466968"/>
            <a:ext cx="4007708" cy="1950308"/>
          </a:xfrm>
          <a:prstGeom prst="wedgeEllipseCallout">
            <a:avLst>
              <a:gd name="adj1" fmla="val 12144"/>
              <a:gd name="adj2" fmla="val -74809"/>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a:t>If </a:t>
            </a:r>
            <a:r>
              <a:rPr lang="da-DK" dirty="0" err="1"/>
              <a:t>you</a:t>
            </a:r>
            <a:r>
              <a:rPr lang="da-DK" dirty="0"/>
              <a:t> </a:t>
            </a:r>
            <a:r>
              <a:rPr lang="da-DK" dirty="0" err="1"/>
              <a:t>create</a:t>
            </a:r>
            <a:r>
              <a:rPr lang="da-DK" dirty="0"/>
              <a:t> more </a:t>
            </a:r>
            <a:r>
              <a:rPr lang="da-DK" dirty="0" err="1"/>
              <a:t>than</a:t>
            </a:r>
            <a:r>
              <a:rPr lang="da-DK" dirty="0"/>
              <a:t> 10 </a:t>
            </a:r>
            <a:r>
              <a:rPr lang="da-DK" dirty="0" err="1"/>
              <a:t>particles</a:t>
            </a:r>
            <a:r>
              <a:rPr lang="da-DK" dirty="0"/>
              <a:t>, it is a bit </a:t>
            </a:r>
            <a:r>
              <a:rPr lang="da-DK" dirty="0" err="1"/>
              <a:t>slow</a:t>
            </a:r>
            <a:r>
              <a:rPr lang="da-DK" dirty="0"/>
              <a:t>…</a:t>
            </a:r>
          </a:p>
          <a:p>
            <a:pPr algn="ctr"/>
            <a:endParaRPr lang="da-DK" dirty="0"/>
          </a:p>
          <a:p>
            <a:pPr algn="ctr"/>
            <a:r>
              <a:rPr lang="da-DK" b="1" dirty="0" err="1"/>
              <a:t>Why</a:t>
            </a:r>
            <a:r>
              <a:rPr lang="da-DK" b="1" dirty="0"/>
              <a:t>? </a:t>
            </a:r>
            <a:br>
              <a:rPr lang="da-DK" b="1" dirty="0"/>
            </a:br>
            <a:r>
              <a:rPr lang="da-DK" b="1" dirty="0"/>
              <a:t>How </a:t>
            </a:r>
            <a:r>
              <a:rPr lang="da-DK" b="1" dirty="0" err="1"/>
              <a:t>could</a:t>
            </a:r>
            <a:r>
              <a:rPr lang="da-DK" b="1" dirty="0"/>
              <a:t> </a:t>
            </a:r>
            <a:r>
              <a:rPr lang="da-DK" b="1" dirty="0" err="1"/>
              <a:t>we</a:t>
            </a:r>
            <a:r>
              <a:rPr lang="da-DK" b="1" dirty="0"/>
              <a:t> speed it up?</a:t>
            </a:r>
            <a:endParaRPr lang="en-US" b="1" dirty="0"/>
          </a:p>
        </p:txBody>
      </p:sp>
    </p:spTree>
    <p:extLst>
      <p:ext uri="{BB962C8B-B14F-4D97-AF65-F5344CB8AC3E}">
        <p14:creationId xmlns:p14="http://schemas.microsoft.com/office/powerpoint/2010/main" val="306649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EDC9-02F4-CB96-7B24-7BDCE7CF052C}"/>
              </a:ext>
            </a:extLst>
          </p:cNvPr>
          <p:cNvSpPr>
            <a:spLocks noGrp="1"/>
          </p:cNvSpPr>
          <p:nvPr>
            <p:ph type="title"/>
          </p:nvPr>
        </p:nvSpPr>
        <p:spPr/>
        <p:txBody>
          <a:bodyPr/>
          <a:lstStyle/>
          <a:p>
            <a:r>
              <a:rPr lang="da-DK" dirty="0"/>
              <a:t>Ideas to speed-up</a:t>
            </a:r>
            <a:endParaRPr lang="en-US" dirty="0"/>
          </a:p>
        </p:txBody>
      </p:sp>
      <p:sp>
        <p:nvSpPr>
          <p:cNvPr id="3" name="Content Placeholder 2">
            <a:extLst>
              <a:ext uri="{FF2B5EF4-FFF2-40B4-BE49-F238E27FC236}">
                <a16:creationId xmlns:a16="http://schemas.microsoft.com/office/drawing/2014/main" id="{1F06CBE3-A924-140F-4819-61F49997FF2F}"/>
              </a:ext>
            </a:extLst>
          </p:cNvPr>
          <p:cNvSpPr>
            <a:spLocks noGrp="1"/>
          </p:cNvSpPr>
          <p:nvPr>
            <p:ph idx="1"/>
          </p:nvPr>
        </p:nvSpPr>
        <p:spPr/>
        <p:txBody>
          <a:bodyPr/>
          <a:lstStyle/>
          <a:p>
            <a:pPr marL="514350" indent="-514350">
              <a:buFont typeface="+mj-lt"/>
              <a:buAutoNum type="arabicPeriod"/>
            </a:pPr>
            <a:r>
              <a:rPr lang="da-DK" dirty="0"/>
              <a:t>Do not clear the </a:t>
            </a:r>
            <a:r>
              <a:rPr lang="da-DK" dirty="0" err="1"/>
              <a:t>canvas</a:t>
            </a:r>
            <a:r>
              <a:rPr lang="da-DK" dirty="0"/>
              <a:t> -&gt; </a:t>
            </a:r>
            <a:r>
              <a:rPr lang="da-DK" dirty="0" err="1"/>
              <a:t>instead</a:t>
            </a:r>
            <a:r>
              <a:rPr lang="da-DK" dirty="0"/>
              <a:t>:</a:t>
            </a:r>
          </a:p>
          <a:p>
            <a:pPr lvl="1"/>
            <a:r>
              <a:rPr lang="da-DK" dirty="0" err="1"/>
              <a:t>draw</a:t>
            </a:r>
            <a:r>
              <a:rPr lang="da-DK" dirty="0"/>
              <a:t> the </a:t>
            </a:r>
            <a:r>
              <a:rPr lang="da-DK" dirty="0" err="1"/>
              <a:t>particles</a:t>
            </a:r>
            <a:r>
              <a:rPr lang="da-DK" dirty="0"/>
              <a:t> </a:t>
            </a:r>
            <a:r>
              <a:rPr lang="da-DK" dirty="0" err="1"/>
              <a:t>only</a:t>
            </a:r>
            <a:r>
              <a:rPr lang="da-DK" dirty="0"/>
              <a:t> the </a:t>
            </a:r>
            <a:r>
              <a:rPr lang="da-DK" dirty="0" err="1"/>
              <a:t>first</a:t>
            </a:r>
            <a:r>
              <a:rPr lang="da-DK" dirty="0"/>
              <a:t> time,</a:t>
            </a:r>
          </a:p>
          <a:p>
            <a:pPr lvl="1"/>
            <a:r>
              <a:rPr lang="da-DK" dirty="0" err="1"/>
              <a:t>then</a:t>
            </a:r>
            <a:r>
              <a:rPr lang="da-DK" dirty="0"/>
              <a:t> just </a:t>
            </a:r>
            <a:r>
              <a:rPr lang="da-DK" dirty="0" err="1"/>
              <a:t>move</a:t>
            </a:r>
            <a:r>
              <a:rPr lang="da-DK" dirty="0"/>
              <a:t> </a:t>
            </a:r>
            <a:r>
              <a:rPr lang="da-DK" dirty="0" err="1"/>
              <a:t>them</a:t>
            </a:r>
            <a:r>
              <a:rPr lang="da-DK" dirty="0"/>
              <a:t> in the </a:t>
            </a:r>
            <a:r>
              <a:rPr lang="da-DK" dirty="0" err="1"/>
              <a:t>canvas</a:t>
            </a:r>
            <a:endParaRPr lang="da-DK" dirty="0"/>
          </a:p>
          <a:p>
            <a:pPr marL="514350" indent="-514350">
              <a:buFont typeface="+mj-lt"/>
              <a:buAutoNum type="arabicPeriod"/>
            </a:pPr>
            <a:r>
              <a:rPr lang="da-DK" dirty="0" err="1"/>
              <a:t>Avoid</a:t>
            </a:r>
            <a:r>
              <a:rPr lang="da-DK" dirty="0"/>
              <a:t> </a:t>
            </a:r>
            <a:r>
              <a:rPr lang="da-DK" dirty="0" err="1"/>
              <a:t>creating</a:t>
            </a:r>
            <a:r>
              <a:rPr lang="da-DK" dirty="0"/>
              <a:t> </a:t>
            </a:r>
            <a:r>
              <a:rPr lang="da-DK" dirty="0" err="1"/>
              <a:t>too</a:t>
            </a:r>
            <a:r>
              <a:rPr lang="da-DK" dirty="0"/>
              <a:t> </a:t>
            </a:r>
            <a:r>
              <a:rPr lang="da-DK" dirty="0" err="1"/>
              <a:t>many</a:t>
            </a:r>
            <a:r>
              <a:rPr lang="da-DK" dirty="0"/>
              <a:t> </a:t>
            </a:r>
            <a:r>
              <a:rPr lang="da-DK" dirty="0" err="1"/>
              <a:t>instances</a:t>
            </a:r>
            <a:r>
              <a:rPr lang="da-DK" dirty="0"/>
              <a:t> of </a:t>
            </a:r>
            <a:r>
              <a:rPr lang="da-DK" dirty="0" err="1"/>
              <a:t>Particle</a:t>
            </a:r>
            <a:r>
              <a:rPr lang="da-DK" dirty="0"/>
              <a:t> -&gt; </a:t>
            </a:r>
            <a:br>
              <a:rPr lang="da-DK" dirty="0"/>
            </a:br>
            <a:r>
              <a:rPr lang="da-DK" dirty="0"/>
              <a:t>	the </a:t>
            </a:r>
            <a:r>
              <a:rPr lang="da-DK" dirty="0" err="1"/>
              <a:t>garbage</a:t>
            </a:r>
            <a:r>
              <a:rPr lang="da-DK" dirty="0"/>
              <a:t> </a:t>
            </a:r>
            <a:r>
              <a:rPr lang="da-DK" dirty="0" err="1"/>
              <a:t>collector</a:t>
            </a:r>
            <a:r>
              <a:rPr lang="da-DK" dirty="0"/>
              <a:t> </a:t>
            </a:r>
            <a:r>
              <a:rPr lang="da-DK" dirty="0" err="1"/>
              <a:t>does</a:t>
            </a:r>
            <a:r>
              <a:rPr lang="da-DK" dirty="0"/>
              <a:t> not </a:t>
            </a:r>
            <a:r>
              <a:rPr lang="da-DK" dirty="0" err="1"/>
              <a:t>work</a:t>
            </a:r>
            <a:r>
              <a:rPr lang="da-DK" dirty="0"/>
              <a:t> </a:t>
            </a:r>
            <a:r>
              <a:rPr lang="da-DK" dirty="0" err="1"/>
              <a:t>too</a:t>
            </a:r>
            <a:r>
              <a:rPr lang="da-DK" dirty="0"/>
              <a:t> </a:t>
            </a:r>
            <a:r>
              <a:rPr lang="da-DK" dirty="0" err="1"/>
              <a:t>much</a:t>
            </a:r>
            <a:r>
              <a:rPr lang="da-DK" dirty="0"/>
              <a:t>! :)</a:t>
            </a:r>
            <a:endParaRPr lang="en-US" dirty="0"/>
          </a:p>
        </p:txBody>
      </p:sp>
      <p:sp>
        <p:nvSpPr>
          <p:cNvPr id="4" name="Speech Bubble: Oval 3">
            <a:extLst>
              <a:ext uri="{FF2B5EF4-FFF2-40B4-BE49-F238E27FC236}">
                <a16:creationId xmlns:a16="http://schemas.microsoft.com/office/drawing/2014/main" id="{1F233DAC-8932-9989-2076-55814498157E}"/>
              </a:ext>
            </a:extLst>
          </p:cNvPr>
          <p:cNvSpPr/>
          <p:nvPr/>
        </p:nvSpPr>
        <p:spPr>
          <a:xfrm>
            <a:off x="1075038" y="4466968"/>
            <a:ext cx="4007708" cy="1950308"/>
          </a:xfrm>
          <a:prstGeom prst="wedgeEllipseCallout">
            <a:avLst>
              <a:gd name="adj1" fmla="val -47054"/>
              <a:gd name="adj2" fmla="val -6213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a-DK" dirty="0"/>
              <a:t>I </a:t>
            </a:r>
            <a:r>
              <a:rPr lang="da-DK" dirty="0" err="1"/>
              <a:t>can</a:t>
            </a:r>
            <a:r>
              <a:rPr lang="da-DK" dirty="0"/>
              <a:t> have 100 </a:t>
            </a:r>
            <a:r>
              <a:rPr lang="da-DK" dirty="0" err="1"/>
              <a:t>particles</a:t>
            </a:r>
            <a:r>
              <a:rPr lang="da-DK" dirty="0"/>
              <a:t> </a:t>
            </a:r>
            <a:r>
              <a:rPr lang="da-DK" dirty="0" err="1"/>
              <a:t>now</a:t>
            </a:r>
            <a:r>
              <a:rPr lang="da-DK" dirty="0"/>
              <a:t>, and it is OK</a:t>
            </a:r>
          </a:p>
          <a:p>
            <a:pPr algn="ctr"/>
            <a:r>
              <a:rPr lang="da-DK" b="1" dirty="0"/>
              <a:t>Look at version 4</a:t>
            </a:r>
            <a:endParaRPr lang="en-US" b="1" dirty="0"/>
          </a:p>
        </p:txBody>
      </p:sp>
    </p:spTree>
    <p:extLst>
      <p:ext uri="{BB962C8B-B14F-4D97-AF65-F5344CB8AC3E}">
        <p14:creationId xmlns:p14="http://schemas.microsoft.com/office/powerpoint/2010/main" val="210933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A6FC-72B8-A332-FBC4-4D4F8478EE57}"/>
              </a:ext>
            </a:extLst>
          </p:cNvPr>
          <p:cNvSpPr>
            <a:spLocks noGrp="1"/>
          </p:cNvSpPr>
          <p:nvPr>
            <p:ph type="title"/>
          </p:nvPr>
        </p:nvSpPr>
        <p:spPr/>
        <p:txBody>
          <a:bodyPr/>
          <a:lstStyle/>
          <a:p>
            <a:r>
              <a:rPr lang="da-DK" dirty="0" err="1"/>
              <a:t>Conclusion</a:t>
            </a:r>
            <a:endParaRPr lang="en-US" dirty="0"/>
          </a:p>
        </p:txBody>
      </p:sp>
      <p:sp>
        <p:nvSpPr>
          <p:cNvPr id="3" name="Content Placeholder 2">
            <a:extLst>
              <a:ext uri="{FF2B5EF4-FFF2-40B4-BE49-F238E27FC236}">
                <a16:creationId xmlns:a16="http://schemas.microsoft.com/office/drawing/2014/main" id="{517AA4C0-1331-D1AD-2780-AE2AC6A4DCCD}"/>
              </a:ext>
            </a:extLst>
          </p:cNvPr>
          <p:cNvSpPr>
            <a:spLocks noGrp="1"/>
          </p:cNvSpPr>
          <p:nvPr>
            <p:ph idx="1"/>
          </p:nvPr>
        </p:nvSpPr>
        <p:spPr/>
        <p:txBody>
          <a:bodyPr/>
          <a:lstStyle/>
          <a:p>
            <a:r>
              <a:rPr lang="da-DK" dirty="0"/>
              <a:t>WPF is NOT for speed! :D</a:t>
            </a:r>
          </a:p>
          <a:p>
            <a:r>
              <a:rPr lang="da-DK" dirty="0"/>
              <a:t>But it </a:t>
            </a:r>
            <a:r>
              <a:rPr lang="da-DK" dirty="0" err="1"/>
              <a:t>can</a:t>
            </a:r>
            <a:r>
              <a:rPr lang="da-DK" dirty="0"/>
              <a:t> </a:t>
            </a:r>
            <a:r>
              <a:rPr lang="da-DK" dirty="0" err="1"/>
              <a:t>be</a:t>
            </a:r>
            <a:r>
              <a:rPr lang="da-DK" dirty="0"/>
              <a:t> OK for a normal GUI</a:t>
            </a:r>
            <a:br>
              <a:rPr lang="da-DK" dirty="0"/>
            </a:br>
            <a:r>
              <a:rPr lang="da-DK" dirty="0"/>
              <a:t>and for </a:t>
            </a:r>
            <a:r>
              <a:rPr lang="da-DK" i="1" dirty="0" err="1"/>
              <a:t>turn-based</a:t>
            </a:r>
            <a:r>
              <a:rPr lang="da-DK" i="1" dirty="0"/>
              <a:t> games</a:t>
            </a:r>
            <a:endParaRPr lang="en-US" i="1" dirty="0"/>
          </a:p>
        </p:txBody>
      </p:sp>
    </p:spTree>
    <p:extLst>
      <p:ext uri="{BB962C8B-B14F-4D97-AF65-F5344CB8AC3E}">
        <p14:creationId xmlns:p14="http://schemas.microsoft.com/office/powerpoint/2010/main" val="21751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64B-BB27-0190-083E-8B3BFE6677C8}"/>
              </a:ext>
            </a:extLst>
          </p:cNvPr>
          <p:cNvSpPr>
            <a:spLocks noGrp="1"/>
          </p:cNvSpPr>
          <p:nvPr>
            <p:ph type="title"/>
          </p:nvPr>
        </p:nvSpPr>
        <p:spPr/>
        <p:txBody>
          <a:bodyPr/>
          <a:lstStyle/>
          <a:p>
            <a:r>
              <a:rPr lang="da-DK" dirty="0" err="1"/>
              <a:t>Topics</a:t>
            </a:r>
            <a:r>
              <a:rPr lang="da-DK" dirty="0"/>
              <a:t>:</a:t>
            </a:r>
            <a:endParaRPr lang="en-US" dirty="0"/>
          </a:p>
        </p:txBody>
      </p:sp>
      <p:sp>
        <p:nvSpPr>
          <p:cNvPr id="3" name="Content Placeholder 2">
            <a:extLst>
              <a:ext uri="{FF2B5EF4-FFF2-40B4-BE49-F238E27FC236}">
                <a16:creationId xmlns:a16="http://schemas.microsoft.com/office/drawing/2014/main" id="{1F8E08BB-4894-C757-217E-F7694A82F34D}"/>
              </a:ext>
            </a:extLst>
          </p:cNvPr>
          <p:cNvSpPr>
            <a:spLocks noGrp="1"/>
          </p:cNvSpPr>
          <p:nvPr>
            <p:ph idx="1"/>
          </p:nvPr>
        </p:nvSpPr>
        <p:spPr/>
        <p:txBody>
          <a:bodyPr/>
          <a:lstStyle/>
          <a:p>
            <a:r>
              <a:rPr lang="da-DK" dirty="0"/>
              <a:t>How to </a:t>
            </a:r>
            <a:r>
              <a:rPr lang="da-DK" dirty="0" err="1"/>
              <a:t>organize</a:t>
            </a:r>
            <a:r>
              <a:rPr lang="da-DK" dirty="0"/>
              <a:t> </a:t>
            </a:r>
            <a:r>
              <a:rPr lang="da-DK" dirty="0" err="1"/>
              <a:t>controls</a:t>
            </a:r>
            <a:r>
              <a:rPr lang="da-DK" dirty="0"/>
              <a:t> on the </a:t>
            </a:r>
            <a:r>
              <a:rPr lang="da-DK" dirty="0" err="1"/>
              <a:t>main</a:t>
            </a:r>
            <a:r>
              <a:rPr lang="da-DK" dirty="0"/>
              <a:t> </a:t>
            </a:r>
            <a:r>
              <a:rPr lang="da-DK" dirty="0" err="1"/>
              <a:t>windows</a:t>
            </a:r>
            <a:r>
              <a:rPr lang="da-DK" dirty="0"/>
              <a:t> -&gt; layout</a:t>
            </a:r>
          </a:p>
          <a:p>
            <a:r>
              <a:rPr lang="da-DK" dirty="0"/>
              <a:t>WPF </a:t>
            </a:r>
            <a:r>
              <a:rPr lang="da-DK" dirty="0" err="1"/>
              <a:t>canvas</a:t>
            </a:r>
            <a:r>
              <a:rPr lang="da-DK" dirty="0"/>
              <a:t> -&gt; </a:t>
            </a:r>
            <a:r>
              <a:rPr lang="da-DK" dirty="0" err="1"/>
              <a:t>drawing</a:t>
            </a:r>
            <a:r>
              <a:rPr lang="da-DK" dirty="0"/>
              <a:t> </a:t>
            </a:r>
            <a:r>
              <a:rPr lang="da-DK" dirty="0" err="1"/>
              <a:t>shapes</a:t>
            </a:r>
            <a:endParaRPr lang="da-DK" dirty="0"/>
          </a:p>
          <a:p>
            <a:pPr lvl="1"/>
            <a:r>
              <a:rPr lang="da-DK" dirty="0" err="1"/>
              <a:t>Procedural</a:t>
            </a:r>
            <a:r>
              <a:rPr lang="da-DK" dirty="0"/>
              <a:t> </a:t>
            </a:r>
            <a:r>
              <a:rPr lang="da-DK" dirty="0" err="1"/>
              <a:t>graphics</a:t>
            </a:r>
            <a:endParaRPr lang="da-DK" dirty="0"/>
          </a:p>
          <a:p>
            <a:pPr lvl="1"/>
            <a:r>
              <a:rPr lang="da-DK" dirty="0"/>
              <a:t>Timers and animation</a:t>
            </a:r>
          </a:p>
          <a:p>
            <a:pPr lvl="1"/>
            <a:r>
              <a:rPr lang="da-DK" dirty="0" err="1"/>
              <a:t>Particles</a:t>
            </a:r>
            <a:endParaRPr lang="da-DK" dirty="0"/>
          </a:p>
          <a:p>
            <a:r>
              <a:rPr lang="da-DK" dirty="0"/>
              <a:t>Save to </a:t>
            </a:r>
            <a:r>
              <a:rPr lang="da-DK" dirty="0" err="1"/>
              <a:t>text</a:t>
            </a:r>
            <a:r>
              <a:rPr lang="da-DK" dirty="0"/>
              <a:t> file -&gt; </a:t>
            </a:r>
            <a:r>
              <a:rPr lang="da-DK" dirty="0" err="1"/>
              <a:t>using</a:t>
            </a:r>
            <a:r>
              <a:rPr lang="da-DK" dirty="0"/>
              <a:t> a WPF file </a:t>
            </a:r>
            <a:r>
              <a:rPr lang="da-DK" dirty="0" err="1"/>
              <a:t>dialogue</a:t>
            </a:r>
            <a:r>
              <a:rPr lang="da-DK" dirty="0"/>
              <a:t>	 </a:t>
            </a:r>
          </a:p>
          <a:p>
            <a:endParaRPr lang="da-DK" dirty="0"/>
          </a:p>
          <a:p>
            <a:endParaRPr lang="en-US" dirty="0"/>
          </a:p>
        </p:txBody>
      </p:sp>
    </p:spTree>
    <p:extLst>
      <p:ext uri="{BB962C8B-B14F-4D97-AF65-F5344CB8AC3E}">
        <p14:creationId xmlns:p14="http://schemas.microsoft.com/office/powerpoint/2010/main" val="203765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275807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76DF-5047-E9AA-5EA5-5EE7A891926E}"/>
              </a:ext>
            </a:extLst>
          </p:cNvPr>
          <p:cNvSpPr>
            <a:spLocks noGrp="1"/>
          </p:cNvSpPr>
          <p:nvPr>
            <p:ph type="title"/>
          </p:nvPr>
        </p:nvSpPr>
        <p:spPr/>
        <p:txBody>
          <a:bodyPr/>
          <a:lstStyle/>
          <a:p>
            <a:r>
              <a:rPr lang="da-DK" dirty="0" err="1"/>
              <a:t>Let’s</a:t>
            </a:r>
            <a:r>
              <a:rPr lang="da-DK" dirty="0"/>
              <a:t> </a:t>
            </a:r>
            <a:r>
              <a:rPr lang="da-DK" dirty="0" err="1"/>
              <a:t>play</a:t>
            </a:r>
            <a:r>
              <a:rPr lang="da-DK" dirty="0"/>
              <a:t> and </a:t>
            </a:r>
            <a:r>
              <a:rPr lang="da-DK" dirty="0" err="1"/>
              <a:t>then</a:t>
            </a:r>
            <a:r>
              <a:rPr lang="da-DK" dirty="0"/>
              <a:t> look at …</a:t>
            </a:r>
            <a:endParaRPr lang="en-US" dirty="0"/>
          </a:p>
        </p:txBody>
      </p:sp>
      <p:sp>
        <p:nvSpPr>
          <p:cNvPr id="3" name="Content Placeholder 2">
            <a:extLst>
              <a:ext uri="{FF2B5EF4-FFF2-40B4-BE49-F238E27FC236}">
                <a16:creationId xmlns:a16="http://schemas.microsoft.com/office/drawing/2014/main" id="{BFA8BAB6-093F-5F8B-4177-1726BADAEC1D}"/>
              </a:ext>
            </a:extLst>
          </p:cNvPr>
          <p:cNvSpPr>
            <a:spLocks noGrp="1"/>
          </p:cNvSpPr>
          <p:nvPr>
            <p:ph idx="1"/>
          </p:nvPr>
        </p:nvSpPr>
        <p:spPr/>
        <p:txBody>
          <a:bodyPr/>
          <a:lstStyle/>
          <a:p>
            <a:r>
              <a:rPr lang="da-DK" dirty="0">
                <a:solidFill>
                  <a:srgbClr val="0070C0"/>
                </a:solidFill>
              </a:rPr>
              <a:t>Code\</a:t>
            </a:r>
            <a:r>
              <a:rPr lang="da-DK" dirty="0" err="1">
                <a:solidFill>
                  <a:srgbClr val="0070C0"/>
                </a:solidFill>
              </a:rPr>
              <a:t>turn-based</a:t>
            </a:r>
            <a:r>
              <a:rPr lang="da-DK" dirty="0">
                <a:solidFill>
                  <a:srgbClr val="0070C0"/>
                </a:solidFill>
              </a:rPr>
              <a:t> game</a:t>
            </a:r>
          </a:p>
          <a:p>
            <a:endParaRPr lang="da-DK" dirty="0">
              <a:solidFill>
                <a:schemeClr val="accent1"/>
              </a:solidFill>
            </a:endParaRPr>
          </a:p>
          <a:p>
            <a:r>
              <a:rPr lang="da-DK" b="1" dirty="0"/>
              <a:t>Note: </a:t>
            </a:r>
            <a:r>
              <a:rPr lang="da-DK" dirty="0"/>
              <a:t>images have to </a:t>
            </a:r>
            <a:r>
              <a:rPr lang="da-DK" dirty="0" err="1"/>
              <a:t>be</a:t>
            </a:r>
            <a:r>
              <a:rPr lang="da-DK" dirty="0"/>
              <a:t> set to </a:t>
            </a:r>
            <a:br>
              <a:rPr lang="da-DK" dirty="0"/>
            </a:br>
            <a:r>
              <a:rPr lang="da-DK" dirty="0"/>
              <a:t>	</a:t>
            </a:r>
            <a:r>
              <a:rPr lang="da-DK" i="1" dirty="0"/>
              <a:t>”</a:t>
            </a:r>
            <a:r>
              <a:rPr lang="da-DK" i="1" dirty="0" err="1"/>
              <a:t>copy</a:t>
            </a:r>
            <a:r>
              <a:rPr lang="da-DK" i="1" dirty="0"/>
              <a:t> to output </a:t>
            </a:r>
            <a:r>
              <a:rPr lang="da-DK" i="1" dirty="0" err="1"/>
              <a:t>directory</a:t>
            </a:r>
            <a:r>
              <a:rPr lang="da-DK" i="1" dirty="0"/>
              <a:t>”</a:t>
            </a:r>
            <a:br>
              <a:rPr lang="da-DK" i="1" dirty="0"/>
            </a:br>
            <a:r>
              <a:rPr lang="da-DK" dirty="0"/>
              <a:t>	and </a:t>
            </a:r>
            <a:r>
              <a:rPr lang="da-DK" i="1" dirty="0" err="1"/>
              <a:t>Build</a:t>
            </a:r>
            <a:r>
              <a:rPr lang="da-DK" i="1" dirty="0"/>
              <a:t> Action ”</a:t>
            </a:r>
            <a:r>
              <a:rPr lang="da-DK" i="1" dirty="0" err="1"/>
              <a:t>resource</a:t>
            </a:r>
            <a:r>
              <a:rPr lang="da-DK" i="1" dirty="0"/>
              <a:t>”,</a:t>
            </a:r>
            <a:br>
              <a:rPr lang="da-DK" i="1" dirty="0"/>
            </a:br>
            <a:r>
              <a:rPr lang="da-DK" dirty="0" err="1"/>
              <a:t>then</a:t>
            </a:r>
            <a:r>
              <a:rPr lang="da-DK" dirty="0"/>
              <a:t> </a:t>
            </a:r>
            <a:r>
              <a:rPr lang="da-DK" dirty="0" err="1"/>
              <a:t>access</a:t>
            </a:r>
            <a:r>
              <a:rPr lang="da-DK" dirty="0"/>
              <a:t> it like </a:t>
            </a:r>
            <a:r>
              <a:rPr lang="da-DK" dirty="0" err="1"/>
              <a:t>this</a:t>
            </a:r>
            <a:r>
              <a:rPr lang="da-DK" dirty="0"/>
              <a:t>:</a:t>
            </a:r>
            <a:endParaRPr lang="en-US" dirty="0"/>
          </a:p>
        </p:txBody>
      </p:sp>
      <p:grpSp>
        <p:nvGrpSpPr>
          <p:cNvPr id="22" name="Group 21">
            <a:extLst>
              <a:ext uri="{FF2B5EF4-FFF2-40B4-BE49-F238E27FC236}">
                <a16:creationId xmlns:a16="http://schemas.microsoft.com/office/drawing/2014/main" id="{D1CC823A-4D55-0410-B162-2EB9EA29412D}"/>
              </a:ext>
            </a:extLst>
          </p:cNvPr>
          <p:cNvGrpSpPr/>
          <p:nvPr/>
        </p:nvGrpSpPr>
        <p:grpSpPr>
          <a:xfrm>
            <a:off x="1436932" y="529727"/>
            <a:ext cx="10439057" cy="5667768"/>
            <a:chOff x="1436932" y="529727"/>
            <a:chExt cx="10439057" cy="5667768"/>
          </a:xfrm>
        </p:grpSpPr>
        <p:grpSp>
          <p:nvGrpSpPr>
            <p:cNvPr id="19" name="Group 18">
              <a:extLst>
                <a:ext uri="{FF2B5EF4-FFF2-40B4-BE49-F238E27FC236}">
                  <a16:creationId xmlns:a16="http://schemas.microsoft.com/office/drawing/2014/main" id="{D46E87F7-B93F-6E82-AEAC-E50CA823390A}"/>
                </a:ext>
              </a:extLst>
            </p:cNvPr>
            <p:cNvGrpSpPr/>
            <p:nvPr/>
          </p:nvGrpSpPr>
          <p:grpSpPr>
            <a:xfrm>
              <a:off x="5869460" y="529727"/>
              <a:ext cx="6006529" cy="5667768"/>
              <a:chOff x="5869460" y="529727"/>
              <a:chExt cx="6006529" cy="5667768"/>
            </a:xfrm>
          </p:grpSpPr>
          <p:pic>
            <p:nvPicPr>
              <p:cNvPr id="12" name="Picture 11">
                <a:extLst>
                  <a:ext uri="{FF2B5EF4-FFF2-40B4-BE49-F238E27FC236}">
                    <a16:creationId xmlns:a16="http://schemas.microsoft.com/office/drawing/2014/main" id="{CD6E46E3-99BC-5624-F239-4E56783E699D}"/>
                  </a:ext>
                </a:extLst>
              </p:cNvPr>
              <p:cNvPicPr>
                <a:picLocks noChangeAspect="1"/>
              </p:cNvPicPr>
              <p:nvPr/>
            </p:nvPicPr>
            <p:blipFill>
              <a:blip r:embed="rId2"/>
              <a:stretch>
                <a:fillRect/>
              </a:stretch>
            </p:blipFill>
            <p:spPr>
              <a:xfrm>
                <a:off x="9064595" y="529727"/>
                <a:ext cx="2811394" cy="5667768"/>
              </a:xfrm>
              <a:prstGeom prst="rect">
                <a:avLst/>
              </a:prstGeom>
            </p:spPr>
          </p:pic>
          <p:cxnSp>
            <p:nvCxnSpPr>
              <p:cNvPr id="9" name="Straight Arrow Connector 8">
                <a:extLst>
                  <a:ext uri="{FF2B5EF4-FFF2-40B4-BE49-F238E27FC236}">
                    <a16:creationId xmlns:a16="http://schemas.microsoft.com/office/drawing/2014/main" id="{21EAE6B7-C003-C117-F4CF-50E7EB5993C9}"/>
                  </a:ext>
                </a:extLst>
              </p:cNvPr>
              <p:cNvCxnSpPr>
                <a:cxnSpLocks/>
              </p:cNvCxnSpPr>
              <p:nvPr/>
            </p:nvCxnSpPr>
            <p:spPr>
              <a:xfrm>
                <a:off x="5869460" y="3871784"/>
                <a:ext cx="4683210" cy="133453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83DA77EF-D695-F91C-305D-07FBBF567841}"/>
                  </a:ext>
                </a:extLst>
              </p:cNvPr>
              <p:cNvCxnSpPr>
                <a:cxnSpLocks/>
              </p:cNvCxnSpPr>
              <p:nvPr/>
            </p:nvCxnSpPr>
            <p:spPr>
              <a:xfrm>
                <a:off x="5931243" y="3429000"/>
                <a:ext cx="3278660" cy="21068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pic>
          <p:nvPicPr>
            <p:cNvPr id="21" name="Picture 20">
              <a:extLst>
                <a:ext uri="{FF2B5EF4-FFF2-40B4-BE49-F238E27FC236}">
                  <a16:creationId xmlns:a16="http://schemas.microsoft.com/office/drawing/2014/main" id="{F3A29A4C-6096-8204-771A-CB6703EC2589}"/>
                </a:ext>
              </a:extLst>
            </p:cNvPr>
            <p:cNvPicPr>
              <a:picLocks noChangeAspect="1"/>
            </p:cNvPicPr>
            <p:nvPr/>
          </p:nvPicPr>
          <p:blipFill>
            <a:blip r:embed="rId3"/>
            <a:stretch>
              <a:fillRect/>
            </a:stretch>
          </p:blipFill>
          <p:spPr>
            <a:xfrm>
              <a:off x="1436932" y="4653447"/>
              <a:ext cx="5543550" cy="238125"/>
            </a:xfrm>
            <a:prstGeom prst="rect">
              <a:avLst/>
            </a:prstGeom>
          </p:spPr>
        </p:pic>
      </p:grpSp>
    </p:spTree>
    <p:extLst>
      <p:ext uri="{BB962C8B-B14F-4D97-AF65-F5344CB8AC3E}">
        <p14:creationId xmlns:p14="http://schemas.microsoft.com/office/powerpoint/2010/main" val="31716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630C-52B8-BCF3-5A58-5FD76A3FE2CC}"/>
              </a:ext>
            </a:extLst>
          </p:cNvPr>
          <p:cNvSpPr>
            <a:spLocks noGrp="1"/>
          </p:cNvSpPr>
          <p:nvPr>
            <p:ph type="title"/>
          </p:nvPr>
        </p:nvSpPr>
        <p:spPr/>
        <p:txBody>
          <a:bodyPr/>
          <a:lstStyle/>
          <a:p>
            <a:r>
              <a:rPr lang="da-DK" dirty="0"/>
              <a:t>More info on images and </a:t>
            </a:r>
            <a:r>
              <a:rPr lang="da-DK" dirty="0" err="1"/>
              <a:t>grids</a:t>
            </a:r>
            <a:endParaRPr lang="en-US" dirty="0"/>
          </a:p>
        </p:txBody>
      </p:sp>
      <p:sp>
        <p:nvSpPr>
          <p:cNvPr id="3" name="Content Placeholder 2">
            <a:extLst>
              <a:ext uri="{FF2B5EF4-FFF2-40B4-BE49-F238E27FC236}">
                <a16:creationId xmlns:a16="http://schemas.microsoft.com/office/drawing/2014/main" id="{75AC6C3D-5618-9926-7786-445CA62A3946}"/>
              </a:ext>
            </a:extLst>
          </p:cNvPr>
          <p:cNvSpPr>
            <a:spLocks noGrp="1"/>
          </p:cNvSpPr>
          <p:nvPr>
            <p:ph idx="1"/>
          </p:nvPr>
        </p:nvSpPr>
        <p:spPr/>
        <p:txBody>
          <a:bodyPr>
            <a:normAutofit/>
          </a:bodyPr>
          <a:lstStyle/>
          <a:p>
            <a:r>
              <a:rPr lang="en-US" sz="2000" dirty="0"/>
              <a:t>Using images: </a:t>
            </a:r>
            <a:r>
              <a:rPr lang="en-US" sz="2000" dirty="0">
                <a:hlinkClick r:id="rId2"/>
              </a:rPr>
              <a:t>https://learn.microsoft.com/en-us/dotnet/desktop/wpf/graphics-multimedia/painting-with-images-drawings-and-visuals?view=netframeworkdesktop-4.8</a:t>
            </a:r>
            <a:endParaRPr lang="en-US" sz="2000" dirty="0"/>
          </a:p>
          <a:p>
            <a:r>
              <a:rPr lang="en-US" sz="2000" dirty="0"/>
              <a:t>The image control: </a:t>
            </a:r>
            <a:r>
              <a:rPr lang="en-US" sz="2000" dirty="0">
                <a:hlinkClick r:id="rId3"/>
              </a:rPr>
              <a:t>https://wpf-tutorial.com/basic-controls/the-image-control/</a:t>
            </a:r>
            <a:endParaRPr lang="en-US" sz="2000" dirty="0"/>
          </a:p>
          <a:p>
            <a:r>
              <a:rPr lang="en-US" sz="2000" dirty="0"/>
              <a:t>Resources: </a:t>
            </a:r>
            <a:r>
              <a:rPr lang="en-US" sz="2000" dirty="0">
                <a:hlinkClick r:id="rId4"/>
              </a:rPr>
              <a:t>https://social.technet.microsoft.com/wiki/contents/articles/53248.visual-studio-copying-files-to-debug-or-release-folder.aspx</a:t>
            </a:r>
            <a:r>
              <a:rPr lang="en-US" sz="2000" dirty="0"/>
              <a:t> </a:t>
            </a:r>
          </a:p>
        </p:txBody>
      </p:sp>
    </p:spTree>
    <p:extLst>
      <p:ext uri="{BB962C8B-B14F-4D97-AF65-F5344CB8AC3E}">
        <p14:creationId xmlns:p14="http://schemas.microsoft.com/office/powerpoint/2010/main" val="176955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BD83-ADFA-257B-EDCF-FEBC2EA29D01}"/>
              </a:ext>
            </a:extLst>
          </p:cNvPr>
          <p:cNvSpPr>
            <a:spLocks noGrp="1"/>
          </p:cNvSpPr>
          <p:nvPr>
            <p:ph type="title"/>
          </p:nvPr>
        </p:nvSpPr>
        <p:spPr/>
        <p:txBody>
          <a:bodyPr/>
          <a:lstStyle/>
          <a:p>
            <a:r>
              <a:rPr lang="da-DK" dirty="0"/>
              <a:t>Save/load to </a:t>
            </a:r>
            <a:r>
              <a:rPr lang="da-DK" dirty="0" err="1"/>
              <a:t>text</a:t>
            </a:r>
            <a:r>
              <a:rPr lang="da-DK" dirty="0"/>
              <a:t> file</a:t>
            </a:r>
            <a:endParaRPr lang="en-US" dirty="0"/>
          </a:p>
        </p:txBody>
      </p:sp>
      <p:sp>
        <p:nvSpPr>
          <p:cNvPr id="3" name="Content Placeholder 2">
            <a:extLst>
              <a:ext uri="{FF2B5EF4-FFF2-40B4-BE49-F238E27FC236}">
                <a16:creationId xmlns:a16="http://schemas.microsoft.com/office/drawing/2014/main" id="{CD5FD74D-F37B-9898-7E9A-0105A48661AE}"/>
              </a:ext>
            </a:extLst>
          </p:cNvPr>
          <p:cNvSpPr>
            <a:spLocks noGrp="1"/>
          </p:cNvSpPr>
          <p:nvPr>
            <p:ph idx="1"/>
          </p:nvPr>
        </p:nvSpPr>
        <p:spPr/>
        <p:txBody>
          <a:bodyPr/>
          <a:lstStyle/>
          <a:p>
            <a:r>
              <a:rPr lang="da-DK" dirty="0"/>
              <a:t>Try the </a:t>
            </a:r>
            <a:r>
              <a:rPr lang="da-DK" dirty="0" err="1"/>
              <a:t>example</a:t>
            </a:r>
            <a:r>
              <a:rPr lang="da-DK" dirty="0"/>
              <a:t> in: </a:t>
            </a:r>
            <a:r>
              <a:rPr lang="da-DK" dirty="0" err="1">
                <a:solidFill>
                  <a:schemeClr val="accent1"/>
                </a:solidFill>
              </a:rPr>
              <a:t>code</a:t>
            </a:r>
            <a:r>
              <a:rPr lang="da-DK" dirty="0">
                <a:solidFill>
                  <a:schemeClr val="accent1"/>
                </a:solidFill>
              </a:rPr>
              <a:t>\</a:t>
            </a:r>
            <a:r>
              <a:rPr lang="da-DK" dirty="0" err="1">
                <a:solidFill>
                  <a:schemeClr val="accent1"/>
                </a:solidFill>
              </a:rPr>
              <a:t>SaveFile.cs</a:t>
            </a:r>
            <a:endParaRPr lang="da-DK" dirty="0">
              <a:solidFill>
                <a:schemeClr val="accent1"/>
              </a:solidFill>
            </a:endParaRPr>
          </a:p>
          <a:p>
            <a:pPr lvl="1"/>
            <a:r>
              <a:rPr lang="da-DK" dirty="0"/>
              <a:t>See </a:t>
            </a:r>
            <a:r>
              <a:rPr lang="da-DK" dirty="0" err="1"/>
              <a:t>also</a:t>
            </a:r>
            <a:r>
              <a:rPr lang="da-DK" dirty="0"/>
              <a:t>: </a:t>
            </a:r>
            <a:r>
              <a:rPr lang="da-DK" dirty="0">
                <a:hlinkClick r:id="rId2"/>
              </a:rPr>
              <a:t>https://wpf-tutorial.com/dialogs/the-savefiledialog/</a:t>
            </a:r>
            <a:r>
              <a:rPr lang="da-DK" dirty="0"/>
              <a:t> </a:t>
            </a:r>
          </a:p>
          <a:p>
            <a:pPr lvl="1"/>
            <a:r>
              <a:rPr lang="da-DK" dirty="0">
                <a:hlinkClick r:id="rId3"/>
              </a:rPr>
              <a:t>https://wpf-tutorial.com/dialogs/the-openfiledialog/</a:t>
            </a:r>
            <a:r>
              <a:rPr lang="da-DK" dirty="0"/>
              <a:t> </a:t>
            </a:r>
          </a:p>
          <a:p>
            <a:pPr lvl="1"/>
            <a:r>
              <a:rPr lang="da-DK" dirty="0">
                <a:hlinkClick r:id="rId4"/>
              </a:rPr>
              <a:t>https://wpf-tutorial.com/basic-controls/the-textblock-control/</a:t>
            </a:r>
            <a:r>
              <a:rPr lang="da-DK" dirty="0"/>
              <a:t> </a:t>
            </a:r>
          </a:p>
          <a:p>
            <a:endParaRPr lang="da-DK" dirty="0"/>
          </a:p>
          <a:p>
            <a:r>
              <a:rPr lang="da-DK" dirty="0"/>
              <a:t>It </a:t>
            </a:r>
            <a:r>
              <a:rPr lang="da-DK" dirty="0" err="1"/>
              <a:t>uses</a:t>
            </a:r>
            <a:r>
              <a:rPr lang="da-DK" dirty="0"/>
              <a:t> a </a:t>
            </a:r>
            <a:r>
              <a:rPr lang="da-DK" b="1" dirty="0"/>
              <a:t>WPF file </a:t>
            </a:r>
            <a:r>
              <a:rPr lang="da-DK" b="1" dirty="0" err="1"/>
              <a:t>dialogue</a:t>
            </a:r>
            <a:r>
              <a:rPr lang="da-DK" b="1" dirty="0"/>
              <a:t>, </a:t>
            </a:r>
            <a:r>
              <a:rPr lang="da-DK" dirty="0"/>
              <a:t>and saves a </a:t>
            </a:r>
            <a:r>
              <a:rPr lang="da-DK" dirty="0" err="1"/>
              <a:t>textblock</a:t>
            </a:r>
            <a:r>
              <a:rPr lang="da-DK" dirty="0"/>
              <a:t> to a </a:t>
            </a:r>
            <a:r>
              <a:rPr lang="da-DK" dirty="0" err="1"/>
              <a:t>text</a:t>
            </a:r>
            <a:r>
              <a:rPr lang="da-DK" dirty="0"/>
              <a:t> file </a:t>
            </a:r>
          </a:p>
          <a:p>
            <a:endParaRPr lang="da-DK" dirty="0"/>
          </a:p>
          <a:p>
            <a:r>
              <a:rPr lang="da-DK" dirty="0"/>
              <a:t>In the </a:t>
            </a:r>
            <a:r>
              <a:rPr lang="da-DK" dirty="0" err="1"/>
              <a:t>textbox</a:t>
            </a:r>
            <a:r>
              <a:rPr lang="da-DK" dirty="0"/>
              <a:t> -&gt; </a:t>
            </a:r>
            <a:r>
              <a:rPr lang="da-DK" b="1" dirty="0"/>
              <a:t>accepts return </a:t>
            </a:r>
            <a:r>
              <a:rPr lang="da-DK" dirty="0" err="1"/>
              <a:t>property</a:t>
            </a:r>
            <a:r>
              <a:rPr lang="da-DK" dirty="0"/>
              <a:t>, set it to TRUE!</a:t>
            </a:r>
            <a:br>
              <a:rPr lang="da-DK" dirty="0"/>
            </a:br>
            <a:r>
              <a:rPr lang="da-DK" dirty="0" err="1"/>
              <a:t>Then</a:t>
            </a:r>
            <a:r>
              <a:rPr lang="da-DK" dirty="0"/>
              <a:t> </a:t>
            </a:r>
            <a:r>
              <a:rPr lang="da-DK" dirty="0" err="1"/>
              <a:t>you</a:t>
            </a:r>
            <a:r>
              <a:rPr lang="da-DK" dirty="0"/>
              <a:t> have a </a:t>
            </a:r>
            <a:r>
              <a:rPr lang="da-DK" dirty="0" err="1"/>
              <a:t>multi</a:t>
            </a:r>
            <a:r>
              <a:rPr lang="da-DK" dirty="0"/>
              <a:t>-line </a:t>
            </a:r>
            <a:r>
              <a:rPr lang="da-DK" dirty="0" err="1"/>
              <a:t>textbox</a:t>
            </a:r>
            <a:r>
              <a:rPr lang="da-DK" dirty="0"/>
              <a:t> :)</a:t>
            </a:r>
          </a:p>
          <a:p>
            <a:endParaRPr lang="en-US" dirty="0"/>
          </a:p>
        </p:txBody>
      </p:sp>
    </p:spTree>
    <p:extLst>
      <p:ext uri="{BB962C8B-B14F-4D97-AF65-F5344CB8AC3E}">
        <p14:creationId xmlns:p14="http://schemas.microsoft.com/office/powerpoint/2010/main" val="289109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53623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F062-F751-30E8-0D67-64DD255FD19C}"/>
              </a:ext>
            </a:extLst>
          </p:cNvPr>
          <p:cNvSpPr>
            <a:spLocks noGrp="1"/>
          </p:cNvSpPr>
          <p:nvPr>
            <p:ph type="title"/>
          </p:nvPr>
        </p:nvSpPr>
        <p:spPr/>
        <p:txBody>
          <a:bodyPr/>
          <a:lstStyle/>
          <a:p>
            <a:r>
              <a:rPr lang="da-DK" dirty="0"/>
              <a:t>Q/As</a:t>
            </a:r>
            <a:endParaRPr lang="en-US" dirty="0"/>
          </a:p>
        </p:txBody>
      </p:sp>
      <p:sp>
        <p:nvSpPr>
          <p:cNvPr id="3" name="Content Placeholder 2">
            <a:extLst>
              <a:ext uri="{FF2B5EF4-FFF2-40B4-BE49-F238E27FC236}">
                <a16:creationId xmlns:a16="http://schemas.microsoft.com/office/drawing/2014/main" id="{BBD58AAF-3CBF-9611-A6B0-522CAB3FBFE9}"/>
              </a:ext>
            </a:extLst>
          </p:cNvPr>
          <p:cNvSpPr>
            <a:spLocks noGrp="1"/>
          </p:cNvSpPr>
          <p:nvPr>
            <p:ph idx="1"/>
          </p:nvPr>
        </p:nvSpPr>
        <p:spPr/>
        <p:txBody>
          <a:bodyPr/>
          <a:lstStyle/>
          <a:p>
            <a:r>
              <a:rPr lang="da-DK" dirty="0"/>
              <a:t>Solution </a:t>
            </a:r>
            <a:r>
              <a:rPr lang="da-DK" dirty="0" err="1"/>
              <a:t>Vs</a:t>
            </a:r>
            <a:r>
              <a:rPr lang="da-DK" dirty="0"/>
              <a:t> Project</a:t>
            </a:r>
          </a:p>
          <a:p>
            <a:pPr lvl="1"/>
            <a:r>
              <a:rPr lang="en-US" dirty="0">
                <a:hlinkClick r:id="rId2"/>
              </a:rPr>
              <a:t>https://learn.microsoft.com/en-us/visualstudio/ide/solutions-and-projects-in-visual-studio?view=vs-2022</a:t>
            </a:r>
            <a:r>
              <a:rPr lang="da-DK" dirty="0"/>
              <a:t> </a:t>
            </a:r>
          </a:p>
          <a:p>
            <a:pPr lvl="1"/>
            <a:r>
              <a:rPr lang="da-DK" dirty="0"/>
              <a:t>&lt;&lt;</a:t>
            </a:r>
            <a:r>
              <a:rPr lang="en-US" b="1" i="0" dirty="0">
                <a:solidFill>
                  <a:srgbClr val="161616"/>
                </a:solidFill>
                <a:effectLst/>
                <a:latin typeface="Segoe UI" panose="020B0502040204020203" pitchFamily="34" charset="0"/>
              </a:rPr>
              <a:t>A project is contained within a </a:t>
            </a:r>
            <a:r>
              <a:rPr lang="en-US" b="1" i="1" dirty="0">
                <a:solidFill>
                  <a:srgbClr val="161616"/>
                </a:solidFill>
                <a:effectLst/>
                <a:latin typeface="Segoe UI" panose="020B0502040204020203" pitchFamily="34" charset="0"/>
              </a:rPr>
              <a:t>solution</a:t>
            </a:r>
            <a:r>
              <a:rPr lang="en-US" b="1" i="0" dirty="0">
                <a:solidFill>
                  <a:srgbClr val="161616"/>
                </a:solidFill>
                <a:effectLst/>
                <a:latin typeface="Segoe UI" panose="020B0502040204020203" pitchFamily="34" charset="0"/>
              </a:rPr>
              <a:t>. </a:t>
            </a:r>
            <a:br>
              <a:rPr lang="en-US" b="1"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Despite its name, a solution isn't an "answer". </a:t>
            </a: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It's simply </a:t>
            </a:r>
            <a:r>
              <a:rPr lang="en-US" b="1" i="0" dirty="0">
                <a:solidFill>
                  <a:srgbClr val="161616"/>
                </a:solidFill>
                <a:effectLst/>
                <a:latin typeface="Segoe UI" panose="020B0502040204020203" pitchFamily="34" charset="0"/>
              </a:rPr>
              <a:t>a container for one or more related projects</a:t>
            </a:r>
            <a:r>
              <a:rPr lang="en-US" b="0" i="0" dirty="0">
                <a:solidFill>
                  <a:srgbClr val="161616"/>
                </a:solidFill>
                <a:effectLst/>
                <a:latin typeface="Segoe UI" panose="020B0502040204020203" pitchFamily="34" charset="0"/>
              </a:rPr>
              <a:t>, along with build information, Visual Studio window settings, and any miscellaneous files that aren't associated with a particular project.&gt;&gt;</a:t>
            </a:r>
            <a:endParaRPr lang="en-US" dirty="0"/>
          </a:p>
        </p:txBody>
      </p:sp>
    </p:spTree>
    <p:extLst>
      <p:ext uri="{BB962C8B-B14F-4D97-AF65-F5344CB8AC3E}">
        <p14:creationId xmlns:p14="http://schemas.microsoft.com/office/powerpoint/2010/main" val="2215556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5F5025-BC50-2168-955B-95847D50A44E}"/>
              </a:ext>
            </a:extLst>
          </p:cNvPr>
          <p:cNvSpPr>
            <a:spLocks noGrp="1"/>
          </p:cNvSpPr>
          <p:nvPr>
            <p:ph type="title"/>
          </p:nvPr>
        </p:nvSpPr>
        <p:spPr/>
        <p:txBody>
          <a:bodyPr/>
          <a:lstStyle/>
          <a:p>
            <a:r>
              <a:rPr lang="da-DK" b="1" dirty="0">
                <a:solidFill>
                  <a:schemeClr val="accent6"/>
                </a:solidFill>
              </a:rPr>
              <a:t>Tasks for </a:t>
            </a:r>
            <a:r>
              <a:rPr lang="da-DK" b="1" dirty="0" err="1">
                <a:solidFill>
                  <a:schemeClr val="accent6"/>
                </a:solidFill>
              </a:rPr>
              <a:t>next</a:t>
            </a:r>
            <a:r>
              <a:rPr lang="da-DK" b="1" dirty="0">
                <a:solidFill>
                  <a:schemeClr val="accent6"/>
                </a:solidFill>
              </a:rPr>
              <a:t> time</a:t>
            </a:r>
            <a:endParaRPr lang="en-US" dirty="0"/>
          </a:p>
        </p:txBody>
      </p:sp>
      <p:sp>
        <p:nvSpPr>
          <p:cNvPr id="4" name="Content Placeholder 3">
            <a:extLst>
              <a:ext uri="{FF2B5EF4-FFF2-40B4-BE49-F238E27FC236}">
                <a16:creationId xmlns:a16="http://schemas.microsoft.com/office/drawing/2014/main" id="{76BF0D35-4515-1161-B63D-029960425BC4}"/>
              </a:ext>
            </a:extLst>
          </p:cNvPr>
          <p:cNvSpPr>
            <a:spLocks noGrp="1"/>
          </p:cNvSpPr>
          <p:nvPr>
            <p:ph idx="1"/>
          </p:nvPr>
        </p:nvSpPr>
        <p:spPr/>
        <p:txBody>
          <a:bodyPr/>
          <a:lstStyle/>
          <a:p>
            <a:pPr marL="0" indent="0">
              <a:buNone/>
            </a:pPr>
            <a:r>
              <a:rPr lang="da-DK" sz="2000" i="1" dirty="0">
                <a:solidFill>
                  <a:schemeClr val="accent6"/>
                </a:solidFill>
              </a:rPr>
              <a:t>(but </a:t>
            </a:r>
            <a:r>
              <a:rPr lang="da-DK" sz="2000" i="1" dirty="0" err="1">
                <a:solidFill>
                  <a:schemeClr val="accent6"/>
                </a:solidFill>
              </a:rPr>
              <a:t>you</a:t>
            </a:r>
            <a:r>
              <a:rPr lang="da-DK" sz="2000" i="1" dirty="0">
                <a:solidFill>
                  <a:schemeClr val="accent6"/>
                </a:solidFill>
              </a:rPr>
              <a:t> </a:t>
            </a:r>
            <a:r>
              <a:rPr lang="da-DK" sz="2000" i="1" dirty="0" err="1">
                <a:solidFill>
                  <a:schemeClr val="accent6"/>
                </a:solidFill>
              </a:rPr>
              <a:t>can</a:t>
            </a:r>
            <a:r>
              <a:rPr lang="da-DK" sz="2000" i="1" dirty="0">
                <a:solidFill>
                  <a:schemeClr val="accent6"/>
                </a:solidFill>
              </a:rPr>
              <a:t> start </a:t>
            </a:r>
            <a:r>
              <a:rPr lang="da-DK" sz="2000" i="1" dirty="0" err="1">
                <a:solidFill>
                  <a:schemeClr val="accent6"/>
                </a:solidFill>
              </a:rPr>
              <a:t>here</a:t>
            </a:r>
            <a:r>
              <a:rPr lang="da-DK" sz="2000" i="1" dirty="0">
                <a:solidFill>
                  <a:schemeClr val="accent6"/>
                </a:solidFill>
              </a:rPr>
              <a:t>, in </a:t>
            </a:r>
            <a:r>
              <a:rPr lang="da-DK" sz="2000" i="1" dirty="0" err="1">
                <a:solidFill>
                  <a:schemeClr val="accent6"/>
                </a:solidFill>
              </a:rPr>
              <a:t>groups</a:t>
            </a:r>
            <a:r>
              <a:rPr lang="da-DK" sz="2000" i="1" dirty="0">
                <a:solidFill>
                  <a:schemeClr val="accent6"/>
                </a:solidFill>
              </a:rPr>
              <a:t> </a:t>
            </a:r>
            <a:r>
              <a:rPr lang="da-DK" sz="2000" i="1" dirty="0" err="1">
                <a:solidFill>
                  <a:schemeClr val="accent6"/>
                </a:solidFill>
              </a:rPr>
              <a:t>if</a:t>
            </a:r>
            <a:r>
              <a:rPr lang="da-DK" sz="2000" i="1" dirty="0">
                <a:solidFill>
                  <a:schemeClr val="accent6"/>
                </a:solidFill>
              </a:rPr>
              <a:t> </a:t>
            </a:r>
            <a:r>
              <a:rPr lang="da-DK" sz="2000" i="1" dirty="0" err="1">
                <a:solidFill>
                  <a:schemeClr val="accent6"/>
                </a:solidFill>
              </a:rPr>
              <a:t>you</a:t>
            </a:r>
            <a:r>
              <a:rPr lang="da-DK" sz="2000" i="1" dirty="0">
                <a:solidFill>
                  <a:schemeClr val="accent6"/>
                </a:solidFill>
              </a:rPr>
              <a:t> like)</a:t>
            </a:r>
            <a:endParaRPr lang="en-US" i="1" dirty="0">
              <a:solidFill>
                <a:schemeClr val="accent6"/>
              </a:solidFill>
            </a:endParaRPr>
          </a:p>
        </p:txBody>
      </p:sp>
    </p:spTree>
    <p:extLst>
      <p:ext uri="{BB962C8B-B14F-4D97-AF65-F5344CB8AC3E}">
        <p14:creationId xmlns:p14="http://schemas.microsoft.com/office/powerpoint/2010/main" val="42169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D96D-E6C2-981D-C3E5-C06915DFF04C}"/>
              </a:ext>
            </a:extLst>
          </p:cNvPr>
          <p:cNvSpPr>
            <a:spLocks noGrp="1"/>
          </p:cNvSpPr>
          <p:nvPr>
            <p:ph type="title"/>
          </p:nvPr>
        </p:nvSpPr>
        <p:spPr/>
        <p:txBody>
          <a:bodyPr/>
          <a:lstStyle/>
          <a:p>
            <a:r>
              <a:rPr lang="da-DK" dirty="0">
                <a:solidFill>
                  <a:srgbClr val="FF0000"/>
                </a:solidFill>
              </a:rPr>
              <a:t>Work on the game</a:t>
            </a:r>
            <a:endParaRPr lang="en-US" dirty="0">
              <a:solidFill>
                <a:srgbClr val="FF0000"/>
              </a:solidFill>
            </a:endParaRPr>
          </a:p>
        </p:txBody>
      </p:sp>
      <p:sp>
        <p:nvSpPr>
          <p:cNvPr id="3" name="Content Placeholder 2">
            <a:extLst>
              <a:ext uri="{FF2B5EF4-FFF2-40B4-BE49-F238E27FC236}">
                <a16:creationId xmlns:a16="http://schemas.microsoft.com/office/drawing/2014/main" id="{4AEABA99-8B19-0916-F006-0A5EF70C3565}"/>
              </a:ext>
            </a:extLst>
          </p:cNvPr>
          <p:cNvSpPr>
            <a:spLocks noGrp="1"/>
          </p:cNvSpPr>
          <p:nvPr>
            <p:ph idx="1"/>
          </p:nvPr>
        </p:nvSpPr>
        <p:spPr/>
        <p:txBody>
          <a:bodyPr>
            <a:normAutofit lnSpcReduction="10000"/>
          </a:bodyPr>
          <a:lstStyle/>
          <a:p>
            <a:r>
              <a:rPr lang="da-DK" b="1" dirty="0" err="1">
                <a:solidFill>
                  <a:srgbClr val="FF0000"/>
                </a:solidFill>
              </a:rPr>
              <a:t>Consider</a:t>
            </a:r>
            <a:r>
              <a:rPr lang="da-DK" b="1" dirty="0">
                <a:solidFill>
                  <a:srgbClr val="FF0000"/>
                </a:solidFill>
              </a:rPr>
              <a:t> </a:t>
            </a:r>
            <a:r>
              <a:rPr lang="da-DK" b="1" dirty="0" err="1">
                <a:solidFill>
                  <a:srgbClr val="FF0000"/>
                </a:solidFill>
              </a:rPr>
              <a:t>changing</a:t>
            </a:r>
            <a:r>
              <a:rPr lang="da-DK" b="1" dirty="0">
                <a:solidFill>
                  <a:srgbClr val="FF0000"/>
                </a:solidFill>
              </a:rPr>
              <a:t> the </a:t>
            </a:r>
            <a:r>
              <a:rPr lang="da-DK" b="1" dirty="0" err="1">
                <a:solidFill>
                  <a:srgbClr val="FF0000"/>
                </a:solidFill>
              </a:rPr>
              <a:t>turn-based</a:t>
            </a:r>
            <a:r>
              <a:rPr lang="da-DK" b="1" dirty="0">
                <a:solidFill>
                  <a:srgbClr val="FF0000"/>
                </a:solidFill>
              </a:rPr>
              <a:t> game:</a:t>
            </a:r>
          </a:p>
          <a:p>
            <a:pPr lvl="1"/>
            <a:r>
              <a:rPr lang="da-DK" dirty="0" err="1"/>
              <a:t>Add</a:t>
            </a:r>
            <a:r>
              <a:rPr lang="da-DK" dirty="0"/>
              <a:t> more </a:t>
            </a:r>
            <a:r>
              <a:rPr lang="da-DK" dirty="0" err="1"/>
              <a:t>gems</a:t>
            </a:r>
            <a:endParaRPr lang="da-DK" dirty="0"/>
          </a:p>
          <a:p>
            <a:pPr lvl="1"/>
            <a:r>
              <a:rPr lang="da-DK" dirty="0"/>
              <a:t>Make the </a:t>
            </a:r>
            <a:r>
              <a:rPr lang="da-DK" dirty="0" err="1"/>
              <a:t>level</a:t>
            </a:r>
            <a:r>
              <a:rPr lang="da-DK" dirty="0"/>
              <a:t> </a:t>
            </a:r>
            <a:r>
              <a:rPr lang="da-DK" dirty="0" err="1"/>
              <a:t>map</a:t>
            </a:r>
            <a:r>
              <a:rPr lang="da-DK" dirty="0"/>
              <a:t> </a:t>
            </a:r>
            <a:r>
              <a:rPr lang="da-DK" dirty="0" err="1"/>
              <a:t>different</a:t>
            </a:r>
            <a:r>
              <a:rPr lang="da-DK" dirty="0"/>
              <a:t>; </a:t>
            </a:r>
            <a:r>
              <a:rPr lang="da-DK" dirty="0" err="1"/>
              <a:t>e.g</a:t>
            </a:r>
            <a:r>
              <a:rPr lang="da-DK" dirty="0"/>
              <a:t>. </a:t>
            </a:r>
            <a:r>
              <a:rPr lang="da-DK" dirty="0" err="1"/>
              <a:t>make</a:t>
            </a:r>
            <a:r>
              <a:rPr lang="da-DK" dirty="0"/>
              <a:t> it </a:t>
            </a:r>
            <a:r>
              <a:rPr lang="da-DK" dirty="0" err="1"/>
              <a:t>larger</a:t>
            </a:r>
            <a:r>
              <a:rPr lang="da-DK" dirty="0"/>
              <a:t> and </a:t>
            </a:r>
            <a:r>
              <a:rPr lang="da-DK" dirty="0" err="1"/>
              <a:t>make</a:t>
            </a:r>
            <a:r>
              <a:rPr lang="da-DK" dirty="0"/>
              <a:t> 2 ”</a:t>
            </a:r>
            <a:r>
              <a:rPr lang="da-DK" dirty="0" err="1"/>
              <a:t>areas</a:t>
            </a:r>
            <a:r>
              <a:rPr lang="da-DK" dirty="0"/>
              <a:t>” with </a:t>
            </a:r>
            <a:r>
              <a:rPr lang="da-DK" dirty="0" err="1"/>
              <a:t>obstacles</a:t>
            </a:r>
            <a:r>
              <a:rPr lang="da-DK" dirty="0"/>
              <a:t>, so the player has to </a:t>
            </a:r>
            <a:r>
              <a:rPr lang="da-DK" dirty="0" err="1"/>
              <a:t>walk</a:t>
            </a:r>
            <a:r>
              <a:rPr lang="da-DK" dirty="0"/>
              <a:t> </a:t>
            </a:r>
            <a:r>
              <a:rPr lang="da-DK" dirty="0" err="1"/>
              <a:t>around</a:t>
            </a:r>
            <a:r>
              <a:rPr lang="da-DK" dirty="0"/>
              <a:t> a bit</a:t>
            </a:r>
          </a:p>
          <a:p>
            <a:r>
              <a:rPr lang="da-DK" b="1" dirty="0">
                <a:solidFill>
                  <a:srgbClr val="FF0000"/>
                </a:solidFill>
              </a:rPr>
              <a:t>Idea for a </a:t>
            </a:r>
            <a:r>
              <a:rPr lang="da-DK" b="1" dirty="0" err="1">
                <a:solidFill>
                  <a:srgbClr val="FF0000"/>
                </a:solidFill>
              </a:rPr>
              <a:t>map</a:t>
            </a:r>
            <a:r>
              <a:rPr lang="da-DK" b="1" dirty="0">
                <a:solidFill>
                  <a:srgbClr val="FF0000"/>
                </a:solidFill>
              </a:rPr>
              <a:t> editor:</a:t>
            </a:r>
          </a:p>
          <a:p>
            <a:pPr lvl="1"/>
            <a:r>
              <a:rPr lang="da-DK" dirty="0"/>
              <a:t>Write the </a:t>
            </a:r>
            <a:r>
              <a:rPr lang="da-DK" dirty="0" err="1"/>
              <a:t>level</a:t>
            </a:r>
            <a:r>
              <a:rPr lang="da-DK" dirty="0"/>
              <a:t> </a:t>
            </a:r>
            <a:r>
              <a:rPr lang="da-DK" dirty="0" err="1"/>
              <a:t>map</a:t>
            </a:r>
            <a:r>
              <a:rPr lang="da-DK" dirty="0"/>
              <a:t> in a </a:t>
            </a:r>
            <a:r>
              <a:rPr lang="da-DK" dirty="0" err="1"/>
              <a:t>text</a:t>
            </a:r>
            <a:r>
              <a:rPr lang="da-DK" dirty="0"/>
              <a:t> file and load it in at the start of </a:t>
            </a:r>
            <a:r>
              <a:rPr lang="da-DK" dirty="0" err="1"/>
              <a:t>your</a:t>
            </a:r>
            <a:r>
              <a:rPr lang="da-DK" dirty="0"/>
              <a:t> game</a:t>
            </a:r>
          </a:p>
          <a:p>
            <a:pPr lvl="1"/>
            <a:r>
              <a:rPr lang="da-DK" dirty="0" err="1"/>
              <a:t>Then</a:t>
            </a:r>
            <a:r>
              <a:rPr lang="da-DK" dirty="0"/>
              <a:t> </a:t>
            </a:r>
            <a:r>
              <a:rPr lang="da-DK" dirty="0" err="1"/>
              <a:t>create</a:t>
            </a:r>
            <a:r>
              <a:rPr lang="da-DK" dirty="0"/>
              <a:t> a </a:t>
            </a:r>
            <a:r>
              <a:rPr lang="da-DK" dirty="0" err="1"/>
              <a:t>second</a:t>
            </a:r>
            <a:r>
              <a:rPr lang="da-DK" dirty="0"/>
              <a:t> program </a:t>
            </a:r>
            <a:r>
              <a:rPr lang="da-DK" dirty="0" err="1"/>
              <a:t>that</a:t>
            </a:r>
            <a:r>
              <a:rPr lang="da-DK" dirty="0"/>
              <a:t> </a:t>
            </a:r>
            <a:r>
              <a:rPr lang="da-DK" dirty="0" err="1"/>
              <a:t>can</a:t>
            </a:r>
            <a:r>
              <a:rPr lang="da-DK" dirty="0"/>
              <a:t> </a:t>
            </a:r>
            <a:r>
              <a:rPr lang="da-DK" dirty="0" err="1"/>
              <a:t>read</a:t>
            </a:r>
            <a:r>
              <a:rPr lang="da-DK" dirty="0"/>
              <a:t> a </a:t>
            </a:r>
            <a:r>
              <a:rPr lang="da-DK" dirty="0" err="1"/>
              <a:t>level</a:t>
            </a:r>
            <a:r>
              <a:rPr lang="da-DK" dirty="0"/>
              <a:t> </a:t>
            </a:r>
            <a:r>
              <a:rPr lang="da-DK" dirty="0" err="1"/>
              <a:t>map</a:t>
            </a:r>
            <a:r>
              <a:rPr lang="da-DK" dirty="0"/>
              <a:t> </a:t>
            </a:r>
            <a:r>
              <a:rPr lang="da-DK" dirty="0" err="1"/>
              <a:t>text</a:t>
            </a:r>
            <a:r>
              <a:rPr lang="da-DK" dirty="0"/>
              <a:t> file, show it as a </a:t>
            </a:r>
            <a:r>
              <a:rPr lang="da-DK" dirty="0" err="1"/>
              <a:t>textbox</a:t>
            </a:r>
            <a:r>
              <a:rPr lang="da-DK" dirty="0"/>
              <a:t>, let the user </a:t>
            </a:r>
            <a:r>
              <a:rPr lang="da-DK" dirty="0" err="1"/>
              <a:t>change</a:t>
            </a:r>
            <a:r>
              <a:rPr lang="da-DK" dirty="0"/>
              <a:t> the </a:t>
            </a:r>
            <a:r>
              <a:rPr lang="da-DK" dirty="0" err="1"/>
              <a:t>map</a:t>
            </a:r>
            <a:r>
              <a:rPr lang="da-DK" dirty="0"/>
              <a:t>, and </a:t>
            </a:r>
            <a:r>
              <a:rPr lang="da-DK" dirty="0" err="1"/>
              <a:t>then</a:t>
            </a:r>
            <a:r>
              <a:rPr lang="da-DK" dirty="0"/>
              <a:t> save it back to </a:t>
            </a:r>
            <a:r>
              <a:rPr lang="da-DK" dirty="0" err="1"/>
              <a:t>another</a:t>
            </a:r>
            <a:r>
              <a:rPr lang="da-DK" dirty="0"/>
              <a:t> </a:t>
            </a:r>
            <a:r>
              <a:rPr lang="da-DK" dirty="0" err="1"/>
              <a:t>text</a:t>
            </a:r>
            <a:r>
              <a:rPr lang="da-DK" dirty="0"/>
              <a:t> file -&gt; </a:t>
            </a:r>
            <a:r>
              <a:rPr lang="da-DK" dirty="0" err="1"/>
              <a:t>this</a:t>
            </a:r>
            <a:r>
              <a:rPr lang="da-DK" dirty="0"/>
              <a:t> </a:t>
            </a:r>
            <a:r>
              <a:rPr lang="da-DK" dirty="0" err="1"/>
              <a:t>will</a:t>
            </a:r>
            <a:r>
              <a:rPr lang="da-DK" dirty="0"/>
              <a:t> </a:t>
            </a:r>
            <a:r>
              <a:rPr lang="da-DK" dirty="0" err="1"/>
              <a:t>be</a:t>
            </a:r>
            <a:r>
              <a:rPr lang="da-DK" dirty="0"/>
              <a:t> </a:t>
            </a:r>
            <a:r>
              <a:rPr lang="da-DK" dirty="0" err="1"/>
              <a:t>your</a:t>
            </a:r>
            <a:r>
              <a:rPr lang="da-DK" dirty="0"/>
              <a:t> </a:t>
            </a:r>
            <a:r>
              <a:rPr lang="da-DK" b="1" dirty="0" err="1"/>
              <a:t>level</a:t>
            </a:r>
            <a:r>
              <a:rPr lang="da-DK" b="1" dirty="0"/>
              <a:t> editor</a:t>
            </a:r>
          </a:p>
          <a:p>
            <a:pPr lvl="2"/>
            <a:r>
              <a:rPr lang="da-DK" i="1" dirty="0" err="1"/>
              <a:t>What</a:t>
            </a:r>
            <a:r>
              <a:rPr lang="da-DK" i="1" dirty="0"/>
              <a:t> </a:t>
            </a:r>
            <a:r>
              <a:rPr lang="da-DK" i="1" dirty="0" err="1"/>
              <a:t>could</a:t>
            </a:r>
            <a:r>
              <a:rPr lang="da-DK" i="1" dirty="0"/>
              <a:t> </a:t>
            </a:r>
            <a:r>
              <a:rPr lang="da-DK" i="1" dirty="0" err="1"/>
              <a:t>be</a:t>
            </a:r>
            <a:r>
              <a:rPr lang="da-DK" i="1" dirty="0"/>
              <a:t> a </a:t>
            </a:r>
            <a:r>
              <a:rPr lang="da-DK" i="1" dirty="0" err="1"/>
              <a:t>good</a:t>
            </a:r>
            <a:r>
              <a:rPr lang="da-DK" i="1" dirty="0"/>
              <a:t> </a:t>
            </a:r>
            <a:r>
              <a:rPr lang="da-DK" i="1" dirty="0" err="1"/>
              <a:t>text</a:t>
            </a:r>
            <a:r>
              <a:rPr lang="da-DK" i="1" dirty="0"/>
              <a:t> format to </a:t>
            </a:r>
            <a:r>
              <a:rPr lang="da-DK" i="1" dirty="0" err="1"/>
              <a:t>write</a:t>
            </a:r>
            <a:r>
              <a:rPr lang="da-DK" i="1" dirty="0"/>
              <a:t> and to </a:t>
            </a:r>
            <a:r>
              <a:rPr lang="da-DK" i="1" dirty="0" err="1"/>
              <a:t>edit</a:t>
            </a:r>
            <a:r>
              <a:rPr lang="da-DK" i="1" dirty="0"/>
              <a:t> a </a:t>
            </a:r>
            <a:r>
              <a:rPr lang="da-DK" i="1" dirty="0" err="1"/>
              <a:t>map</a:t>
            </a:r>
            <a:r>
              <a:rPr lang="da-DK" i="1" dirty="0"/>
              <a:t>?</a:t>
            </a:r>
          </a:p>
          <a:p>
            <a:pPr lvl="1"/>
            <a:r>
              <a:rPr lang="da-DK" dirty="0"/>
              <a:t>Test the </a:t>
            </a:r>
            <a:r>
              <a:rPr lang="da-DK" b="1" dirty="0" err="1"/>
              <a:t>level</a:t>
            </a:r>
            <a:r>
              <a:rPr lang="da-DK" b="1" dirty="0"/>
              <a:t> editor </a:t>
            </a:r>
            <a:r>
              <a:rPr lang="da-DK" dirty="0"/>
              <a:t>by </a:t>
            </a:r>
            <a:r>
              <a:rPr lang="da-DK" dirty="0" err="1"/>
              <a:t>creating</a:t>
            </a:r>
            <a:r>
              <a:rPr lang="da-DK" dirty="0"/>
              <a:t> 2 </a:t>
            </a:r>
            <a:r>
              <a:rPr lang="da-DK" dirty="0" err="1"/>
              <a:t>different</a:t>
            </a:r>
            <a:r>
              <a:rPr lang="da-DK" dirty="0"/>
              <a:t> </a:t>
            </a:r>
            <a:r>
              <a:rPr lang="da-DK" dirty="0" err="1"/>
              <a:t>maps</a:t>
            </a:r>
            <a:r>
              <a:rPr lang="da-DK" dirty="0"/>
              <a:t>; </a:t>
            </a:r>
            <a:r>
              <a:rPr lang="da-DK" dirty="0" err="1"/>
              <a:t>then</a:t>
            </a:r>
            <a:r>
              <a:rPr lang="da-DK" dirty="0"/>
              <a:t> load and </a:t>
            </a:r>
            <a:r>
              <a:rPr lang="da-DK" dirty="0" err="1"/>
              <a:t>play</a:t>
            </a:r>
            <a:r>
              <a:rPr lang="da-DK" dirty="0"/>
              <a:t> </a:t>
            </a:r>
            <a:r>
              <a:rPr lang="da-DK" dirty="0" err="1"/>
              <a:t>each</a:t>
            </a:r>
            <a:r>
              <a:rPr lang="da-DK" dirty="0"/>
              <a:t>, to </a:t>
            </a:r>
            <a:r>
              <a:rPr lang="da-DK" dirty="0" err="1"/>
              <a:t>see</a:t>
            </a:r>
            <a:r>
              <a:rPr lang="da-DK" dirty="0"/>
              <a:t> </a:t>
            </a:r>
            <a:r>
              <a:rPr lang="da-DK" dirty="0" err="1"/>
              <a:t>if</a:t>
            </a:r>
            <a:r>
              <a:rPr lang="da-DK" dirty="0"/>
              <a:t> </a:t>
            </a:r>
            <a:r>
              <a:rPr lang="da-DK" dirty="0" err="1"/>
              <a:t>they</a:t>
            </a:r>
            <a:r>
              <a:rPr lang="da-DK" dirty="0"/>
              <a:t> </a:t>
            </a:r>
            <a:r>
              <a:rPr lang="da-DK" dirty="0" err="1"/>
              <a:t>work</a:t>
            </a:r>
            <a:r>
              <a:rPr lang="da-DK" dirty="0"/>
              <a:t> in </a:t>
            </a:r>
            <a:r>
              <a:rPr lang="da-DK" dirty="0" err="1"/>
              <a:t>your</a:t>
            </a:r>
            <a:r>
              <a:rPr lang="da-DK" dirty="0"/>
              <a:t> game</a:t>
            </a:r>
          </a:p>
        </p:txBody>
      </p:sp>
    </p:spTree>
    <p:extLst>
      <p:ext uri="{BB962C8B-B14F-4D97-AF65-F5344CB8AC3E}">
        <p14:creationId xmlns:p14="http://schemas.microsoft.com/office/powerpoint/2010/main" val="337454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A146-F73C-87AD-3C2A-8910C952E77A}"/>
              </a:ext>
            </a:extLst>
          </p:cNvPr>
          <p:cNvSpPr>
            <a:spLocks noGrp="1"/>
          </p:cNvSpPr>
          <p:nvPr>
            <p:ph type="title"/>
          </p:nvPr>
        </p:nvSpPr>
        <p:spPr/>
        <p:txBody>
          <a:bodyPr/>
          <a:lstStyle/>
          <a:p>
            <a:r>
              <a:rPr lang="da-DK" dirty="0"/>
              <a:t>Layouts in WPF</a:t>
            </a:r>
            <a:endParaRPr lang="en-US" dirty="0"/>
          </a:p>
        </p:txBody>
      </p:sp>
      <p:sp>
        <p:nvSpPr>
          <p:cNvPr id="3" name="Content Placeholder 2">
            <a:extLst>
              <a:ext uri="{FF2B5EF4-FFF2-40B4-BE49-F238E27FC236}">
                <a16:creationId xmlns:a16="http://schemas.microsoft.com/office/drawing/2014/main" id="{BC14A8C4-1D3D-E315-6845-1AC550FF9402}"/>
              </a:ext>
            </a:extLst>
          </p:cNvPr>
          <p:cNvSpPr>
            <a:spLocks noGrp="1"/>
          </p:cNvSpPr>
          <p:nvPr>
            <p:ph idx="1"/>
          </p:nvPr>
        </p:nvSpPr>
        <p:spPr/>
        <p:txBody>
          <a:bodyPr/>
          <a:lstStyle/>
          <a:p>
            <a:r>
              <a:rPr lang="da-DK" dirty="0"/>
              <a:t>See </a:t>
            </a:r>
            <a:r>
              <a:rPr lang="da-DK" dirty="0">
                <a:hlinkClick r:id="rId2"/>
              </a:rPr>
              <a:t>https://wpf-tutorial.com/panels/introduction-to-wpf-panels/</a:t>
            </a:r>
            <a:r>
              <a:rPr lang="da-DK" dirty="0"/>
              <a:t> </a:t>
            </a:r>
          </a:p>
          <a:p>
            <a:r>
              <a:rPr lang="da-DK" dirty="0"/>
              <a:t>Good practice:</a:t>
            </a:r>
          </a:p>
          <a:p>
            <a:pPr lvl="1"/>
            <a:r>
              <a:rPr lang="en-US" b="1" dirty="0"/>
              <a:t>Avoid fixed positions </a:t>
            </a:r>
            <a:r>
              <a:rPr lang="en-US" dirty="0"/>
              <a:t>- use the Alignment properties in combination with Margin to position elements in a panel</a:t>
            </a:r>
          </a:p>
          <a:p>
            <a:pPr lvl="1"/>
            <a:r>
              <a:rPr lang="en-US" b="1" dirty="0"/>
              <a:t>Avoid fixed sizes </a:t>
            </a:r>
            <a:r>
              <a:rPr lang="en-US" dirty="0"/>
              <a:t>- set the Width and Height of elements to Auto whenever possible</a:t>
            </a:r>
          </a:p>
          <a:p>
            <a:r>
              <a:rPr lang="en-US" dirty="0"/>
              <a:t>Layouts work very similarly to HTML’s box model</a:t>
            </a:r>
          </a:p>
          <a:p>
            <a:r>
              <a:rPr lang="en-US" dirty="0"/>
              <a:t>We can avoid defining a layout manually, thanks to WPF Panels!</a:t>
            </a:r>
          </a:p>
          <a:p>
            <a:pPr lvl="1"/>
            <a:r>
              <a:rPr lang="en-US" dirty="0"/>
              <a:t>Every type of panel has a built-in layout!</a:t>
            </a:r>
          </a:p>
        </p:txBody>
      </p:sp>
    </p:spTree>
    <p:extLst>
      <p:ext uri="{BB962C8B-B14F-4D97-AF65-F5344CB8AC3E}">
        <p14:creationId xmlns:p14="http://schemas.microsoft.com/office/powerpoint/2010/main" val="300913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875C-2F21-C1B1-2D96-702D9DA0397A}"/>
              </a:ext>
            </a:extLst>
          </p:cNvPr>
          <p:cNvSpPr>
            <a:spLocks noGrp="1"/>
          </p:cNvSpPr>
          <p:nvPr>
            <p:ph type="title"/>
          </p:nvPr>
        </p:nvSpPr>
        <p:spPr/>
        <p:txBody>
          <a:bodyPr/>
          <a:lstStyle/>
          <a:p>
            <a:r>
              <a:rPr lang="da-DK" dirty="0"/>
              <a:t>Layouts -&gt; Panels</a:t>
            </a:r>
            <a:endParaRPr lang="en-US" dirty="0"/>
          </a:p>
        </p:txBody>
      </p:sp>
      <p:sp>
        <p:nvSpPr>
          <p:cNvPr id="3" name="Content Placeholder 2">
            <a:extLst>
              <a:ext uri="{FF2B5EF4-FFF2-40B4-BE49-F238E27FC236}">
                <a16:creationId xmlns:a16="http://schemas.microsoft.com/office/drawing/2014/main" id="{7BD3DE9F-D753-AAB9-0B80-103869D1D3F9}"/>
              </a:ext>
            </a:extLst>
          </p:cNvPr>
          <p:cNvSpPr>
            <a:spLocks noGrp="1"/>
          </p:cNvSpPr>
          <p:nvPr>
            <p:ph idx="1"/>
          </p:nvPr>
        </p:nvSpPr>
        <p:spPr/>
        <p:txBody>
          <a:bodyPr>
            <a:normAutofit fontScale="77500" lnSpcReduction="20000"/>
          </a:bodyPr>
          <a:lstStyle/>
          <a:p>
            <a:pPr marL="0" indent="0">
              <a:buNone/>
            </a:pPr>
            <a:r>
              <a:rPr lang="da-DK" sz="3600" dirty="0"/>
              <a:t>Types of panels (</a:t>
            </a:r>
            <a:r>
              <a:rPr lang="da-DK" sz="3600" dirty="0" err="1"/>
              <a:t>some</a:t>
            </a:r>
            <a:r>
              <a:rPr lang="da-DK" sz="3600" dirty="0"/>
              <a:t>):</a:t>
            </a:r>
          </a:p>
          <a:p>
            <a:r>
              <a:rPr lang="en-US" b="1" dirty="0"/>
              <a:t>Canvas</a:t>
            </a:r>
            <a:endParaRPr lang="en-US" dirty="0"/>
          </a:p>
          <a:p>
            <a:pPr lvl="1"/>
            <a:r>
              <a:rPr lang="en-US" dirty="0"/>
              <a:t>A simple panel, which mimics the WinForms way of doing things. It allows you to assign specific coordinates to each of the child controls, giving you total control of the layout. </a:t>
            </a:r>
            <a:r>
              <a:rPr lang="en-US" b="1" dirty="0"/>
              <a:t>GOOD TO SHOW SHAPES!</a:t>
            </a:r>
          </a:p>
          <a:p>
            <a:r>
              <a:rPr lang="en-US" b="1" dirty="0" err="1"/>
              <a:t>WrapPanel</a:t>
            </a:r>
            <a:endParaRPr lang="en-US" b="1" dirty="0"/>
          </a:p>
          <a:p>
            <a:pPr lvl="1"/>
            <a:r>
              <a:rPr lang="en-US" dirty="0"/>
              <a:t>The </a:t>
            </a:r>
            <a:r>
              <a:rPr lang="en-US" dirty="0" err="1"/>
              <a:t>WrapPanel</a:t>
            </a:r>
            <a:r>
              <a:rPr lang="en-US" dirty="0"/>
              <a:t> will position each of its child controls next to the other, horizontally (default) or vertically, until there is no more room, where it will wrap to the next line and then continue. </a:t>
            </a:r>
            <a:br>
              <a:rPr lang="en-US" dirty="0"/>
            </a:br>
            <a:r>
              <a:rPr lang="en-US" b="1" dirty="0"/>
              <a:t>Use it </a:t>
            </a:r>
            <a:r>
              <a:rPr lang="en-US" dirty="0"/>
              <a:t>when you want a vertical or horizontal list controls that automatically wraps when there's no more room.</a:t>
            </a:r>
          </a:p>
          <a:p>
            <a:r>
              <a:rPr lang="en-US" b="1" dirty="0"/>
              <a:t>Grid</a:t>
            </a:r>
          </a:p>
          <a:p>
            <a:pPr lvl="1"/>
            <a:r>
              <a:rPr lang="en-US" dirty="0"/>
              <a:t>The Grid is probably the most complex of the panel types. A Grid can contain multiple rows and columns. </a:t>
            </a:r>
            <a:br>
              <a:rPr lang="en-US" dirty="0"/>
            </a:br>
            <a:r>
              <a:rPr lang="en-US" dirty="0"/>
              <a:t>You define a height for each of the rows and a width for each of the columns, in either an absolute amount of pixels, in a percentage of the available space or as auto. </a:t>
            </a:r>
            <a:br>
              <a:rPr lang="en-US" dirty="0"/>
            </a:br>
            <a:r>
              <a:rPr lang="en-US" b="1" dirty="0"/>
              <a:t>USE IT…  </a:t>
            </a:r>
            <a:r>
              <a:rPr lang="en-US" dirty="0"/>
              <a:t>when you need multiple columns and often in combination with the other panels.</a:t>
            </a:r>
          </a:p>
        </p:txBody>
      </p:sp>
    </p:spTree>
    <p:extLst>
      <p:ext uri="{BB962C8B-B14F-4D97-AF65-F5344CB8AC3E}">
        <p14:creationId xmlns:p14="http://schemas.microsoft.com/office/powerpoint/2010/main" val="312316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684B-0693-41EC-12A4-140CFABEE9DF}"/>
              </a:ext>
            </a:extLst>
          </p:cNvPr>
          <p:cNvSpPr>
            <a:spLocks noGrp="1"/>
          </p:cNvSpPr>
          <p:nvPr>
            <p:ph type="title"/>
          </p:nvPr>
        </p:nvSpPr>
        <p:spPr/>
        <p:txBody>
          <a:bodyPr/>
          <a:lstStyle/>
          <a:p>
            <a:r>
              <a:rPr lang="da-DK" dirty="0"/>
              <a:t>How to design and </a:t>
            </a:r>
            <a:r>
              <a:rPr lang="da-DK" dirty="0" err="1"/>
              <a:t>define</a:t>
            </a:r>
            <a:r>
              <a:rPr lang="da-DK" dirty="0"/>
              <a:t> a </a:t>
            </a:r>
            <a:r>
              <a:rPr lang="da-DK" i="1" dirty="0" err="1"/>
              <a:t>grid</a:t>
            </a:r>
            <a:r>
              <a:rPr lang="da-DK" i="1" dirty="0"/>
              <a:t> panel</a:t>
            </a:r>
            <a:endParaRPr lang="en-US" i="1" dirty="0"/>
          </a:p>
        </p:txBody>
      </p:sp>
      <p:sp>
        <p:nvSpPr>
          <p:cNvPr id="3" name="Content Placeholder 2">
            <a:extLst>
              <a:ext uri="{FF2B5EF4-FFF2-40B4-BE49-F238E27FC236}">
                <a16:creationId xmlns:a16="http://schemas.microsoft.com/office/drawing/2014/main" id="{2DB60F3A-00F5-B2BB-73CC-70D9AA83D35C}"/>
              </a:ext>
            </a:extLst>
          </p:cNvPr>
          <p:cNvSpPr>
            <a:spLocks noGrp="1"/>
          </p:cNvSpPr>
          <p:nvPr>
            <p:ph idx="1"/>
          </p:nvPr>
        </p:nvSpPr>
        <p:spPr/>
        <p:txBody>
          <a:bodyPr/>
          <a:lstStyle/>
          <a:p>
            <a:r>
              <a:rPr lang="da-DK" dirty="0"/>
              <a:t>See </a:t>
            </a:r>
            <a:r>
              <a:rPr lang="da-DK" dirty="0">
                <a:hlinkClick r:id="rId2"/>
              </a:rPr>
              <a:t>https://www.c-sharpcorner.com/UploadFile/1e050f/grid-layout-in-wpf/</a:t>
            </a:r>
            <a:r>
              <a:rPr lang="da-DK" dirty="0"/>
              <a:t> </a:t>
            </a:r>
          </a:p>
          <a:p>
            <a:endParaRPr lang="da-DK" dirty="0"/>
          </a:p>
          <a:p>
            <a:r>
              <a:rPr lang="da-DK" dirty="0"/>
              <a:t>First </a:t>
            </a:r>
            <a:r>
              <a:rPr lang="da-DK" dirty="0" err="1"/>
              <a:t>we</a:t>
            </a:r>
            <a:r>
              <a:rPr lang="da-DK" dirty="0"/>
              <a:t> </a:t>
            </a:r>
            <a:r>
              <a:rPr lang="da-DK" dirty="0" err="1"/>
              <a:t>should</a:t>
            </a:r>
            <a:r>
              <a:rPr lang="da-DK" dirty="0"/>
              <a:t> design it, with a wireframe: </a:t>
            </a:r>
            <a:r>
              <a:rPr lang="da-DK" dirty="0" err="1"/>
              <a:t>e.g</a:t>
            </a:r>
            <a:r>
              <a:rPr lang="da-DK" dirty="0"/>
              <a:t>.</a:t>
            </a:r>
          </a:p>
          <a:p>
            <a:pPr marL="0" indent="0">
              <a:buNone/>
            </a:pPr>
            <a:endParaRPr lang="da-DK" dirty="0"/>
          </a:p>
          <a:p>
            <a:pPr marL="0" indent="0">
              <a:buNone/>
            </a:pPr>
            <a:endParaRPr lang="da-DK" dirty="0"/>
          </a:p>
          <a:p>
            <a:r>
              <a:rPr lang="da-DK" dirty="0" err="1"/>
              <a:t>Then</a:t>
            </a:r>
            <a:r>
              <a:rPr lang="da-DK" dirty="0"/>
              <a:t> </a:t>
            </a:r>
            <a:r>
              <a:rPr lang="da-DK" dirty="0" err="1"/>
              <a:t>we</a:t>
            </a:r>
            <a:r>
              <a:rPr lang="da-DK" dirty="0"/>
              <a:t> </a:t>
            </a:r>
            <a:r>
              <a:rPr lang="da-DK" dirty="0" err="1"/>
              <a:t>can</a:t>
            </a:r>
            <a:r>
              <a:rPr lang="da-DK" dirty="0"/>
              <a:t> </a:t>
            </a:r>
            <a:r>
              <a:rPr lang="da-DK" dirty="0" err="1"/>
              <a:t>define</a:t>
            </a:r>
            <a:r>
              <a:rPr lang="da-DK" dirty="0"/>
              <a:t> it, </a:t>
            </a:r>
            <a:r>
              <a:rPr lang="da-DK" dirty="0" err="1"/>
              <a:t>visually</a:t>
            </a:r>
            <a:r>
              <a:rPr lang="da-DK" dirty="0"/>
              <a:t>, in </a:t>
            </a:r>
            <a:r>
              <a:rPr lang="da-DK" dirty="0" err="1"/>
              <a:t>visual</a:t>
            </a:r>
            <a:r>
              <a:rPr lang="da-DK" dirty="0"/>
              <a:t> studio</a:t>
            </a:r>
            <a:endParaRPr lang="en-US" dirty="0"/>
          </a:p>
        </p:txBody>
      </p:sp>
      <p:grpSp>
        <p:nvGrpSpPr>
          <p:cNvPr id="7" name="Group 6">
            <a:extLst>
              <a:ext uri="{FF2B5EF4-FFF2-40B4-BE49-F238E27FC236}">
                <a16:creationId xmlns:a16="http://schemas.microsoft.com/office/drawing/2014/main" id="{695BE3FD-3805-BD98-F2FF-1524C4FFC702}"/>
              </a:ext>
            </a:extLst>
          </p:cNvPr>
          <p:cNvGrpSpPr/>
          <p:nvPr/>
        </p:nvGrpSpPr>
        <p:grpSpPr>
          <a:xfrm>
            <a:off x="8114270" y="3295135"/>
            <a:ext cx="2026508" cy="988541"/>
            <a:chOff x="3739978" y="3748216"/>
            <a:chExt cx="2026508" cy="988541"/>
          </a:xfrm>
        </p:grpSpPr>
        <p:sp>
          <p:nvSpPr>
            <p:cNvPr id="4" name="Rectangle 3">
              <a:extLst>
                <a:ext uri="{FF2B5EF4-FFF2-40B4-BE49-F238E27FC236}">
                  <a16:creationId xmlns:a16="http://schemas.microsoft.com/office/drawing/2014/main" id="{A435C440-B4EC-1394-0EB0-479578C69600}"/>
                </a:ext>
              </a:extLst>
            </p:cNvPr>
            <p:cNvSpPr/>
            <p:nvPr/>
          </p:nvSpPr>
          <p:spPr>
            <a:xfrm>
              <a:off x="3739978" y="3748216"/>
              <a:ext cx="2026508" cy="988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07017DC-A189-8AF6-0A41-80FBD4767DCC}"/>
                </a:ext>
              </a:extLst>
            </p:cNvPr>
            <p:cNvSpPr/>
            <p:nvPr/>
          </p:nvSpPr>
          <p:spPr>
            <a:xfrm>
              <a:off x="3793523" y="3809999"/>
              <a:ext cx="1264508" cy="893806"/>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a-DK" dirty="0" err="1">
                  <a:solidFill>
                    <a:schemeClr val="tx1"/>
                  </a:solidFill>
                </a:rPr>
                <a:t>canvas</a:t>
              </a:r>
              <a:endParaRPr lang="en-US" dirty="0">
                <a:solidFill>
                  <a:schemeClr val="tx1"/>
                </a:solidFill>
              </a:endParaRPr>
            </a:p>
          </p:txBody>
        </p:sp>
        <p:sp>
          <p:nvSpPr>
            <p:cNvPr id="6" name="Rectangle 5">
              <a:extLst>
                <a:ext uri="{FF2B5EF4-FFF2-40B4-BE49-F238E27FC236}">
                  <a16:creationId xmlns:a16="http://schemas.microsoft.com/office/drawing/2014/main" id="{BC9E119F-79BD-73CD-F440-B553B3C9304F}"/>
                </a:ext>
              </a:extLst>
            </p:cNvPr>
            <p:cNvSpPr/>
            <p:nvPr/>
          </p:nvSpPr>
          <p:spPr>
            <a:xfrm>
              <a:off x="5079981" y="3809999"/>
              <a:ext cx="648893" cy="383059"/>
            </a:xfrm>
            <a:prstGeom prst="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a-DK" dirty="0" err="1">
                  <a:solidFill>
                    <a:schemeClr val="bg1"/>
                  </a:solidFill>
                </a:rPr>
                <a:t>btn</a:t>
              </a:r>
              <a:endParaRPr lang="en-US" dirty="0">
                <a:solidFill>
                  <a:schemeClr val="bg1"/>
                </a:solidFill>
              </a:endParaRPr>
            </a:p>
          </p:txBody>
        </p:sp>
      </p:grpSp>
    </p:spTree>
    <p:extLst>
      <p:ext uri="{BB962C8B-B14F-4D97-AF65-F5344CB8AC3E}">
        <p14:creationId xmlns:p14="http://schemas.microsoft.com/office/powerpoint/2010/main" val="94683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CB04F-2C0F-DAFC-FB46-85C85A81BEA6}"/>
              </a:ext>
            </a:extLst>
          </p:cNvPr>
          <p:cNvSpPr>
            <a:spLocks noGrp="1"/>
          </p:cNvSpPr>
          <p:nvPr>
            <p:ph type="title"/>
          </p:nvPr>
        </p:nvSpPr>
        <p:spPr>
          <a:xfrm>
            <a:off x="630936" y="639520"/>
            <a:ext cx="3429000" cy="1719072"/>
          </a:xfrm>
        </p:spPr>
        <p:txBody>
          <a:bodyPr anchor="b">
            <a:normAutofit/>
          </a:bodyPr>
          <a:lstStyle/>
          <a:p>
            <a:r>
              <a:rPr lang="da-DK" sz="5000"/>
              <a:t>WPF canvas and shapes</a:t>
            </a:r>
            <a:endParaRPr lang="en-US" sz="5000"/>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7A7D00-F0A8-CF29-345E-0F777A5076BE}"/>
              </a:ext>
            </a:extLst>
          </p:cNvPr>
          <p:cNvSpPr>
            <a:spLocks noGrp="1"/>
          </p:cNvSpPr>
          <p:nvPr>
            <p:ph idx="1"/>
          </p:nvPr>
        </p:nvSpPr>
        <p:spPr>
          <a:xfrm>
            <a:off x="630936" y="2807208"/>
            <a:ext cx="4163486" cy="3410712"/>
          </a:xfrm>
        </p:spPr>
        <p:txBody>
          <a:bodyPr anchor="t">
            <a:normAutofit/>
          </a:bodyPr>
          <a:lstStyle/>
          <a:p>
            <a:r>
              <a:rPr lang="da-DK" sz="2000" dirty="0"/>
              <a:t>Look at: </a:t>
            </a:r>
            <a:r>
              <a:rPr lang="da-DK" sz="2000" dirty="0" err="1">
                <a:solidFill>
                  <a:srgbClr val="0070C0"/>
                </a:solidFill>
              </a:rPr>
              <a:t>code</a:t>
            </a:r>
            <a:r>
              <a:rPr lang="da-DK" sz="2000" dirty="0">
                <a:solidFill>
                  <a:srgbClr val="0070C0"/>
                </a:solidFill>
              </a:rPr>
              <a:t>\DrawShapes_ver1.cs</a:t>
            </a:r>
          </a:p>
          <a:p>
            <a:r>
              <a:rPr lang="da-DK" sz="2000" dirty="0"/>
              <a:t>And </a:t>
            </a:r>
            <a:r>
              <a:rPr lang="da-DK" sz="2000" dirty="0" err="1"/>
              <a:t>here</a:t>
            </a:r>
            <a:r>
              <a:rPr lang="da-DK" sz="2000" dirty="0"/>
              <a:t>: </a:t>
            </a:r>
            <a:r>
              <a:rPr lang="da-DK" sz="2000" dirty="0">
                <a:hlinkClick r:id="rId2"/>
              </a:rPr>
              <a:t>https://learn.microsoft.com/en-us/dotnet/desktop/wpf/controls/how-to-create-and-use-a-canvas?view=netframeworkdesktop-4.8</a:t>
            </a:r>
            <a:r>
              <a:rPr lang="da-DK" sz="2000" dirty="0"/>
              <a:t> </a:t>
            </a:r>
            <a:endParaRPr lang="en-US" sz="2000" dirty="0"/>
          </a:p>
        </p:txBody>
      </p:sp>
      <p:pic>
        <p:nvPicPr>
          <p:cNvPr id="7" name="Picture 6" descr="Text&#10;&#10;Description automatically generated">
            <a:extLst>
              <a:ext uri="{FF2B5EF4-FFF2-40B4-BE49-F238E27FC236}">
                <a16:creationId xmlns:a16="http://schemas.microsoft.com/office/drawing/2014/main" id="{BF27B4F4-BCD7-0871-2669-52DC022778FD}"/>
              </a:ext>
            </a:extLst>
          </p:cNvPr>
          <p:cNvPicPr>
            <a:picLocks noChangeAspect="1"/>
          </p:cNvPicPr>
          <p:nvPr/>
        </p:nvPicPr>
        <p:blipFill>
          <a:blip r:embed="rId3"/>
          <a:stretch>
            <a:fillRect/>
          </a:stretch>
        </p:blipFill>
        <p:spPr>
          <a:xfrm>
            <a:off x="5253379" y="1360736"/>
            <a:ext cx="5705554" cy="4136526"/>
          </a:xfrm>
          <a:prstGeom prst="rect">
            <a:avLst/>
          </a:prstGeom>
        </p:spPr>
      </p:pic>
      <p:sp>
        <p:nvSpPr>
          <p:cNvPr id="8" name="Speech Bubble: Oval 7">
            <a:extLst>
              <a:ext uri="{FF2B5EF4-FFF2-40B4-BE49-F238E27FC236}">
                <a16:creationId xmlns:a16="http://schemas.microsoft.com/office/drawing/2014/main" id="{CD5EDA71-0389-5F1B-F51B-05C020B9724D}"/>
              </a:ext>
            </a:extLst>
          </p:cNvPr>
          <p:cNvSpPr/>
          <p:nvPr/>
        </p:nvSpPr>
        <p:spPr>
          <a:xfrm>
            <a:off x="2537254" y="4901514"/>
            <a:ext cx="2018270" cy="1062681"/>
          </a:xfrm>
          <a:prstGeom prst="wedgeEllipseCallout">
            <a:avLst>
              <a:gd name="adj1" fmla="val 95776"/>
              <a:gd name="adj2" fmla="val -58292"/>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a:t>Try de-</a:t>
            </a:r>
            <a:r>
              <a:rPr lang="da-DK" dirty="0" err="1"/>
              <a:t>commenting</a:t>
            </a:r>
            <a:r>
              <a:rPr lang="da-DK" dirty="0"/>
              <a:t> </a:t>
            </a:r>
            <a:r>
              <a:rPr lang="da-DK" dirty="0" err="1"/>
              <a:t>this</a:t>
            </a:r>
            <a:r>
              <a:rPr lang="da-DK" dirty="0"/>
              <a:t> line…</a:t>
            </a:r>
            <a:endParaRPr lang="en-US" dirty="0"/>
          </a:p>
        </p:txBody>
      </p:sp>
      <p:sp>
        <p:nvSpPr>
          <p:cNvPr id="9" name="Speech Bubble: Oval 8">
            <a:extLst>
              <a:ext uri="{FF2B5EF4-FFF2-40B4-BE49-F238E27FC236}">
                <a16:creationId xmlns:a16="http://schemas.microsoft.com/office/drawing/2014/main" id="{411263D1-128A-3FA5-E8AC-5281BFFB7396}"/>
              </a:ext>
            </a:extLst>
          </p:cNvPr>
          <p:cNvSpPr/>
          <p:nvPr/>
        </p:nvSpPr>
        <p:spPr>
          <a:xfrm>
            <a:off x="8649730" y="5491648"/>
            <a:ext cx="3023286" cy="1062681"/>
          </a:xfrm>
          <a:prstGeom prst="wedgeEllipseCallout">
            <a:avLst>
              <a:gd name="adj1" fmla="val -29842"/>
              <a:gd name="adj2" fmla="val -66820"/>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a:t>Make the ellipses </a:t>
            </a:r>
            <a:r>
              <a:rPr lang="da-DK" dirty="0" err="1"/>
              <a:t>blue</a:t>
            </a:r>
            <a:r>
              <a:rPr lang="da-DK" dirty="0"/>
              <a:t> </a:t>
            </a:r>
            <a:r>
              <a:rPr lang="da-DK" dirty="0" err="1"/>
              <a:t>instead</a:t>
            </a:r>
            <a:r>
              <a:rPr lang="da-DK" dirty="0"/>
              <a:t> of </a:t>
            </a:r>
            <a:r>
              <a:rPr lang="da-DK" dirty="0" err="1"/>
              <a:t>yellow</a:t>
            </a:r>
            <a:r>
              <a:rPr lang="da-DK" dirty="0"/>
              <a:t>…</a:t>
            </a:r>
            <a:endParaRPr lang="en-US" dirty="0"/>
          </a:p>
        </p:txBody>
      </p:sp>
      <p:sp>
        <p:nvSpPr>
          <p:cNvPr id="10" name="Speech Bubble: Oval 9">
            <a:extLst>
              <a:ext uri="{FF2B5EF4-FFF2-40B4-BE49-F238E27FC236}">
                <a16:creationId xmlns:a16="http://schemas.microsoft.com/office/drawing/2014/main" id="{DAC1E53A-5BD2-BB26-B146-4CC6AE6DEF4C}"/>
              </a:ext>
            </a:extLst>
          </p:cNvPr>
          <p:cNvSpPr/>
          <p:nvPr/>
        </p:nvSpPr>
        <p:spPr>
          <a:xfrm>
            <a:off x="6096000" y="5686579"/>
            <a:ext cx="3023286" cy="1062681"/>
          </a:xfrm>
          <a:prstGeom prst="wedgeEllipseCallout">
            <a:avLst>
              <a:gd name="adj1" fmla="val 16207"/>
              <a:gd name="adj2" fmla="val -72246"/>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a:t>How </a:t>
            </a:r>
            <a:r>
              <a:rPr lang="da-DK" dirty="0" err="1"/>
              <a:t>can</a:t>
            </a:r>
            <a:r>
              <a:rPr lang="da-DK" dirty="0"/>
              <a:t> </a:t>
            </a:r>
            <a:r>
              <a:rPr lang="da-DK" dirty="0" err="1"/>
              <a:t>we</a:t>
            </a:r>
            <a:r>
              <a:rPr lang="da-DK" dirty="0"/>
              <a:t> </a:t>
            </a:r>
            <a:r>
              <a:rPr lang="da-DK" dirty="0" err="1"/>
              <a:t>create</a:t>
            </a:r>
            <a:r>
              <a:rPr lang="da-DK" dirty="0"/>
              <a:t> </a:t>
            </a:r>
            <a:r>
              <a:rPr lang="da-DK" b="1" dirty="0" err="1"/>
              <a:t>circles</a:t>
            </a:r>
            <a:r>
              <a:rPr lang="da-DK" dirty="0"/>
              <a:t>?</a:t>
            </a:r>
            <a:endParaRPr lang="en-US" dirty="0"/>
          </a:p>
        </p:txBody>
      </p:sp>
    </p:spTree>
    <p:extLst>
      <p:ext uri="{BB962C8B-B14F-4D97-AF65-F5344CB8AC3E}">
        <p14:creationId xmlns:p14="http://schemas.microsoft.com/office/powerpoint/2010/main" val="38070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8846-EB19-0265-4227-326644AED05E}"/>
              </a:ext>
            </a:extLst>
          </p:cNvPr>
          <p:cNvSpPr>
            <a:spLocks noGrp="1"/>
          </p:cNvSpPr>
          <p:nvPr>
            <p:ph type="title"/>
          </p:nvPr>
        </p:nvSpPr>
        <p:spPr/>
        <p:txBody>
          <a:bodyPr/>
          <a:lstStyle/>
          <a:p>
            <a:r>
              <a:rPr lang="da-DK" dirty="0"/>
              <a:t>Clear and </a:t>
            </a:r>
            <a:r>
              <a:rPr lang="da-DK" dirty="0" err="1"/>
              <a:t>add</a:t>
            </a:r>
            <a:r>
              <a:rPr lang="da-DK" dirty="0"/>
              <a:t> </a:t>
            </a:r>
            <a:r>
              <a:rPr lang="da-DK" dirty="0" err="1"/>
              <a:t>different</a:t>
            </a:r>
            <a:r>
              <a:rPr lang="da-DK" dirty="0"/>
              <a:t> kinds of </a:t>
            </a:r>
            <a:r>
              <a:rPr lang="da-DK" dirty="0" err="1"/>
              <a:t>shapes</a:t>
            </a:r>
            <a:endParaRPr lang="en-US" dirty="0"/>
          </a:p>
        </p:txBody>
      </p:sp>
      <p:sp>
        <p:nvSpPr>
          <p:cNvPr id="3" name="Content Placeholder 2">
            <a:extLst>
              <a:ext uri="{FF2B5EF4-FFF2-40B4-BE49-F238E27FC236}">
                <a16:creationId xmlns:a16="http://schemas.microsoft.com/office/drawing/2014/main" id="{D6004919-D2A9-98E5-FB27-A1932F20F799}"/>
              </a:ext>
            </a:extLst>
          </p:cNvPr>
          <p:cNvSpPr>
            <a:spLocks noGrp="1"/>
          </p:cNvSpPr>
          <p:nvPr>
            <p:ph idx="1"/>
          </p:nvPr>
        </p:nvSpPr>
        <p:spPr/>
        <p:txBody>
          <a:bodyPr/>
          <a:lstStyle/>
          <a:p>
            <a:r>
              <a:rPr lang="da-DK" sz="2800" dirty="0"/>
              <a:t>Look at: </a:t>
            </a:r>
            <a:r>
              <a:rPr lang="da-DK" sz="2800" dirty="0" err="1">
                <a:solidFill>
                  <a:srgbClr val="0070C0"/>
                </a:solidFill>
              </a:rPr>
              <a:t>code</a:t>
            </a:r>
            <a:r>
              <a:rPr lang="da-DK" sz="2800" dirty="0">
                <a:solidFill>
                  <a:srgbClr val="0070C0"/>
                </a:solidFill>
              </a:rPr>
              <a:t>\DrawShapes_ver</a:t>
            </a:r>
            <a:r>
              <a:rPr lang="da-DK" dirty="0">
                <a:solidFill>
                  <a:srgbClr val="0070C0"/>
                </a:solidFill>
              </a:rPr>
              <a:t>2</a:t>
            </a:r>
            <a:r>
              <a:rPr lang="da-DK" sz="2800" dirty="0">
                <a:solidFill>
                  <a:srgbClr val="0070C0"/>
                </a:solidFill>
              </a:rPr>
              <a:t>.cs</a:t>
            </a:r>
          </a:p>
          <a:p>
            <a:r>
              <a:rPr lang="da-DK" sz="2800" dirty="0"/>
              <a:t>And </a:t>
            </a:r>
            <a:r>
              <a:rPr lang="da-DK" sz="2800" dirty="0" err="1"/>
              <a:t>here</a:t>
            </a:r>
            <a:r>
              <a:rPr lang="da-DK" sz="2800" dirty="0"/>
              <a:t> </a:t>
            </a:r>
            <a:r>
              <a:rPr lang="da-DK" sz="2800" dirty="0" err="1"/>
              <a:t>about</a:t>
            </a:r>
            <a:r>
              <a:rPr lang="da-DK" sz="2800" dirty="0"/>
              <a:t> </a:t>
            </a:r>
            <a:r>
              <a:rPr lang="da-DK" sz="2800" b="1" dirty="0" err="1"/>
              <a:t>shapes</a:t>
            </a:r>
            <a:r>
              <a:rPr lang="da-DK" sz="2800" dirty="0"/>
              <a:t>: </a:t>
            </a:r>
          </a:p>
          <a:p>
            <a:pPr lvl="1"/>
            <a:r>
              <a:rPr lang="da-DK" dirty="0">
                <a:hlinkClick r:id="rId2"/>
              </a:rPr>
              <a:t>https://learn.microsoft.com/en-us/dotnet/desktop/wpf/graphics-multimedia/shapes-and-basic-drawing-in-wpf-overview?view=netframeworkdesktop-4.8</a:t>
            </a:r>
            <a:r>
              <a:rPr lang="da-DK" dirty="0"/>
              <a:t> </a:t>
            </a:r>
          </a:p>
          <a:p>
            <a:pPr lvl="1"/>
            <a:r>
              <a:rPr lang="da-DK" dirty="0"/>
              <a:t>And </a:t>
            </a:r>
            <a:r>
              <a:rPr lang="da-DK" b="1" dirty="0" err="1"/>
              <a:t>rectangles</a:t>
            </a:r>
            <a:r>
              <a:rPr lang="da-DK" dirty="0"/>
              <a:t>: </a:t>
            </a:r>
            <a:r>
              <a:rPr lang="da-DK" dirty="0">
                <a:hlinkClick r:id="rId3"/>
              </a:rPr>
              <a:t>https://learn.microsoft.com/en-us/dotnet/api/system.windows.shapes.rectangle?view=windowsdesktop-7.0</a:t>
            </a:r>
            <a:r>
              <a:rPr lang="da-DK" dirty="0"/>
              <a:t> </a:t>
            </a:r>
            <a:endParaRPr lang="en-US" dirty="0"/>
          </a:p>
          <a:p>
            <a:endParaRPr lang="en-US" dirty="0">
              <a:solidFill>
                <a:srgbClr val="FF0000"/>
              </a:solidFill>
            </a:endParaRPr>
          </a:p>
          <a:p>
            <a:r>
              <a:rPr lang="en-US" dirty="0">
                <a:solidFill>
                  <a:srgbClr val="FF0000"/>
                </a:solidFill>
              </a:rPr>
              <a:t>Can you see why/how we this program uses polymorphism?</a:t>
            </a:r>
          </a:p>
        </p:txBody>
      </p:sp>
    </p:spTree>
    <p:extLst>
      <p:ext uri="{BB962C8B-B14F-4D97-AF65-F5344CB8AC3E}">
        <p14:creationId xmlns:p14="http://schemas.microsoft.com/office/powerpoint/2010/main" val="7351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FE99-6728-5EDD-C218-0EF6C9051E90}"/>
              </a:ext>
            </a:extLst>
          </p:cNvPr>
          <p:cNvSpPr>
            <a:spLocks noGrp="1"/>
          </p:cNvSpPr>
          <p:nvPr>
            <p:ph type="title"/>
          </p:nvPr>
        </p:nvSpPr>
        <p:spPr/>
        <p:txBody>
          <a:bodyPr/>
          <a:lstStyle/>
          <a:p>
            <a:r>
              <a:rPr lang="da-DK" dirty="0"/>
              <a:t>Animation</a:t>
            </a:r>
            <a:endParaRPr lang="en-US" dirty="0"/>
          </a:p>
        </p:txBody>
      </p:sp>
      <p:sp>
        <p:nvSpPr>
          <p:cNvPr id="3" name="Content Placeholder 2">
            <a:extLst>
              <a:ext uri="{FF2B5EF4-FFF2-40B4-BE49-F238E27FC236}">
                <a16:creationId xmlns:a16="http://schemas.microsoft.com/office/drawing/2014/main" id="{C96DD704-8A45-77EE-1645-43280225D931}"/>
              </a:ext>
            </a:extLst>
          </p:cNvPr>
          <p:cNvSpPr>
            <a:spLocks noGrp="1"/>
          </p:cNvSpPr>
          <p:nvPr>
            <p:ph idx="1"/>
          </p:nvPr>
        </p:nvSpPr>
        <p:spPr/>
        <p:txBody>
          <a:bodyPr/>
          <a:lstStyle/>
          <a:p>
            <a:r>
              <a:rPr lang="da-DK" dirty="0" err="1"/>
              <a:t>E.g</a:t>
            </a:r>
            <a:r>
              <a:rPr lang="da-DK" dirty="0"/>
              <a:t>. I </a:t>
            </a:r>
            <a:r>
              <a:rPr lang="da-DK" dirty="0" err="1"/>
              <a:t>would</a:t>
            </a:r>
            <a:r>
              <a:rPr lang="da-DK" dirty="0"/>
              <a:t> like the </a:t>
            </a:r>
            <a:r>
              <a:rPr lang="da-DK" dirty="0" err="1"/>
              <a:t>shapes</a:t>
            </a:r>
            <a:r>
              <a:rPr lang="da-DK" dirty="0"/>
              <a:t> in the </a:t>
            </a:r>
            <a:r>
              <a:rPr lang="da-DK" dirty="0" err="1"/>
              <a:t>canvas</a:t>
            </a:r>
            <a:r>
              <a:rPr lang="da-DK" dirty="0"/>
              <a:t> to </a:t>
            </a:r>
            <a:r>
              <a:rPr lang="da-DK" dirty="0" err="1"/>
              <a:t>wiggle</a:t>
            </a:r>
            <a:r>
              <a:rPr lang="da-DK" dirty="0"/>
              <a:t> a bit, as I </a:t>
            </a:r>
            <a:r>
              <a:rPr lang="da-DK" dirty="0" err="1"/>
              <a:t>add</a:t>
            </a:r>
            <a:r>
              <a:rPr lang="da-DK" dirty="0"/>
              <a:t> new </a:t>
            </a:r>
            <a:r>
              <a:rPr lang="da-DK" dirty="0" err="1"/>
              <a:t>shapes</a:t>
            </a:r>
            <a:r>
              <a:rPr lang="da-DK" dirty="0"/>
              <a:t> or clear the </a:t>
            </a:r>
            <a:r>
              <a:rPr lang="da-DK" dirty="0" err="1"/>
              <a:t>canvas</a:t>
            </a:r>
            <a:r>
              <a:rPr lang="da-DK" dirty="0"/>
              <a:t>…</a:t>
            </a:r>
          </a:p>
          <a:p>
            <a:endParaRPr lang="da-DK" dirty="0"/>
          </a:p>
          <a:p>
            <a:r>
              <a:rPr lang="da-DK" dirty="0"/>
              <a:t>Def of </a:t>
            </a:r>
            <a:r>
              <a:rPr lang="da-DK" i="1" dirty="0" err="1"/>
              <a:t>wiggle</a:t>
            </a:r>
            <a:r>
              <a:rPr lang="da-DK" dirty="0"/>
              <a:t>: </a:t>
            </a:r>
            <a:r>
              <a:rPr lang="da-DK" dirty="0" err="1"/>
              <a:t>move</a:t>
            </a:r>
            <a:r>
              <a:rPr lang="da-DK" dirty="0"/>
              <a:t> a bit </a:t>
            </a:r>
            <a:r>
              <a:rPr lang="da-DK" dirty="0" err="1"/>
              <a:t>around</a:t>
            </a:r>
            <a:r>
              <a:rPr lang="da-DK" dirty="0"/>
              <a:t>, </a:t>
            </a:r>
            <a:r>
              <a:rPr lang="da-DK" dirty="0" err="1"/>
              <a:t>every</a:t>
            </a:r>
            <a:r>
              <a:rPr lang="da-DK" dirty="0"/>
              <a:t> </a:t>
            </a:r>
            <a:r>
              <a:rPr lang="da-DK" dirty="0" err="1"/>
              <a:t>now</a:t>
            </a:r>
            <a:r>
              <a:rPr lang="da-DK" dirty="0"/>
              <a:t> and </a:t>
            </a:r>
            <a:r>
              <a:rPr lang="da-DK" dirty="0" err="1"/>
              <a:t>then</a:t>
            </a:r>
            <a:r>
              <a:rPr lang="da-DK" dirty="0"/>
              <a:t>…</a:t>
            </a:r>
          </a:p>
          <a:p>
            <a:endParaRPr lang="da-DK" dirty="0"/>
          </a:p>
          <a:p>
            <a:r>
              <a:rPr lang="da-DK" dirty="0">
                <a:solidFill>
                  <a:srgbClr val="FF0000"/>
                </a:solidFill>
              </a:rPr>
              <a:t>How do </a:t>
            </a:r>
            <a:r>
              <a:rPr lang="da-DK" dirty="0" err="1">
                <a:solidFill>
                  <a:srgbClr val="FF0000"/>
                </a:solidFill>
              </a:rPr>
              <a:t>we</a:t>
            </a:r>
            <a:r>
              <a:rPr lang="da-DK" dirty="0">
                <a:solidFill>
                  <a:srgbClr val="FF0000"/>
                </a:solidFill>
              </a:rPr>
              <a:t> do </a:t>
            </a:r>
            <a:r>
              <a:rPr lang="da-DK" dirty="0" err="1">
                <a:solidFill>
                  <a:srgbClr val="FF0000"/>
                </a:solidFill>
              </a:rPr>
              <a:t>this</a:t>
            </a:r>
            <a:r>
              <a:rPr lang="da-DK"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3071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B602-F75A-21CC-3C85-57CF117439A1}"/>
              </a:ext>
            </a:extLst>
          </p:cNvPr>
          <p:cNvSpPr>
            <a:spLocks noGrp="1"/>
          </p:cNvSpPr>
          <p:nvPr>
            <p:ph type="title"/>
          </p:nvPr>
        </p:nvSpPr>
        <p:spPr/>
        <p:txBody>
          <a:bodyPr/>
          <a:lstStyle/>
          <a:p>
            <a:r>
              <a:rPr lang="da-DK" dirty="0" err="1"/>
              <a:t>We</a:t>
            </a:r>
            <a:r>
              <a:rPr lang="da-DK" dirty="0"/>
              <a:t> </a:t>
            </a:r>
            <a:r>
              <a:rPr lang="da-DK" dirty="0" err="1"/>
              <a:t>need</a:t>
            </a:r>
            <a:r>
              <a:rPr lang="da-DK" dirty="0"/>
              <a:t> a </a:t>
            </a:r>
            <a:r>
              <a:rPr lang="da-DK" i="1" dirty="0"/>
              <a:t>timer</a:t>
            </a:r>
            <a:endParaRPr lang="en-US" i="1" dirty="0"/>
          </a:p>
        </p:txBody>
      </p:sp>
      <p:sp>
        <p:nvSpPr>
          <p:cNvPr id="3" name="Content Placeholder 2">
            <a:extLst>
              <a:ext uri="{FF2B5EF4-FFF2-40B4-BE49-F238E27FC236}">
                <a16:creationId xmlns:a16="http://schemas.microsoft.com/office/drawing/2014/main" id="{841B99B7-F3EE-83C0-CE37-E52E5F145B1C}"/>
              </a:ext>
            </a:extLst>
          </p:cNvPr>
          <p:cNvSpPr>
            <a:spLocks noGrp="1"/>
          </p:cNvSpPr>
          <p:nvPr>
            <p:ph idx="1"/>
          </p:nvPr>
        </p:nvSpPr>
        <p:spPr/>
        <p:txBody>
          <a:bodyPr>
            <a:normAutofit fontScale="92500" lnSpcReduction="10000"/>
          </a:bodyPr>
          <a:lstStyle/>
          <a:p>
            <a:r>
              <a:rPr lang="da-DK" dirty="0" err="1"/>
              <a:t>Very</a:t>
            </a:r>
            <a:r>
              <a:rPr lang="da-DK" dirty="0"/>
              <a:t> </a:t>
            </a:r>
            <a:r>
              <a:rPr lang="da-DK" dirty="0" err="1"/>
              <a:t>similar</a:t>
            </a:r>
            <a:r>
              <a:rPr lang="da-DK" dirty="0"/>
              <a:t> to JavaScript </a:t>
            </a:r>
            <a:r>
              <a:rPr lang="da-DK" b="1" dirty="0" err="1"/>
              <a:t>setTimeout</a:t>
            </a:r>
            <a:endParaRPr lang="da-DK" dirty="0"/>
          </a:p>
          <a:p>
            <a:pPr lvl="1"/>
            <a:r>
              <a:rPr lang="en-US" dirty="0"/>
              <a:t>You need to create an object from class </a:t>
            </a:r>
            <a:r>
              <a:rPr lang="en-US" i="1" dirty="0" err="1"/>
              <a:t>DispatcherTimer</a:t>
            </a:r>
            <a:r>
              <a:rPr lang="en-US" dirty="0"/>
              <a:t> </a:t>
            </a:r>
          </a:p>
          <a:p>
            <a:pPr lvl="1"/>
            <a:r>
              <a:rPr lang="en-US" dirty="0"/>
              <a:t>Set how often it will </a:t>
            </a:r>
            <a:r>
              <a:rPr lang="en-US" b="1" dirty="0"/>
              <a:t>tick</a:t>
            </a:r>
          </a:p>
          <a:p>
            <a:pPr lvl="1"/>
            <a:r>
              <a:rPr lang="en-US" dirty="0"/>
              <a:t>Set which </a:t>
            </a:r>
            <a:r>
              <a:rPr lang="en-US" i="1" dirty="0"/>
              <a:t>method </a:t>
            </a:r>
            <a:r>
              <a:rPr lang="en-US" dirty="0"/>
              <a:t>will be called at each </a:t>
            </a:r>
            <a:r>
              <a:rPr lang="en-US" b="1" dirty="0"/>
              <a:t>tick</a:t>
            </a:r>
            <a:r>
              <a:rPr lang="en-US" dirty="0"/>
              <a:t> -&gt; </a:t>
            </a:r>
            <a:r>
              <a:rPr lang="en-US" u="sng" dirty="0"/>
              <a:t>add</a:t>
            </a:r>
            <a:r>
              <a:rPr lang="en-US" dirty="0"/>
              <a:t> the method to the timer</a:t>
            </a:r>
            <a:endParaRPr lang="en-US" b="1" dirty="0"/>
          </a:p>
          <a:p>
            <a:pPr lvl="1"/>
            <a:r>
              <a:rPr lang="en-US" b="1" dirty="0"/>
              <a:t>Finally: </a:t>
            </a:r>
            <a:r>
              <a:rPr lang="en-US" dirty="0"/>
              <a:t>start the timer </a:t>
            </a:r>
            <a:r>
              <a:rPr lang="en-US" b="1" dirty="0"/>
              <a:t>:)</a:t>
            </a:r>
          </a:p>
          <a:p>
            <a:r>
              <a:rPr lang="en-US" dirty="0"/>
              <a:t>See also here:</a:t>
            </a:r>
            <a:r>
              <a:rPr lang="en-US" b="1" dirty="0"/>
              <a:t> </a:t>
            </a:r>
            <a:r>
              <a:rPr lang="en-US" dirty="0">
                <a:hlinkClick r:id="rId2"/>
              </a:rPr>
              <a:t>https://wpf-tutorial.com/misc/dispatchertimer/</a:t>
            </a:r>
            <a:endParaRPr lang="en-US" dirty="0"/>
          </a:p>
          <a:p>
            <a:endParaRPr lang="en-US" dirty="0"/>
          </a:p>
          <a:p>
            <a:r>
              <a:rPr lang="da-DK" sz="2800" dirty="0"/>
              <a:t>Look at: </a:t>
            </a:r>
            <a:r>
              <a:rPr lang="da-DK" sz="2800" dirty="0" err="1">
                <a:solidFill>
                  <a:srgbClr val="0070C0"/>
                </a:solidFill>
              </a:rPr>
              <a:t>code</a:t>
            </a:r>
            <a:r>
              <a:rPr lang="da-DK" sz="2800" dirty="0">
                <a:solidFill>
                  <a:srgbClr val="0070C0"/>
                </a:solidFill>
              </a:rPr>
              <a:t>\DrawShapes_ver</a:t>
            </a:r>
            <a:r>
              <a:rPr lang="da-DK" dirty="0">
                <a:solidFill>
                  <a:srgbClr val="0070C0"/>
                </a:solidFill>
              </a:rPr>
              <a:t>3</a:t>
            </a:r>
            <a:r>
              <a:rPr lang="da-DK" sz="2800" dirty="0">
                <a:solidFill>
                  <a:srgbClr val="0070C0"/>
                </a:solidFill>
              </a:rPr>
              <a:t>.cs</a:t>
            </a:r>
          </a:p>
          <a:p>
            <a:pPr lvl="1"/>
            <a:r>
              <a:rPr lang="da-DK" dirty="0"/>
              <a:t>Run the </a:t>
            </a:r>
            <a:r>
              <a:rPr lang="da-DK" dirty="0" err="1"/>
              <a:t>code</a:t>
            </a:r>
            <a:r>
              <a:rPr lang="da-DK" dirty="0"/>
              <a:t>, </a:t>
            </a:r>
            <a:r>
              <a:rPr lang="da-DK" dirty="0" err="1"/>
              <a:t>then</a:t>
            </a:r>
            <a:r>
              <a:rPr lang="da-DK" dirty="0"/>
              <a:t> look at the </a:t>
            </a:r>
            <a:r>
              <a:rPr lang="da-DK" dirty="0" err="1"/>
              <a:t>way</a:t>
            </a:r>
            <a:r>
              <a:rPr lang="da-DK" dirty="0"/>
              <a:t> the </a:t>
            </a:r>
            <a:r>
              <a:rPr lang="da-DK" b="1" dirty="0"/>
              <a:t>timer</a:t>
            </a:r>
            <a:r>
              <a:rPr lang="da-DK" dirty="0"/>
              <a:t> is </a:t>
            </a:r>
            <a:r>
              <a:rPr lang="da-DK" dirty="0" err="1"/>
              <a:t>used</a:t>
            </a:r>
            <a:r>
              <a:rPr lang="da-DK" dirty="0"/>
              <a:t>…</a:t>
            </a:r>
          </a:p>
          <a:p>
            <a:pPr lvl="1"/>
            <a:r>
              <a:rPr lang="da-DK" dirty="0" err="1">
                <a:solidFill>
                  <a:srgbClr val="FF0000"/>
                </a:solidFill>
              </a:rPr>
              <a:t>Slow</a:t>
            </a:r>
            <a:r>
              <a:rPr lang="da-DK" dirty="0">
                <a:solidFill>
                  <a:srgbClr val="FF0000"/>
                </a:solidFill>
              </a:rPr>
              <a:t> </a:t>
            </a:r>
            <a:r>
              <a:rPr lang="da-DK" dirty="0" err="1">
                <a:solidFill>
                  <a:srgbClr val="FF0000"/>
                </a:solidFill>
              </a:rPr>
              <a:t>down</a:t>
            </a:r>
            <a:r>
              <a:rPr lang="da-DK" dirty="0">
                <a:solidFill>
                  <a:srgbClr val="FF0000"/>
                </a:solidFill>
              </a:rPr>
              <a:t> the </a:t>
            </a:r>
            <a:r>
              <a:rPr lang="da-DK" dirty="0" err="1">
                <a:solidFill>
                  <a:srgbClr val="FF0000"/>
                </a:solidFill>
              </a:rPr>
              <a:t>wiggle</a:t>
            </a:r>
            <a:r>
              <a:rPr lang="da-DK" dirty="0">
                <a:solidFill>
                  <a:srgbClr val="FF0000"/>
                </a:solidFill>
              </a:rPr>
              <a:t> </a:t>
            </a:r>
            <a:r>
              <a:rPr lang="da-DK" dirty="0" err="1">
                <a:solidFill>
                  <a:srgbClr val="FF0000"/>
                </a:solidFill>
              </a:rPr>
              <a:t>effect</a:t>
            </a:r>
            <a:r>
              <a:rPr lang="da-DK" dirty="0">
                <a:solidFill>
                  <a:srgbClr val="FF0000"/>
                </a:solidFill>
              </a:rPr>
              <a:t>,</a:t>
            </a:r>
          </a:p>
          <a:p>
            <a:pPr lvl="1"/>
            <a:r>
              <a:rPr lang="da-DK" dirty="0" err="1">
                <a:solidFill>
                  <a:srgbClr val="FF0000"/>
                </a:solidFill>
              </a:rPr>
              <a:t>Then</a:t>
            </a:r>
            <a:r>
              <a:rPr lang="da-DK" dirty="0">
                <a:solidFill>
                  <a:srgbClr val="FF0000"/>
                </a:solidFill>
              </a:rPr>
              <a:t> </a:t>
            </a:r>
            <a:r>
              <a:rPr lang="da-DK" dirty="0" err="1">
                <a:solidFill>
                  <a:srgbClr val="FF0000"/>
                </a:solidFill>
              </a:rPr>
              <a:t>change</a:t>
            </a:r>
            <a:r>
              <a:rPr lang="da-DK" dirty="0">
                <a:solidFill>
                  <a:srgbClr val="FF0000"/>
                </a:solidFill>
              </a:rPr>
              <a:t> the </a:t>
            </a:r>
            <a:r>
              <a:rPr lang="da-DK" dirty="0" err="1">
                <a:solidFill>
                  <a:srgbClr val="FF0000"/>
                </a:solidFill>
              </a:rPr>
              <a:t>code</a:t>
            </a:r>
            <a:r>
              <a:rPr lang="da-DK" dirty="0">
                <a:solidFill>
                  <a:srgbClr val="FF0000"/>
                </a:solidFill>
              </a:rPr>
              <a:t> so </a:t>
            </a:r>
            <a:r>
              <a:rPr lang="da-DK" dirty="0" err="1">
                <a:solidFill>
                  <a:srgbClr val="FF0000"/>
                </a:solidFill>
              </a:rPr>
              <a:t>only</a:t>
            </a:r>
            <a:r>
              <a:rPr lang="da-DK" dirty="0">
                <a:solidFill>
                  <a:srgbClr val="FF0000"/>
                </a:solidFill>
              </a:rPr>
              <a:t> the </a:t>
            </a:r>
            <a:r>
              <a:rPr lang="da-DK" b="1" dirty="0" err="1">
                <a:solidFill>
                  <a:srgbClr val="FF0000"/>
                </a:solidFill>
              </a:rPr>
              <a:t>rectangles</a:t>
            </a:r>
            <a:r>
              <a:rPr lang="da-DK" b="1" dirty="0">
                <a:solidFill>
                  <a:srgbClr val="FF0000"/>
                </a:solidFill>
              </a:rPr>
              <a:t> </a:t>
            </a:r>
            <a:r>
              <a:rPr lang="da-DK" dirty="0" err="1">
                <a:solidFill>
                  <a:srgbClr val="FF0000"/>
                </a:solidFill>
              </a:rPr>
              <a:t>wiggle</a:t>
            </a:r>
            <a:r>
              <a:rPr lang="da-DK" dirty="0">
                <a:solidFill>
                  <a:srgbClr val="FF0000"/>
                </a:solidFill>
              </a:rPr>
              <a:t>. </a:t>
            </a:r>
            <a:br>
              <a:rPr lang="da-DK" dirty="0">
                <a:solidFill>
                  <a:srgbClr val="FF0000"/>
                </a:solidFill>
              </a:rPr>
            </a:br>
            <a:r>
              <a:rPr lang="da-DK" dirty="0"/>
              <a:t>HINT </a:t>
            </a:r>
            <a:r>
              <a:rPr lang="da-DK" dirty="0" err="1"/>
              <a:t>consider</a:t>
            </a:r>
            <a:r>
              <a:rPr lang="da-DK" dirty="0"/>
              <a:t> </a:t>
            </a:r>
            <a:r>
              <a:rPr lang="da-DK" i="1" dirty="0" err="1"/>
              <a:t>obj.GetType</a:t>
            </a:r>
            <a:r>
              <a:rPr lang="da-DK" i="1" dirty="0"/>
              <a:t>() </a:t>
            </a:r>
            <a:r>
              <a:rPr lang="da-DK" dirty="0"/>
              <a:t>and </a:t>
            </a:r>
            <a:r>
              <a:rPr lang="da-DK" i="1" dirty="0" err="1"/>
              <a:t>typeof</a:t>
            </a:r>
            <a:r>
              <a:rPr lang="da-DK" i="1" dirty="0"/>
              <a:t>(</a:t>
            </a:r>
            <a:r>
              <a:rPr lang="da-DK" i="1" dirty="0" err="1"/>
              <a:t>ClassName</a:t>
            </a:r>
            <a:r>
              <a:rPr lang="da-DK" i="1" dirty="0"/>
              <a:t>)</a:t>
            </a:r>
          </a:p>
          <a:p>
            <a:endParaRPr lang="en-US" dirty="0"/>
          </a:p>
          <a:p>
            <a:endParaRPr lang="en-US" dirty="0"/>
          </a:p>
        </p:txBody>
      </p:sp>
    </p:spTree>
    <p:extLst>
      <p:ext uri="{BB962C8B-B14F-4D97-AF65-F5344CB8AC3E}">
        <p14:creationId xmlns:p14="http://schemas.microsoft.com/office/powerpoint/2010/main" val="412567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1669</Words>
  <Application>Microsoft Office PowerPoint</Application>
  <PresentationFormat>Widescreen</PresentationFormat>
  <Paragraphs>174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Cascadia Mono</vt:lpstr>
      <vt:lpstr>Segoe UI</vt:lpstr>
      <vt:lpstr>Office Theme</vt:lpstr>
      <vt:lpstr>Applikationsudvikling II</vt:lpstr>
      <vt:lpstr>Topics:</vt:lpstr>
      <vt:lpstr>Layouts in WPF</vt:lpstr>
      <vt:lpstr>Layouts -&gt; Panels</vt:lpstr>
      <vt:lpstr>How to design and define a grid panel</vt:lpstr>
      <vt:lpstr>WPF canvas and shapes</vt:lpstr>
      <vt:lpstr>Clear and add different kinds of shapes</vt:lpstr>
      <vt:lpstr>Animation</vt:lpstr>
      <vt:lpstr>We need a timer</vt:lpstr>
      <vt:lpstr>Solution for: only rectangles…</vt:lpstr>
      <vt:lpstr>Break</vt:lpstr>
      <vt:lpstr>A particle</vt:lpstr>
      <vt:lpstr>Particle class</vt:lpstr>
      <vt:lpstr>Animate a particle</vt:lpstr>
      <vt:lpstr>Look at…</vt:lpstr>
      <vt:lpstr>LifeSpan – stop the particle after a while</vt:lpstr>
      <vt:lpstr>Many particles -&gt; a list!</vt:lpstr>
      <vt:lpstr>Ideas to speed-up</vt:lpstr>
      <vt:lpstr>Conclusion</vt:lpstr>
      <vt:lpstr>Break</vt:lpstr>
      <vt:lpstr>Let’s play and then look at …</vt:lpstr>
      <vt:lpstr>More info on images and grids</vt:lpstr>
      <vt:lpstr>Save/load to text file</vt:lpstr>
      <vt:lpstr>Break</vt:lpstr>
      <vt:lpstr>Q/As</vt:lpstr>
      <vt:lpstr>Tasks for next time</vt:lpstr>
      <vt:lpstr>Work on the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Applikationsudvikling II</dc:title>
  <dc:creator>Andrea Valente</dc:creator>
  <cp:lastModifiedBy>Andrea Valente</cp:lastModifiedBy>
  <cp:revision>841</cp:revision>
  <dcterms:created xsi:type="dcterms:W3CDTF">2023-04-04T17:00:34Z</dcterms:created>
  <dcterms:modified xsi:type="dcterms:W3CDTF">2023-04-25T13:35:49Z</dcterms:modified>
</cp:coreProperties>
</file>