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21" r:id="rId3"/>
    <p:sldId id="299" r:id="rId4"/>
    <p:sldId id="306" r:id="rId5"/>
    <p:sldId id="311" r:id="rId6"/>
    <p:sldId id="323" r:id="rId7"/>
    <p:sldId id="381" r:id="rId8"/>
    <p:sldId id="327" r:id="rId9"/>
    <p:sldId id="307" r:id="rId10"/>
    <p:sldId id="303" r:id="rId11"/>
    <p:sldId id="380" r:id="rId12"/>
    <p:sldId id="304" r:id="rId13"/>
    <p:sldId id="328" r:id="rId14"/>
    <p:sldId id="324" r:id="rId15"/>
    <p:sldId id="312" r:id="rId16"/>
    <p:sldId id="334" r:id="rId17"/>
    <p:sldId id="379" r:id="rId18"/>
    <p:sldId id="257" r:id="rId19"/>
    <p:sldId id="258" r:id="rId20"/>
    <p:sldId id="259" r:id="rId21"/>
    <p:sldId id="260" r:id="rId22"/>
    <p:sldId id="261" r:id="rId23"/>
    <p:sldId id="263" r:id="rId24"/>
    <p:sldId id="264" r:id="rId25"/>
    <p:sldId id="265" r:id="rId26"/>
    <p:sldId id="266" r:id="rId27"/>
    <p:sldId id="267" r:id="rId28"/>
    <p:sldId id="367" r:id="rId29"/>
    <p:sldId id="383" r:id="rId30"/>
    <p:sldId id="3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D1"/>
    <a:srgbClr val="FFF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852" autoAdjust="0"/>
  </p:normalViewPr>
  <p:slideViewPr>
    <p:cSldViewPr snapToGrid="0">
      <p:cViewPr varScale="1">
        <p:scale>
          <a:sx n="95" d="100"/>
          <a:sy n="95" d="100"/>
        </p:scale>
        <p:origin x="1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5B7D56-965F-469F-BEA5-E8F39E79D044}" type="datetimeFigureOut">
              <a:rPr lang="en-US" smtClean="0"/>
              <a:t>5/8/2023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9DECD8-E85B-4C15-98F9-15A72F974A35}" type="slidenum">
              <a:rPr lang="en-US" smtClean="0"/>
              <a:t>‹#›</a:t>
            </a:fld>
            <a:endParaRPr lang="en-US"/>
          </a:p>
        </p:txBody>
      </p:sp>
    </p:spTree>
    <p:extLst>
      <p:ext uri="{BB962C8B-B14F-4D97-AF65-F5344CB8AC3E}">
        <p14:creationId xmlns:p14="http://schemas.microsoft.com/office/powerpoint/2010/main" val="1172134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jshint.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Javascript</a:t>
            </a:r>
            <a:r>
              <a:rPr lang="da-DK" dirty="0"/>
              <a:t> </a:t>
            </a:r>
            <a:r>
              <a:rPr lang="da-DK" dirty="0" err="1"/>
              <a:t>syntax</a:t>
            </a:r>
            <a:r>
              <a:rPr lang="da-DK" dirty="0"/>
              <a:t> standards</a:t>
            </a:r>
          </a:p>
          <a:p>
            <a:r>
              <a:rPr lang="da-DK" dirty="0"/>
              <a:t>	https://www.w3schools.com/js/js_conventions.asp </a:t>
            </a:r>
          </a:p>
        </p:txBody>
      </p:sp>
      <p:sp>
        <p:nvSpPr>
          <p:cNvPr id="4" name="Slide Number Placeholder 3"/>
          <p:cNvSpPr>
            <a:spLocks noGrp="1"/>
          </p:cNvSpPr>
          <p:nvPr>
            <p:ph type="sldNum" sz="quarter" idx="10"/>
          </p:nvPr>
        </p:nvSpPr>
        <p:spPr/>
        <p:txBody>
          <a:bodyPr/>
          <a:lstStyle/>
          <a:p>
            <a:fld id="{C03BF171-B3B0-4011-9FC3-D77DC87CA211}" type="slidenum">
              <a:rPr lang="da-DK" smtClean="0"/>
              <a:t>4</a:t>
            </a:fld>
            <a:endParaRPr lang="da-DK"/>
          </a:p>
        </p:txBody>
      </p:sp>
    </p:spTree>
    <p:extLst>
      <p:ext uri="{BB962C8B-B14F-4D97-AF65-F5344CB8AC3E}">
        <p14:creationId xmlns:p14="http://schemas.microsoft.com/office/powerpoint/2010/main" val="1937608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B5DB20E6-F35F-EF2D-68C0-D44E74BCD8FD}"/>
              </a:ext>
            </a:extLst>
          </p:cNvPr>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pPr eaLnBrk="1"/>
            <a:fld id="{53F66F2D-7D21-4783-96B8-2B904D4358C2}" type="slidenum">
              <a:rPr lang="en-US" altLang="en-US">
                <a:solidFill>
                  <a:srgbClr val="000000"/>
                </a:solidFill>
                <a:latin typeface="Times New Roman" panose="02020603050405020304" pitchFamily="18" charset="0"/>
              </a:rPr>
              <a:pPr eaLnBrk="1"/>
              <a:t>21</a:t>
            </a:fld>
            <a:endParaRPr lang="en-US" altLang="en-US">
              <a:solidFill>
                <a:srgbClr val="000000"/>
              </a:solidFill>
              <a:latin typeface="Times New Roman" panose="02020603050405020304" pitchFamily="18" charset="0"/>
            </a:endParaRPr>
          </a:p>
        </p:txBody>
      </p:sp>
      <p:sp>
        <p:nvSpPr>
          <p:cNvPr id="19459" name="Rectangle 1">
            <a:extLst>
              <a:ext uri="{FF2B5EF4-FFF2-40B4-BE49-F238E27FC236}">
                <a16:creationId xmlns:a16="http://schemas.microsoft.com/office/drawing/2014/main" id="{F9D4EDE2-9614-968F-633F-904A37533E1F}"/>
              </a:ext>
            </a:extLst>
          </p:cNvPr>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a:extLst>
              <a:ext uri="{FF2B5EF4-FFF2-40B4-BE49-F238E27FC236}">
                <a16:creationId xmlns:a16="http://schemas.microsoft.com/office/drawing/2014/main" id="{32C726DD-C8F0-FAB1-54CA-26A1F0DDDC56}"/>
              </a:ext>
            </a:extLst>
          </p:cNvPr>
          <p:cNvSpPr txBox="1">
            <a:spLocks noGrp="1" noChangeArrowheads="1"/>
          </p:cNvSpPr>
          <p:nvPr>
            <p:ph type="body" idx="1"/>
          </p:nvPr>
        </p:nvSpPr>
        <p:spPr>
          <a:xfrm>
            <a:off x="755650" y="5078413"/>
            <a:ext cx="6048375" cy="47212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a:extLst>
              <a:ext uri="{FF2B5EF4-FFF2-40B4-BE49-F238E27FC236}">
                <a16:creationId xmlns:a16="http://schemas.microsoft.com/office/drawing/2014/main" id="{16B41B79-60A4-2888-1BA2-4396BE7E7D01}"/>
              </a:ext>
            </a:extLst>
          </p:cNvPr>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pPr eaLnBrk="1"/>
            <a:fld id="{A020E4DD-E19F-43EB-B14C-22DF0CF41637}" type="slidenum">
              <a:rPr lang="en-US" altLang="en-US">
                <a:solidFill>
                  <a:srgbClr val="000000"/>
                </a:solidFill>
                <a:latin typeface="Times New Roman" panose="02020603050405020304" pitchFamily="18" charset="0"/>
              </a:rPr>
              <a:pPr eaLnBrk="1"/>
              <a:t>22</a:t>
            </a:fld>
            <a:endParaRPr lang="en-US" altLang="en-US">
              <a:solidFill>
                <a:srgbClr val="000000"/>
              </a:solidFill>
              <a:latin typeface="Times New Roman" panose="02020603050405020304" pitchFamily="18" charset="0"/>
            </a:endParaRPr>
          </a:p>
        </p:txBody>
      </p:sp>
      <p:sp>
        <p:nvSpPr>
          <p:cNvPr id="20483" name="Rectangle 1">
            <a:extLst>
              <a:ext uri="{FF2B5EF4-FFF2-40B4-BE49-F238E27FC236}">
                <a16:creationId xmlns:a16="http://schemas.microsoft.com/office/drawing/2014/main" id="{EA1299F4-E6BD-B70B-E662-33F5CBEDB883}"/>
              </a:ext>
            </a:extLst>
          </p:cNvPr>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Rectangle 2">
            <a:extLst>
              <a:ext uri="{FF2B5EF4-FFF2-40B4-BE49-F238E27FC236}">
                <a16:creationId xmlns:a16="http://schemas.microsoft.com/office/drawing/2014/main" id="{DDA4CBF7-8B24-87B4-1780-31A6752C1128}"/>
              </a:ext>
            </a:extLst>
          </p:cNvPr>
          <p:cNvSpPr txBox="1">
            <a:spLocks noGrp="1" noChangeArrowheads="1"/>
          </p:cNvSpPr>
          <p:nvPr>
            <p:ph type="body" idx="1"/>
          </p:nvPr>
        </p:nvSpPr>
        <p:spPr>
          <a:xfrm>
            <a:off x="755650" y="5078413"/>
            <a:ext cx="6048375" cy="47212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a:extLst>
              <a:ext uri="{FF2B5EF4-FFF2-40B4-BE49-F238E27FC236}">
                <a16:creationId xmlns:a16="http://schemas.microsoft.com/office/drawing/2014/main" id="{C5B738E6-EF3B-A841-45E4-4645723F3D18}"/>
              </a:ext>
            </a:extLst>
          </p:cNvPr>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pPr eaLnBrk="1"/>
            <a:fld id="{E12B97F8-339F-452B-A2D1-2A285B74D5F8}" type="slidenum">
              <a:rPr lang="en-US" altLang="en-US">
                <a:solidFill>
                  <a:srgbClr val="000000"/>
                </a:solidFill>
                <a:latin typeface="Times New Roman" panose="02020603050405020304" pitchFamily="18" charset="0"/>
              </a:rPr>
              <a:pPr eaLnBrk="1"/>
              <a:t>23</a:t>
            </a:fld>
            <a:endParaRPr lang="en-US" altLang="en-US">
              <a:solidFill>
                <a:srgbClr val="000000"/>
              </a:solidFill>
              <a:latin typeface="Times New Roman" panose="02020603050405020304" pitchFamily="18" charset="0"/>
            </a:endParaRPr>
          </a:p>
        </p:txBody>
      </p:sp>
      <p:sp>
        <p:nvSpPr>
          <p:cNvPr id="22531" name="Rectangle 1">
            <a:extLst>
              <a:ext uri="{FF2B5EF4-FFF2-40B4-BE49-F238E27FC236}">
                <a16:creationId xmlns:a16="http://schemas.microsoft.com/office/drawing/2014/main" id="{216DC3E9-F56E-E6CA-513A-832908822CF2}"/>
              </a:ext>
            </a:extLst>
          </p:cNvPr>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Rectangle 2">
            <a:extLst>
              <a:ext uri="{FF2B5EF4-FFF2-40B4-BE49-F238E27FC236}">
                <a16:creationId xmlns:a16="http://schemas.microsoft.com/office/drawing/2014/main" id="{A5D01D80-4F12-1A43-E7FE-4D9F3B0E557F}"/>
              </a:ext>
            </a:extLst>
          </p:cNvPr>
          <p:cNvSpPr txBox="1">
            <a:spLocks noGrp="1" noChangeArrowheads="1"/>
          </p:cNvSpPr>
          <p:nvPr>
            <p:ph type="body" idx="1"/>
          </p:nvPr>
        </p:nvSpPr>
        <p:spPr>
          <a:xfrm>
            <a:off x="755650" y="5078413"/>
            <a:ext cx="6048375" cy="47212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75FE7ECD-532B-FBBF-D8C4-36B0CEC48081}"/>
              </a:ext>
            </a:extLst>
          </p:cNvPr>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pPr eaLnBrk="1"/>
            <a:fld id="{B8CF4EFD-C014-4A0B-BECA-A33C3B4955A6}" type="slidenum">
              <a:rPr lang="en-US" altLang="en-US">
                <a:solidFill>
                  <a:srgbClr val="000000"/>
                </a:solidFill>
                <a:latin typeface="Times New Roman" panose="02020603050405020304" pitchFamily="18" charset="0"/>
              </a:rPr>
              <a:pPr eaLnBrk="1"/>
              <a:t>24</a:t>
            </a:fld>
            <a:endParaRPr lang="en-US" altLang="en-US">
              <a:solidFill>
                <a:srgbClr val="000000"/>
              </a:solidFill>
              <a:latin typeface="Times New Roman" panose="02020603050405020304" pitchFamily="18" charset="0"/>
            </a:endParaRPr>
          </a:p>
        </p:txBody>
      </p:sp>
      <p:sp>
        <p:nvSpPr>
          <p:cNvPr id="23555" name="Rectangle 1">
            <a:extLst>
              <a:ext uri="{FF2B5EF4-FFF2-40B4-BE49-F238E27FC236}">
                <a16:creationId xmlns:a16="http://schemas.microsoft.com/office/drawing/2014/main" id="{97D6E9DE-499A-67AC-3D7B-AD53FD704BE4}"/>
              </a:ext>
            </a:extLst>
          </p:cNvPr>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a:extLst>
              <a:ext uri="{FF2B5EF4-FFF2-40B4-BE49-F238E27FC236}">
                <a16:creationId xmlns:a16="http://schemas.microsoft.com/office/drawing/2014/main" id="{AAB34E97-E38D-9FCA-4389-517E181A9360}"/>
              </a:ext>
            </a:extLst>
          </p:cNvPr>
          <p:cNvSpPr txBox="1">
            <a:spLocks noGrp="1" noChangeArrowheads="1"/>
          </p:cNvSpPr>
          <p:nvPr>
            <p:ph type="body" idx="1"/>
          </p:nvPr>
        </p:nvSpPr>
        <p:spPr>
          <a:xfrm>
            <a:off x="755650" y="5078413"/>
            <a:ext cx="6048375" cy="47212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a:extLst>
              <a:ext uri="{FF2B5EF4-FFF2-40B4-BE49-F238E27FC236}">
                <a16:creationId xmlns:a16="http://schemas.microsoft.com/office/drawing/2014/main" id="{B543C3FA-6695-9A6D-3134-79AF40C54F55}"/>
              </a:ext>
            </a:extLst>
          </p:cNvPr>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pPr eaLnBrk="1"/>
            <a:fld id="{67B1B1C6-1E0A-4275-8114-D613299E4DD6}" type="slidenum">
              <a:rPr lang="en-US" altLang="en-US">
                <a:solidFill>
                  <a:srgbClr val="000000"/>
                </a:solidFill>
                <a:latin typeface="Times New Roman" panose="02020603050405020304" pitchFamily="18" charset="0"/>
              </a:rPr>
              <a:pPr eaLnBrk="1"/>
              <a:t>25</a:t>
            </a:fld>
            <a:endParaRPr lang="en-US" altLang="en-US">
              <a:solidFill>
                <a:srgbClr val="000000"/>
              </a:solidFill>
              <a:latin typeface="Times New Roman" panose="02020603050405020304" pitchFamily="18" charset="0"/>
            </a:endParaRPr>
          </a:p>
        </p:txBody>
      </p:sp>
      <p:sp>
        <p:nvSpPr>
          <p:cNvPr id="24579" name="Rectangle 1">
            <a:extLst>
              <a:ext uri="{FF2B5EF4-FFF2-40B4-BE49-F238E27FC236}">
                <a16:creationId xmlns:a16="http://schemas.microsoft.com/office/drawing/2014/main" id="{A735E10D-D4FD-6F52-E896-D11EF43F2D54}"/>
              </a:ext>
            </a:extLst>
          </p:cNvPr>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0" name="Rectangle 2">
            <a:extLst>
              <a:ext uri="{FF2B5EF4-FFF2-40B4-BE49-F238E27FC236}">
                <a16:creationId xmlns:a16="http://schemas.microsoft.com/office/drawing/2014/main" id="{8BDE319F-E3DA-4B6B-D8CA-90902BD5B813}"/>
              </a:ext>
            </a:extLst>
          </p:cNvPr>
          <p:cNvSpPr txBox="1">
            <a:spLocks noGrp="1" noChangeArrowheads="1"/>
          </p:cNvSpPr>
          <p:nvPr>
            <p:ph type="body" idx="1"/>
          </p:nvPr>
        </p:nvSpPr>
        <p:spPr>
          <a:xfrm>
            <a:off x="755650" y="5078413"/>
            <a:ext cx="6048375" cy="47212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6514F838-CB23-53A4-B41F-EC34E85482B1}"/>
              </a:ext>
            </a:extLst>
          </p:cNvPr>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pPr eaLnBrk="1"/>
            <a:fld id="{71415308-96C6-478C-A09B-2AB710FC0FEC}" type="slidenum">
              <a:rPr lang="en-US" altLang="en-US">
                <a:solidFill>
                  <a:srgbClr val="000000"/>
                </a:solidFill>
                <a:latin typeface="Times New Roman" panose="02020603050405020304" pitchFamily="18" charset="0"/>
              </a:rPr>
              <a:pPr eaLnBrk="1"/>
              <a:t>26</a:t>
            </a:fld>
            <a:endParaRPr lang="en-US" altLang="en-US">
              <a:solidFill>
                <a:srgbClr val="000000"/>
              </a:solidFill>
              <a:latin typeface="Times New Roman" panose="02020603050405020304" pitchFamily="18" charset="0"/>
            </a:endParaRPr>
          </a:p>
        </p:txBody>
      </p:sp>
      <p:sp>
        <p:nvSpPr>
          <p:cNvPr id="25603" name="Rectangle 1">
            <a:extLst>
              <a:ext uri="{FF2B5EF4-FFF2-40B4-BE49-F238E27FC236}">
                <a16:creationId xmlns:a16="http://schemas.microsoft.com/office/drawing/2014/main" id="{561EC7AB-5610-B059-5FB7-3CFF2D4164BF}"/>
              </a:ext>
            </a:extLst>
          </p:cNvPr>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a:extLst>
              <a:ext uri="{FF2B5EF4-FFF2-40B4-BE49-F238E27FC236}">
                <a16:creationId xmlns:a16="http://schemas.microsoft.com/office/drawing/2014/main" id="{E5E2C36E-21C8-A23E-850E-6282837BDE71}"/>
              </a:ext>
            </a:extLst>
          </p:cNvPr>
          <p:cNvSpPr txBox="1">
            <a:spLocks noGrp="1" noChangeArrowheads="1"/>
          </p:cNvSpPr>
          <p:nvPr>
            <p:ph type="body" idx="1"/>
          </p:nvPr>
        </p:nvSpPr>
        <p:spPr>
          <a:xfrm>
            <a:off x="755650" y="5078413"/>
            <a:ext cx="6048375" cy="47212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a:extLst>
              <a:ext uri="{FF2B5EF4-FFF2-40B4-BE49-F238E27FC236}">
                <a16:creationId xmlns:a16="http://schemas.microsoft.com/office/drawing/2014/main" id="{D9D159BA-859E-F84D-EF83-42C1CD5FBD76}"/>
              </a:ext>
            </a:extLst>
          </p:cNvPr>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pPr eaLnBrk="1"/>
            <a:fld id="{EE60E646-F9B4-4F68-A5ED-CC3250D686C6}" type="slidenum">
              <a:rPr lang="en-US" altLang="en-US">
                <a:solidFill>
                  <a:srgbClr val="000000"/>
                </a:solidFill>
                <a:latin typeface="Times New Roman" panose="02020603050405020304" pitchFamily="18" charset="0"/>
              </a:rPr>
              <a:pPr eaLnBrk="1"/>
              <a:t>27</a:t>
            </a:fld>
            <a:endParaRPr lang="en-US" altLang="en-US">
              <a:solidFill>
                <a:srgbClr val="000000"/>
              </a:solidFill>
              <a:latin typeface="Times New Roman" panose="02020603050405020304" pitchFamily="18" charset="0"/>
            </a:endParaRPr>
          </a:p>
        </p:txBody>
      </p:sp>
      <p:sp>
        <p:nvSpPr>
          <p:cNvPr id="26627" name="Rectangle 1">
            <a:extLst>
              <a:ext uri="{FF2B5EF4-FFF2-40B4-BE49-F238E27FC236}">
                <a16:creationId xmlns:a16="http://schemas.microsoft.com/office/drawing/2014/main" id="{5DEB905E-6FE1-3EF2-FAA2-299ACAB7F537}"/>
              </a:ext>
            </a:extLst>
          </p:cNvPr>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8" name="Rectangle 2">
            <a:extLst>
              <a:ext uri="{FF2B5EF4-FFF2-40B4-BE49-F238E27FC236}">
                <a16:creationId xmlns:a16="http://schemas.microsoft.com/office/drawing/2014/main" id="{674C3E20-AECE-3C44-6A3F-2536ADF23000}"/>
              </a:ext>
            </a:extLst>
          </p:cNvPr>
          <p:cNvSpPr txBox="1">
            <a:spLocks noGrp="1" noChangeArrowheads="1"/>
          </p:cNvSpPr>
          <p:nvPr>
            <p:ph type="body" idx="1"/>
          </p:nvPr>
        </p:nvSpPr>
        <p:spPr>
          <a:xfrm>
            <a:off x="755650" y="5078413"/>
            <a:ext cx="6048375" cy="47212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a-DK" dirty="0"/>
          </a:p>
        </p:txBody>
      </p:sp>
      <p:sp>
        <p:nvSpPr>
          <p:cNvPr id="4" name="Slide Number Placeholder 3"/>
          <p:cNvSpPr>
            <a:spLocks noGrp="1"/>
          </p:cNvSpPr>
          <p:nvPr>
            <p:ph type="sldNum" sz="quarter" idx="10"/>
          </p:nvPr>
        </p:nvSpPr>
        <p:spPr/>
        <p:txBody>
          <a:bodyPr/>
          <a:lstStyle/>
          <a:p>
            <a:fld id="{C03BF171-B3B0-4011-9FC3-D77DC87CA211}" type="slidenum">
              <a:rPr lang="da-DK" smtClean="0"/>
              <a:t>9</a:t>
            </a:fld>
            <a:endParaRPr lang="da-DK"/>
          </a:p>
        </p:txBody>
      </p:sp>
    </p:spTree>
    <p:extLst>
      <p:ext uri="{BB962C8B-B14F-4D97-AF65-F5344CB8AC3E}">
        <p14:creationId xmlns:p14="http://schemas.microsoft.com/office/powerpoint/2010/main" val="591653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“31 code smells all developers should be familiar with” -&gt; https://pragmaticways.com/31-code-smells-you-must-know/</a:t>
            </a:r>
          </a:p>
        </p:txBody>
      </p:sp>
      <p:sp>
        <p:nvSpPr>
          <p:cNvPr id="4" name="Slide Number Placeholder 3"/>
          <p:cNvSpPr>
            <a:spLocks noGrp="1"/>
          </p:cNvSpPr>
          <p:nvPr>
            <p:ph type="sldNum" sz="quarter" idx="10"/>
          </p:nvPr>
        </p:nvSpPr>
        <p:spPr/>
        <p:txBody>
          <a:bodyPr/>
          <a:lstStyle/>
          <a:p>
            <a:fld id="{C03BF171-B3B0-4011-9FC3-D77DC87CA211}" type="slidenum">
              <a:rPr lang="da-DK" smtClean="0"/>
              <a:t>10</a:t>
            </a:fld>
            <a:endParaRPr lang="da-DK"/>
          </a:p>
        </p:txBody>
      </p:sp>
    </p:spTree>
    <p:extLst>
      <p:ext uri="{BB962C8B-B14F-4D97-AF65-F5344CB8AC3E}">
        <p14:creationId xmlns:p14="http://schemas.microsoft.com/office/powerpoint/2010/main" val="2687791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dirty="0">
                <a:solidFill>
                  <a:srgbClr val="00B050"/>
                </a:solidFill>
              </a:rPr>
              <a:t>From book http://refactoringjs.com/ [</a:t>
            </a:r>
            <a:r>
              <a:rPr lang="en-US" sz="1200" i="1" dirty="0" err="1">
                <a:solidFill>
                  <a:srgbClr val="00B050"/>
                </a:solidFill>
              </a:rPr>
              <a:t>chpt</a:t>
            </a:r>
            <a:r>
              <a:rPr lang="en-US" sz="1200" i="1" dirty="0">
                <a:solidFill>
                  <a:srgbClr val="00B050"/>
                </a:solidFill>
              </a:rPr>
              <a:t> 1]</a:t>
            </a:r>
          </a:p>
        </p:txBody>
      </p:sp>
      <p:sp>
        <p:nvSpPr>
          <p:cNvPr id="4" name="Slide Number Placeholder 3"/>
          <p:cNvSpPr>
            <a:spLocks noGrp="1"/>
          </p:cNvSpPr>
          <p:nvPr>
            <p:ph type="sldNum" sz="quarter" idx="10"/>
          </p:nvPr>
        </p:nvSpPr>
        <p:spPr/>
        <p:txBody>
          <a:bodyPr/>
          <a:lstStyle/>
          <a:p>
            <a:fld id="{C03BF171-B3B0-4011-9FC3-D77DC87CA211}" type="slidenum">
              <a:rPr lang="da-DK" smtClean="0"/>
              <a:t>12</a:t>
            </a:fld>
            <a:endParaRPr lang="da-DK"/>
          </a:p>
        </p:txBody>
      </p:sp>
    </p:spTree>
    <p:extLst>
      <p:ext uri="{BB962C8B-B14F-4D97-AF65-F5344CB8AC3E}">
        <p14:creationId xmlns:p14="http://schemas.microsoft.com/office/powerpoint/2010/main" val="4186848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Lint with: </a:t>
            </a:r>
            <a:r>
              <a:rPr lang="da-DK" sz="1200" dirty="0">
                <a:hlinkClick r:id="rId3"/>
              </a:rPr>
              <a:t>jshint.com</a:t>
            </a:r>
            <a:endParaRPr lang="en-US" dirty="0"/>
          </a:p>
        </p:txBody>
      </p:sp>
      <p:sp>
        <p:nvSpPr>
          <p:cNvPr id="4" name="Slide Number Placeholder 3"/>
          <p:cNvSpPr>
            <a:spLocks noGrp="1"/>
          </p:cNvSpPr>
          <p:nvPr>
            <p:ph type="sldNum" sz="quarter" idx="10"/>
          </p:nvPr>
        </p:nvSpPr>
        <p:spPr/>
        <p:txBody>
          <a:bodyPr/>
          <a:lstStyle/>
          <a:p>
            <a:fld id="{C03BF171-B3B0-4011-9FC3-D77DC87CA211}" type="slidenum">
              <a:rPr lang="da-DK" smtClean="0"/>
              <a:t>13</a:t>
            </a:fld>
            <a:endParaRPr lang="da-DK"/>
          </a:p>
        </p:txBody>
      </p:sp>
    </p:spTree>
    <p:extLst>
      <p:ext uri="{BB962C8B-B14F-4D97-AF65-F5344CB8AC3E}">
        <p14:creationId xmlns:p14="http://schemas.microsoft.com/office/powerpoint/2010/main" val="3942196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D1C5F3-EB0A-47A8-BBB0-15F6BD1F10E7}" type="slidenum">
              <a:rPr lang="en-US" smtClean="0"/>
              <a:t>14</a:t>
            </a:fld>
            <a:endParaRPr lang="en-US"/>
          </a:p>
        </p:txBody>
      </p:sp>
    </p:spTree>
    <p:extLst>
      <p:ext uri="{BB962C8B-B14F-4D97-AF65-F5344CB8AC3E}">
        <p14:creationId xmlns:p14="http://schemas.microsoft.com/office/powerpoint/2010/main" val="354206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a:extLst>
              <a:ext uri="{FF2B5EF4-FFF2-40B4-BE49-F238E27FC236}">
                <a16:creationId xmlns:a16="http://schemas.microsoft.com/office/drawing/2014/main" id="{1D7E1C10-9F27-2A70-C938-4C078F688072}"/>
              </a:ext>
            </a:extLst>
          </p:cNvPr>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pPr eaLnBrk="1"/>
            <a:fld id="{D6E05138-D958-447D-BEE2-8892042A9117}" type="slidenum">
              <a:rPr lang="en-US" altLang="en-US">
                <a:solidFill>
                  <a:srgbClr val="000000"/>
                </a:solidFill>
                <a:latin typeface="Times New Roman" panose="02020603050405020304" pitchFamily="18" charset="0"/>
              </a:rPr>
              <a:pPr eaLnBrk="1"/>
              <a:t>18</a:t>
            </a:fld>
            <a:endParaRPr lang="en-US" altLang="en-US">
              <a:solidFill>
                <a:srgbClr val="000000"/>
              </a:solidFill>
              <a:latin typeface="Times New Roman" panose="02020603050405020304" pitchFamily="18" charset="0"/>
            </a:endParaRPr>
          </a:p>
        </p:txBody>
      </p:sp>
      <p:sp>
        <p:nvSpPr>
          <p:cNvPr id="16387" name="Rectangle 1">
            <a:extLst>
              <a:ext uri="{FF2B5EF4-FFF2-40B4-BE49-F238E27FC236}">
                <a16:creationId xmlns:a16="http://schemas.microsoft.com/office/drawing/2014/main" id="{EF9588CF-820A-7940-AF55-68A546AAD7D8}"/>
              </a:ext>
            </a:extLst>
          </p:cNvPr>
          <p:cNvSpPr txBox="1">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8" name="Rectangle 2">
            <a:extLst>
              <a:ext uri="{FF2B5EF4-FFF2-40B4-BE49-F238E27FC236}">
                <a16:creationId xmlns:a16="http://schemas.microsoft.com/office/drawing/2014/main" id="{11729DC5-B75D-56EE-24A9-33620241537A}"/>
              </a:ext>
            </a:extLst>
          </p:cNvPr>
          <p:cNvSpPr txBox="1">
            <a:spLocks noGrp="1" noChangeArrowheads="1"/>
          </p:cNvSpPr>
          <p:nvPr>
            <p:ph type="body" idx="1"/>
          </p:nvPr>
        </p:nvSpPr>
        <p:spPr>
          <a:xfrm>
            <a:off x="755650" y="5078413"/>
            <a:ext cx="6048375" cy="481171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00B8AC8F-DD09-56B0-B3B2-AED816B70AC9}"/>
              </a:ext>
            </a:extLst>
          </p:cNvPr>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pPr eaLnBrk="1"/>
            <a:fld id="{5DE8D790-7F4C-4947-8A7B-035A5E4A7F0E}" type="slidenum">
              <a:rPr lang="en-US" altLang="en-US">
                <a:solidFill>
                  <a:srgbClr val="000000"/>
                </a:solidFill>
                <a:latin typeface="Times New Roman" panose="02020603050405020304" pitchFamily="18" charset="0"/>
              </a:rPr>
              <a:pPr eaLnBrk="1"/>
              <a:t>19</a:t>
            </a:fld>
            <a:endParaRPr lang="en-US" altLang="en-US">
              <a:solidFill>
                <a:srgbClr val="000000"/>
              </a:solidFill>
              <a:latin typeface="Times New Roman" panose="02020603050405020304" pitchFamily="18" charset="0"/>
            </a:endParaRPr>
          </a:p>
        </p:txBody>
      </p:sp>
      <p:sp>
        <p:nvSpPr>
          <p:cNvPr id="17411" name="Rectangle 1">
            <a:extLst>
              <a:ext uri="{FF2B5EF4-FFF2-40B4-BE49-F238E27FC236}">
                <a16:creationId xmlns:a16="http://schemas.microsoft.com/office/drawing/2014/main" id="{88D40C28-E1A1-1894-0071-0B2CE4EB8D1D}"/>
              </a:ext>
            </a:extLst>
          </p:cNvPr>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a:extLst>
              <a:ext uri="{FF2B5EF4-FFF2-40B4-BE49-F238E27FC236}">
                <a16:creationId xmlns:a16="http://schemas.microsoft.com/office/drawing/2014/main" id="{69348377-6226-1F2A-2F41-F26C399B9200}"/>
              </a:ext>
            </a:extLst>
          </p:cNvPr>
          <p:cNvSpPr txBox="1">
            <a:spLocks noGrp="1" noChangeArrowheads="1"/>
          </p:cNvSpPr>
          <p:nvPr>
            <p:ph type="body" idx="1"/>
          </p:nvPr>
        </p:nvSpPr>
        <p:spPr>
          <a:xfrm>
            <a:off x="755650" y="5078413"/>
            <a:ext cx="6048375" cy="47212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a:extLst>
              <a:ext uri="{FF2B5EF4-FFF2-40B4-BE49-F238E27FC236}">
                <a16:creationId xmlns:a16="http://schemas.microsoft.com/office/drawing/2014/main" id="{D31BBD9C-2CF2-33AA-82B8-E9C393164277}"/>
              </a:ext>
            </a:extLst>
          </p:cNvPr>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pPr eaLnBrk="1"/>
            <a:fld id="{AD7C8917-AF54-417A-AC70-6EACF0EE046F}" type="slidenum">
              <a:rPr lang="en-US" altLang="en-US">
                <a:solidFill>
                  <a:srgbClr val="000000"/>
                </a:solidFill>
                <a:latin typeface="Times New Roman" panose="02020603050405020304" pitchFamily="18" charset="0"/>
              </a:rPr>
              <a:pPr eaLnBrk="1"/>
              <a:t>20</a:t>
            </a:fld>
            <a:endParaRPr lang="en-US" altLang="en-US">
              <a:solidFill>
                <a:srgbClr val="000000"/>
              </a:solidFill>
              <a:latin typeface="Times New Roman" panose="02020603050405020304" pitchFamily="18" charset="0"/>
            </a:endParaRPr>
          </a:p>
        </p:txBody>
      </p:sp>
      <p:sp>
        <p:nvSpPr>
          <p:cNvPr id="18435" name="Rectangle 1">
            <a:extLst>
              <a:ext uri="{FF2B5EF4-FFF2-40B4-BE49-F238E27FC236}">
                <a16:creationId xmlns:a16="http://schemas.microsoft.com/office/drawing/2014/main" id="{D3245FE5-4AB8-6FB8-22A4-5FC1BC1AD321}"/>
              </a:ext>
            </a:extLst>
          </p:cNvPr>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Rectangle 2">
            <a:extLst>
              <a:ext uri="{FF2B5EF4-FFF2-40B4-BE49-F238E27FC236}">
                <a16:creationId xmlns:a16="http://schemas.microsoft.com/office/drawing/2014/main" id="{FA4DCD9A-3083-B940-E8EA-51976A2649F9}"/>
              </a:ext>
            </a:extLst>
          </p:cNvPr>
          <p:cNvSpPr txBox="1">
            <a:spLocks noGrp="1" noChangeArrowheads="1"/>
          </p:cNvSpPr>
          <p:nvPr>
            <p:ph type="body" idx="1"/>
          </p:nvPr>
        </p:nvSpPr>
        <p:spPr>
          <a:xfrm>
            <a:off x="755650" y="5078413"/>
            <a:ext cx="6048375" cy="47212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F7684-52CF-3A28-AEA8-80F894A04A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8E1CA3-0D08-AA29-F324-7147365F68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B7D0A0-1E82-A1FC-B59E-16BDCFB1A5E5}"/>
              </a:ext>
            </a:extLst>
          </p:cNvPr>
          <p:cNvSpPr>
            <a:spLocks noGrp="1"/>
          </p:cNvSpPr>
          <p:nvPr>
            <p:ph type="dt" sz="half" idx="10"/>
          </p:nvPr>
        </p:nvSpPr>
        <p:spPr/>
        <p:txBody>
          <a:bodyPr/>
          <a:lstStyle/>
          <a:p>
            <a:fld id="{27692000-C1C0-4642-A41E-B90B2B2FE916}" type="datetimeFigureOut">
              <a:rPr lang="en-US" smtClean="0"/>
              <a:t>5/8/2023</a:t>
            </a:fld>
            <a:endParaRPr lang="en-US"/>
          </a:p>
        </p:txBody>
      </p:sp>
      <p:sp>
        <p:nvSpPr>
          <p:cNvPr id="5" name="Footer Placeholder 4">
            <a:extLst>
              <a:ext uri="{FF2B5EF4-FFF2-40B4-BE49-F238E27FC236}">
                <a16:creationId xmlns:a16="http://schemas.microsoft.com/office/drawing/2014/main" id="{10275BA1-8AD1-0A82-3333-92B0558D77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09581-0057-6159-D29C-E2C91F2180E2}"/>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2055624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BD849-7B23-3CE1-4EFA-D7A52C70B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1B6F65-D7F3-5F15-B133-56F33CB734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CDC11C-D7D1-98BA-985D-6F1BDE316CBF}"/>
              </a:ext>
            </a:extLst>
          </p:cNvPr>
          <p:cNvSpPr>
            <a:spLocks noGrp="1"/>
          </p:cNvSpPr>
          <p:nvPr>
            <p:ph type="dt" sz="half" idx="10"/>
          </p:nvPr>
        </p:nvSpPr>
        <p:spPr/>
        <p:txBody>
          <a:bodyPr/>
          <a:lstStyle/>
          <a:p>
            <a:fld id="{27692000-C1C0-4642-A41E-B90B2B2FE916}" type="datetimeFigureOut">
              <a:rPr lang="en-US" smtClean="0"/>
              <a:t>5/8/2023</a:t>
            </a:fld>
            <a:endParaRPr lang="en-US"/>
          </a:p>
        </p:txBody>
      </p:sp>
      <p:sp>
        <p:nvSpPr>
          <p:cNvPr id="5" name="Footer Placeholder 4">
            <a:extLst>
              <a:ext uri="{FF2B5EF4-FFF2-40B4-BE49-F238E27FC236}">
                <a16:creationId xmlns:a16="http://schemas.microsoft.com/office/drawing/2014/main" id="{FF176247-97C8-1258-D342-A11B5EF65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802A6-E9AA-69B8-0F54-433E71748194}"/>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430629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4AD3F9-FC1A-48AB-258C-543642B893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E46E45-6E58-8035-40D3-6FD745F470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95E46-45A0-898F-BE2F-F4556ED93BC3}"/>
              </a:ext>
            </a:extLst>
          </p:cNvPr>
          <p:cNvSpPr>
            <a:spLocks noGrp="1"/>
          </p:cNvSpPr>
          <p:nvPr>
            <p:ph type="dt" sz="half" idx="10"/>
          </p:nvPr>
        </p:nvSpPr>
        <p:spPr/>
        <p:txBody>
          <a:bodyPr/>
          <a:lstStyle/>
          <a:p>
            <a:fld id="{27692000-C1C0-4642-A41E-B90B2B2FE916}" type="datetimeFigureOut">
              <a:rPr lang="en-US" smtClean="0"/>
              <a:t>5/8/2023</a:t>
            </a:fld>
            <a:endParaRPr lang="en-US"/>
          </a:p>
        </p:txBody>
      </p:sp>
      <p:sp>
        <p:nvSpPr>
          <p:cNvPr id="5" name="Footer Placeholder 4">
            <a:extLst>
              <a:ext uri="{FF2B5EF4-FFF2-40B4-BE49-F238E27FC236}">
                <a16:creationId xmlns:a16="http://schemas.microsoft.com/office/drawing/2014/main" id="{86C6D406-C9AF-5665-551E-000C73D4B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4D632-7BD7-1E76-CD18-D6EF1B6293BD}"/>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2211255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4AB7-2F7E-1E7E-A29F-32FE242F07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9AF988-AA41-7545-D41F-41F474C030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819EEA-AAE4-30E9-BC40-56AA8F9AFA7F}"/>
              </a:ext>
            </a:extLst>
          </p:cNvPr>
          <p:cNvSpPr>
            <a:spLocks noGrp="1"/>
          </p:cNvSpPr>
          <p:nvPr>
            <p:ph type="dt" sz="half" idx="10"/>
          </p:nvPr>
        </p:nvSpPr>
        <p:spPr/>
        <p:txBody>
          <a:bodyPr/>
          <a:lstStyle/>
          <a:p>
            <a:fld id="{27692000-C1C0-4642-A41E-B90B2B2FE916}" type="datetimeFigureOut">
              <a:rPr lang="en-US" smtClean="0"/>
              <a:t>5/8/2023</a:t>
            </a:fld>
            <a:endParaRPr lang="en-US"/>
          </a:p>
        </p:txBody>
      </p:sp>
      <p:sp>
        <p:nvSpPr>
          <p:cNvPr id="5" name="Footer Placeholder 4">
            <a:extLst>
              <a:ext uri="{FF2B5EF4-FFF2-40B4-BE49-F238E27FC236}">
                <a16:creationId xmlns:a16="http://schemas.microsoft.com/office/drawing/2014/main" id="{BFCC1353-92D0-6EB4-1D08-1FFD1F24B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52023-38A0-960D-A2ED-EE56697A997B}"/>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159683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ECE76-BF1B-7D7B-2479-0EF3F74BE2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E821FD-81D6-DC4F-791D-0DADE396A3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D525A8-5414-9A0E-49CA-57CAE8BB3361}"/>
              </a:ext>
            </a:extLst>
          </p:cNvPr>
          <p:cNvSpPr>
            <a:spLocks noGrp="1"/>
          </p:cNvSpPr>
          <p:nvPr>
            <p:ph type="dt" sz="half" idx="10"/>
          </p:nvPr>
        </p:nvSpPr>
        <p:spPr/>
        <p:txBody>
          <a:bodyPr/>
          <a:lstStyle/>
          <a:p>
            <a:fld id="{27692000-C1C0-4642-A41E-B90B2B2FE916}" type="datetimeFigureOut">
              <a:rPr lang="en-US" smtClean="0"/>
              <a:t>5/8/2023</a:t>
            </a:fld>
            <a:endParaRPr lang="en-US"/>
          </a:p>
        </p:txBody>
      </p:sp>
      <p:sp>
        <p:nvSpPr>
          <p:cNvPr id="5" name="Footer Placeholder 4">
            <a:extLst>
              <a:ext uri="{FF2B5EF4-FFF2-40B4-BE49-F238E27FC236}">
                <a16:creationId xmlns:a16="http://schemas.microsoft.com/office/drawing/2014/main" id="{500AFC31-22F3-CA2F-D5B0-BE8526B7E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677E0-2E05-6B28-ED27-7784387176CD}"/>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486062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F16D-0EB4-C03C-30B7-C5A3DD6DBE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FDD6CD-027E-F245-BD13-6A9AAB2BED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D31612-DE78-A5C4-C6BC-769F2BFB56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D801D-C14C-B86E-4995-D4005182D495}"/>
              </a:ext>
            </a:extLst>
          </p:cNvPr>
          <p:cNvSpPr>
            <a:spLocks noGrp="1"/>
          </p:cNvSpPr>
          <p:nvPr>
            <p:ph type="dt" sz="half" idx="10"/>
          </p:nvPr>
        </p:nvSpPr>
        <p:spPr/>
        <p:txBody>
          <a:bodyPr/>
          <a:lstStyle/>
          <a:p>
            <a:fld id="{27692000-C1C0-4642-A41E-B90B2B2FE916}" type="datetimeFigureOut">
              <a:rPr lang="en-US" smtClean="0"/>
              <a:t>5/8/2023</a:t>
            </a:fld>
            <a:endParaRPr lang="en-US"/>
          </a:p>
        </p:txBody>
      </p:sp>
      <p:sp>
        <p:nvSpPr>
          <p:cNvPr id="6" name="Footer Placeholder 5">
            <a:extLst>
              <a:ext uri="{FF2B5EF4-FFF2-40B4-BE49-F238E27FC236}">
                <a16:creationId xmlns:a16="http://schemas.microsoft.com/office/drawing/2014/main" id="{B2A5665B-2AB1-2EB6-894D-DE55D977C8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330B3B-5057-2FA1-D006-61CFC0DAEBAA}"/>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154009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AFD5-AE5E-0C94-8F05-E9C5819344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8A8BAA-54EF-F4FB-1447-E83DBE9960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E7749B-3DAB-74F7-4C52-2EDA9B1C93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AAB651-522E-5957-01ED-DB31E0225A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2EE0B4-0D1F-8805-588D-620DED1B1B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8C63EF-6D7A-CA8D-62B3-1C234A439C19}"/>
              </a:ext>
            </a:extLst>
          </p:cNvPr>
          <p:cNvSpPr>
            <a:spLocks noGrp="1"/>
          </p:cNvSpPr>
          <p:nvPr>
            <p:ph type="dt" sz="half" idx="10"/>
          </p:nvPr>
        </p:nvSpPr>
        <p:spPr/>
        <p:txBody>
          <a:bodyPr/>
          <a:lstStyle/>
          <a:p>
            <a:fld id="{27692000-C1C0-4642-A41E-B90B2B2FE916}" type="datetimeFigureOut">
              <a:rPr lang="en-US" smtClean="0"/>
              <a:t>5/8/2023</a:t>
            </a:fld>
            <a:endParaRPr lang="en-US"/>
          </a:p>
        </p:txBody>
      </p:sp>
      <p:sp>
        <p:nvSpPr>
          <p:cNvPr id="8" name="Footer Placeholder 7">
            <a:extLst>
              <a:ext uri="{FF2B5EF4-FFF2-40B4-BE49-F238E27FC236}">
                <a16:creationId xmlns:a16="http://schemas.microsoft.com/office/drawing/2014/main" id="{8297A3E2-77CF-A0A5-5AB6-D8AA5434A6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96EC43-CC16-FB56-F12E-340CC2214059}"/>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2544766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42C4E-F651-66D1-C066-BC12513DDC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27973A-D49C-232C-BF3C-2FE346D83BB2}"/>
              </a:ext>
            </a:extLst>
          </p:cNvPr>
          <p:cNvSpPr>
            <a:spLocks noGrp="1"/>
          </p:cNvSpPr>
          <p:nvPr>
            <p:ph type="dt" sz="half" idx="10"/>
          </p:nvPr>
        </p:nvSpPr>
        <p:spPr/>
        <p:txBody>
          <a:bodyPr/>
          <a:lstStyle/>
          <a:p>
            <a:fld id="{27692000-C1C0-4642-A41E-B90B2B2FE916}" type="datetimeFigureOut">
              <a:rPr lang="en-US" smtClean="0"/>
              <a:t>5/8/2023</a:t>
            </a:fld>
            <a:endParaRPr lang="en-US"/>
          </a:p>
        </p:txBody>
      </p:sp>
      <p:sp>
        <p:nvSpPr>
          <p:cNvPr id="4" name="Footer Placeholder 3">
            <a:extLst>
              <a:ext uri="{FF2B5EF4-FFF2-40B4-BE49-F238E27FC236}">
                <a16:creationId xmlns:a16="http://schemas.microsoft.com/office/drawing/2014/main" id="{9194AC80-2243-73BD-0A2D-EC082C0D92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4E153E-30D9-8BC2-4189-B7DC47988150}"/>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933493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1F5AA1-F772-9383-D910-4839C05D44BD}"/>
              </a:ext>
            </a:extLst>
          </p:cNvPr>
          <p:cNvSpPr>
            <a:spLocks noGrp="1"/>
          </p:cNvSpPr>
          <p:nvPr>
            <p:ph type="dt" sz="half" idx="10"/>
          </p:nvPr>
        </p:nvSpPr>
        <p:spPr/>
        <p:txBody>
          <a:bodyPr/>
          <a:lstStyle/>
          <a:p>
            <a:fld id="{27692000-C1C0-4642-A41E-B90B2B2FE916}" type="datetimeFigureOut">
              <a:rPr lang="en-US" smtClean="0"/>
              <a:t>5/8/2023</a:t>
            </a:fld>
            <a:endParaRPr lang="en-US"/>
          </a:p>
        </p:txBody>
      </p:sp>
      <p:sp>
        <p:nvSpPr>
          <p:cNvPr id="3" name="Footer Placeholder 2">
            <a:extLst>
              <a:ext uri="{FF2B5EF4-FFF2-40B4-BE49-F238E27FC236}">
                <a16:creationId xmlns:a16="http://schemas.microsoft.com/office/drawing/2014/main" id="{FE0D2013-2AC4-8ABD-2F9A-E6CA061A3C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88F4C6-540B-9B08-220F-EF8976AA018D}"/>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186777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EE5D-AE74-DB61-6634-08CB303032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38E6D3-87C0-B9FC-DD3E-6BFDA02754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51EA4E-819C-9370-2083-ACA872B73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CCEC4C-B544-97BB-08AC-A613D400CDC0}"/>
              </a:ext>
            </a:extLst>
          </p:cNvPr>
          <p:cNvSpPr>
            <a:spLocks noGrp="1"/>
          </p:cNvSpPr>
          <p:nvPr>
            <p:ph type="dt" sz="half" idx="10"/>
          </p:nvPr>
        </p:nvSpPr>
        <p:spPr/>
        <p:txBody>
          <a:bodyPr/>
          <a:lstStyle/>
          <a:p>
            <a:fld id="{27692000-C1C0-4642-A41E-B90B2B2FE916}" type="datetimeFigureOut">
              <a:rPr lang="en-US" smtClean="0"/>
              <a:t>5/8/2023</a:t>
            </a:fld>
            <a:endParaRPr lang="en-US"/>
          </a:p>
        </p:txBody>
      </p:sp>
      <p:sp>
        <p:nvSpPr>
          <p:cNvPr id="6" name="Footer Placeholder 5">
            <a:extLst>
              <a:ext uri="{FF2B5EF4-FFF2-40B4-BE49-F238E27FC236}">
                <a16:creationId xmlns:a16="http://schemas.microsoft.com/office/drawing/2014/main" id="{D332AC99-6BBF-0B97-3A26-5592EFA9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E0F564-FDA9-7E5B-3DAE-B8B74C1D2867}"/>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1890568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2BAA-3881-C5C2-D3C0-85840DC6A5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D2D9A9-22E6-0473-22E1-2F4ECAD6BD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BBF03A-8D73-E118-F1CC-E6281744C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520DFC-EA43-3CE0-8658-3A65C8407A42}"/>
              </a:ext>
            </a:extLst>
          </p:cNvPr>
          <p:cNvSpPr>
            <a:spLocks noGrp="1"/>
          </p:cNvSpPr>
          <p:nvPr>
            <p:ph type="dt" sz="half" idx="10"/>
          </p:nvPr>
        </p:nvSpPr>
        <p:spPr/>
        <p:txBody>
          <a:bodyPr/>
          <a:lstStyle/>
          <a:p>
            <a:fld id="{27692000-C1C0-4642-A41E-B90B2B2FE916}" type="datetimeFigureOut">
              <a:rPr lang="en-US" smtClean="0"/>
              <a:t>5/8/2023</a:t>
            </a:fld>
            <a:endParaRPr lang="en-US"/>
          </a:p>
        </p:txBody>
      </p:sp>
      <p:sp>
        <p:nvSpPr>
          <p:cNvPr id="6" name="Footer Placeholder 5">
            <a:extLst>
              <a:ext uri="{FF2B5EF4-FFF2-40B4-BE49-F238E27FC236}">
                <a16:creationId xmlns:a16="http://schemas.microsoft.com/office/drawing/2014/main" id="{029B1DF3-757C-B09C-03A0-A4EA3EAF1F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8F1D02-3730-9425-ACC0-A8D26F3BCE1B}"/>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2642582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09B5E2-9F37-F953-91C1-042F2C0078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0E2BDA-4669-AF18-8FE7-688CD819B0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6BF433-0563-013B-068B-14453E90C5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92000-C1C0-4642-A41E-B90B2B2FE916}" type="datetimeFigureOut">
              <a:rPr lang="en-US" smtClean="0"/>
              <a:t>5/8/2023</a:t>
            </a:fld>
            <a:endParaRPr lang="en-US"/>
          </a:p>
        </p:txBody>
      </p:sp>
      <p:sp>
        <p:nvSpPr>
          <p:cNvPr id="5" name="Footer Placeholder 4">
            <a:extLst>
              <a:ext uri="{FF2B5EF4-FFF2-40B4-BE49-F238E27FC236}">
                <a16:creationId xmlns:a16="http://schemas.microsoft.com/office/drawing/2014/main" id="{5ACA56B8-4FB2-777F-E1F1-D90B3176F1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EC0A73-3DCA-C493-660E-91A6A049DD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08C117-E252-4444-BD9D-750719ADD1A5}" type="slidenum">
              <a:rPr lang="en-US" smtClean="0"/>
              <a:t>‹#›</a:t>
            </a:fld>
            <a:endParaRPr lang="en-US"/>
          </a:p>
        </p:txBody>
      </p:sp>
    </p:spTree>
    <p:extLst>
      <p:ext uri="{BB962C8B-B14F-4D97-AF65-F5344CB8AC3E}">
        <p14:creationId xmlns:p14="http://schemas.microsoft.com/office/powerpoint/2010/main" val="3765650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ortal.findresearcher.sdu.dk/en/persons/aval" TargetMode="External"/><Relationship Id="rId2" Type="http://schemas.openxmlformats.org/officeDocument/2006/relationships/hyperlink" Target="mailto:aval@sd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pragmaticways.com/31-code-smells-you-must-know/#30_Magic_Numbers" TargetMode="External"/><Relationship Id="rId3" Type="http://schemas.openxmlformats.org/officeDocument/2006/relationships/hyperlink" Target="https://pragmaticways.com/31-code-smells-you-must-know/" TargetMode="External"/><Relationship Id="rId7" Type="http://schemas.openxmlformats.org/officeDocument/2006/relationships/hyperlink" Target="https://pragmaticways.com/31-code-smells-you-must-know/#10_Primitive_Obsessio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pragmaticways.com/31-code-smells-you-must-know/#9_Long_Parameter_List" TargetMode="External"/><Relationship Id="rId5" Type="http://schemas.openxmlformats.org/officeDocument/2006/relationships/hyperlink" Target="https://pragmaticways.com/31-code-smells-you-must-know/#8_Long_Method" TargetMode="External"/><Relationship Id="rId10" Type="http://schemas.openxmlformats.org/officeDocument/2006/relationships/hyperlink" Target="https://pragmaticways.com/31-code-smells-you-must-know/#1_Comments" TargetMode="External"/><Relationship Id="rId4" Type="http://schemas.openxmlformats.org/officeDocument/2006/relationships/hyperlink" Target="https://pragmaticways.com/31-code-smells-you-must-know/#2_Duplicate_Code" TargetMode="External"/><Relationship Id="rId9" Type="http://schemas.openxmlformats.org/officeDocument/2006/relationships/hyperlink" Target="https://pragmaticways.com/31-code-smells-you-must-know/#28_Uncommunicative_Nam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n.wikipedia.org/wiki/Test-driven_developmen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learn.microsoft.com/en-us/visualstudio/ide/reference/inline-method?view=vs-2022" TargetMode="External"/><Relationship Id="rId2" Type="http://schemas.openxmlformats.org/officeDocument/2006/relationships/hyperlink" Target="https://learn.microsoft.com/en-us/visualstudio/ide/reference/extract-method?view=vs-2022" TargetMode="External"/><Relationship Id="rId1" Type="http://schemas.openxmlformats.org/officeDocument/2006/relationships/slideLayout" Target="../slideLayouts/slideLayout2.xml"/><Relationship Id="rId5" Type="http://schemas.openxmlformats.org/officeDocument/2006/relationships/hyperlink" Target="https://learn.microsoft.com/en-us/visualstudio/ide/reference/convert-if-statement-to-switch-statement-or-switch-expression?view=vs-2022" TargetMode="External"/><Relationship Id="rId4" Type="http://schemas.openxmlformats.org/officeDocument/2006/relationships/hyperlink" Target="https://learn.microsoft.com/en-us/visualstudio/ide/reference/extract-base-class?view=vs-2022"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medium.com/swlh/refactoring-for-clean-code-with-design-patterns-2d3d754c3bf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ev.to/igneel64/easing-into-cyclomatic-complexity-38b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artinfowler.com/bliki/CodeSmell.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6564F-BD9F-E370-DB2B-F6AA05B38DF4}"/>
              </a:ext>
            </a:extLst>
          </p:cNvPr>
          <p:cNvSpPr>
            <a:spLocks noGrp="1"/>
          </p:cNvSpPr>
          <p:nvPr>
            <p:ph type="ctrTitle"/>
          </p:nvPr>
        </p:nvSpPr>
        <p:spPr/>
        <p:txBody>
          <a:bodyPr/>
          <a:lstStyle/>
          <a:p>
            <a:r>
              <a:rPr lang="en-US" dirty="0" err="1"/>
              <a:t>Applikationsudvikling</a:t>
            </a:r>
            <a:r>
              <a:rPr lang="en-US" dirty="0"/>
              <a:t> II</a:t>
            </a:r>
          </a:p>
        </p:txBody>
      </p:sp>
      <p:sp>
        <p:nvSpPr>
          <p:cNvPr id="3" name="Subtitle 2">
            <a:extLst>
              <a:ext uri="{FF2B5EF4-FFF2-40B4-BE49-F238E27FC236}">
                <a16:creationId xmlns:a16="http://schemas.microsoft.com/office/drawing/2014/main" id="{0D7A38C3-581E-F204-9E5E-6D427217F7DF}"/>
              </a:ext>
            </a:extLst>
          </p:cNvPr>
          <p:cNvSpPr>
            <a:spLocks noGrp="1"/>
          </p:cNvSpPr>
          <p:nvPr>
            <p:ph type="subTitle" idx="1"/>
          </p:nvPr>
        </p:nvSpPr>
        <p:spPr>
          <a:xfrm>
            <a:off x="1524000" y="3602038"/>
            <a:ext cx="9144000" cy="1655762"/>
          </a:xfrm>
        </p:spPr>
        <p:txBody>
          <a:bodyPr>
            <a:normAutofit fontScale="77500" lnSpcReduction="20000"/>
          </a:bodyPr>
          <a:lstStyle/>
          <a:p>
            <a:r>
              <a:rPr lang="da-DK" b="1" dirty="0" err="1"/>
              <a:t>Lecture</a:t>
            </a:r>
            <a:r>
              <a:rPr lang="da-DK" b="1" dirty="0"/>
              <a:t> 14</a:t>
            </a:r>
          </a:p>
          <a:p>
            <a:endParaRPr lang="da-DK" dirty="0"/>
          </a:p>
          <a:p>
            <a:r>
              <a:rPr lang="da-DK" dirty="0"/>
              <a:t>Andrea Valente</a:t>
            </a:r>
          </a:p>
          <a:p>
            <a:r>
              <a:rPr lang="da-DK" dirty="0">
                <a:hlinkClick r:id="rId2"/>
              </a:rPr>
              <a:t>aval@sdu.dk</a:t>
            </a:r>
            <a:endParaRPr lang="da-DK" dirty="0"/>
          </a:p>
          <a:p>
            <a:r>
              <a:rPr lang="en-US" dirty="0">
                <a:hlinkClick r:id="rId3"/>
              </a:rPr>
              <a:t>https://portal.findresearcher.sdu.dk/en/persons/aval</a:t>
            </a:r>
            <a:r>
              <a:rPr lang="en-US" dirty="0"/>
              <a:t> </a:t>
            </a:r>
          </a:p>
        </p:txBody>
      </p:sp>
    </p:spTree>
    <p:extLst>
      <p:ext uri="{BB962C8B-B14F-4D97-AF65-F5344CB8AC3E}">
        <p14:creationId xmlns:p14="http://schemas.microsoft.com/office/powerpoint/2010/main" val="1041480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 of bad smells </a:t>
            </a:r>
            <a:br>
              <a:rPr lang="en-US" dirty="0"/>
            </a:br>
            <a:r>
              <a:rPr lang="en-US" sz="3100" dirty="0"/>
              <a:t>(all present also in my code!)</a:t>
            </a:r>
            <a:endParaRPr lang="en-US" sz="4000" dirty="0"/>
          </a:p>
        </p:txBody>
      </p:sp>
      <p:sp>
        <p:nvSpPr>
          <p:cNvPr id="3" name="Content Placeholder 2"/>
          <p:cNvSpPr>
            <a:spLocks noGrp="1"/>
          </p:cNvSpPr>
          <p:nvPr>
            <p:ph idx="1"/>
          </p:nvPr>
        </p:nvSpPr>
        <p:spPr/>
        <p:txBody>
          <a:bodyPr>
            <a:normAutofit fontScale="77500" lnSpcReduction="20000"/>
          </a:bodyPr>
          <a:lstStyle/>
          <a:p>
            <a:pPr marL="0" indent="0">
              <a:buNone/>
            </a:pPr>
            <a:r>
              <a:rPr lang="en-US" sz="2400" dirty="0">
                <a:solidFill>
                  <a:schemeClr val="accent6">
                    <a:lumMod val="75000"/>
                  </a:schemeClr>
                </a:solidFill>
              </a:rPr>
              <a:t>(!) Very good list of bad smells (general) </a:t>
            </a:r>
            <a:r>
              <a:rPr lang="en-US" sz="2400" dirty="0">
                <a:solidFill>
                  <a:schemeClr val="accent6">
                    <a:lumMod val="75000"/>
                  </a:schemeClr>
                </a:solidFill>
                <a:hlinkClick r:id="rId3"/>
              </a:rPr>
              <a:t>https://pragmaticways.com/31-code-smells-you-must-know/</a:t>
            </a:r>
            <a:r>
              <a:rPr lang="en-US" sz="2400" dirty="0">
                <a:solidFill>
                  <a:schemeClr val="accent6">
                    <a:lumMod val="75000"/>
                  </a:schemeClr>
                </a:solidFill>
              </a:rPr>
              <a:t> </a:t>
            </a:r>
          </a:p>
          <a:p>
            <a:pPr marL="0" indent="0">
              <a:buNone/>
            </a:pPr>
            <a:r>
              <a:rPr lang="en-US" sz="2400" b="1" dirty="0"/>
              <a:t>Let’s consider a few:</a:t>
            </a:r>
          </a:p>
          <a:p>
            <a:pPr marL="457200" indent="-457200">
              <a:buFont typeface="+mj-lt"/>
              <a:buAutoNum type="arabicPeriod"/>
            </a:pPr>
            <a:r>
              <a:rPr lang="en-US" sz="2400" b="1" dirty="0"/>
              <a:t>Duplicate code: </a:t>
            </a:r>
            <a:r>
              <a:rPr lang="en-US" sz="2400" dirty="0">
                <a:hlinkClick r:id="rId4"/>
              </a:rPr>
              <a:t>https://pragmaticways.com/31-code-smells-you-must-know/#2_Duplicate_Code</a:t>
            </a:r>
            <a:endParaRPr lang="en-US" sz="2400" dirty="0"/>
          </a:p>
          <a:p>
            <a:pPr marL="457200" indent="-457200">
              <a:buFont typeface="+mj-lt"/>
              <a:buAutoNum type="arabicPeriod"/>
            </a:pPr>
            <a:r>
              <a:rPr lang="en-US" sz="2400" b="1" dirty="0"/>
              <a:t>Long method/function: </a:t>
            </a:r>
            <a:r>
              <a:rPr lang="en-US" sz="2400" dirty="0">
                <a:hlinkClick r:id="rId5"/>
              </a:rPr>
              <a:t>https://pragmaticways.com/31-code-smells-you-must-know/#8_Long_Method</a:t>
            </a:r>
            <a:r>
              <a:rPr lang="en-US" sz="2400" dirty="0"/>
              <a:t> </a:t>
            </a:r>
          </a:p>
          <a:p>
            <a:pPr marL="457200" indent="-457200">
              <a:buFont typeface="+mj-lt"/>
              <a:buAutoNum type="arabicPeriod"/>
            </a:pPr>
            <a:r>
              <a:rPr lang="en-US" sz="2400" b="1" dirty="0"/>
              <a:t>Long </a:t>
            </a:r>
            <a:r>
              <a:rPr lang="en-US" sz="2400" b="1" dirty="0" err="1"/>
              <a:t>param</a:t>
            </a:r>
            <a:r>
              <a:rPr lang="en-US" sz="2400" b="1" dirty="0"/>
              <a:t> list: </a:t>
            </a:r>
            <a:r>
              <a:rPr lang="en-US" sz="2400" dirty="0">
                <a:hlinkClick r:id="rId6"/>
              </a:rPr>
              <a:t>https://pragmaticways.com/31-code-smells-you-must-know/#9_Long_Parameter_List</a:t>
            </a:r>
            <a:r>
              <a:rPr lang="en-US" sz="2400" dirty="0"/>
              <a:t> </a:t>
            </a:r>
          </a:p>
          <a:p>
            <a:pPr marL="457200" indent="-457200">
              <a:buFont typeface="+mj-lt"/>
              <a:buAutoNum type="arabicPeriod"/>
            </a:pPr>
            <a:r>
              <a:rPr lang="en-US" sz="2400" b="1" dirty="0"/>
              <a:t>Primitive obsession: </a:t>
            </a:r>
            <a:r>
              <a:rPr lang="en-US" sz="2400" dirty="0">
                <a:hlinkClick r:id="rId7"/>
              </a:rPr>
              <a:t>https://pragmaticways.com/31-code-smells-you-must-know/#10_Primitive_Obsession</a:t>
            </a:r>
            <a:r>
              <a:rPr lang="en-US" sz="2400" dirty="0"/>
              <a:t> </a:t>
            </a:r>
          </a:p>
          <a:p>
            <a:pPr marL="457200" indent="-457200">
              <a:buFont typeface="+mj-lt"/>
              <a:buAutoNum type="arabicPeriod"/>
            </a:pPr>
            <a:r>
              <a:rPr lang="en-US" sz="2400" b="1" dirty="0"/>
              <a:t>Magic numbers: </a:t>
            </a:r>
            <a:r>
              <a:rPr lang="en-US" sz="2400" dirty="0">
                <a:hlinkClick r:id="rId8"/>
              </a:rPr>
              <a:t>https://pragmaticways.com/31-code-smells-you-must-know/#30_Magic_Numbers</a:t>
            </a:r>
            <a:r>
              <a:rPr lang="en-US" sz="2400" dirty="0"/>
              <a:t> </a:t>
            </a:r>
          </a:p>
          <a:p>
            <a:pPr marL="457200" indent="-457200">
              <a:buFont typeface="+mj-lt"/>
              <a:buAutoNum type="arabicPeriod"/>
            </a:pPr>
            <a:r>
              <a:rPr lang="en-US" sz="2400" b="1" dirty="0"/>
              <a:t>Uncommunicative Name: </a:t>
            </a:r>
            <a:r>
              <a:rPr lang="en-US" sz="2400" dirty="0">
                <a:hlinkClick r:id="rId9"/>
              </a:rPr>
              <a:t>https://pragmaticways.com/31-code-smells-you-must-know/#28_Uncommunicative_Name</a:t>
            </a:r>
            <a:r>
              <a:rPr lang="en-US" sz="2400" dirty="0"/>
              <a:t> </a:t>
            </a:r>
          </a:p>
          <a:p>
            <a:pPr marL="457200" indent="-457200">
              <a:buFont typeface="+mj-lt"/>
              <a:buAutoNum type="arabicPeriod"/>
            </a:pPr>
            <a:r>
              <a:rPr lang="en-US" sz="2400" b="1" dirty="0"/>
              <a:t>Comments:</a:t>
            </a:r>
            <a:r>
              <a:rPr lang="en-US" sz="2400" dirty="0"/>
              <a:t> </a:t>
            </a:r>
            <a:r>
              <a:rPr lang="en-US" sz="2400" dirty="0">
                <a:hlinkClick r:id="rId10"/>
              </a:rPr>
              <a:t>https://pragmaticways.com/31-code-smells-you-must-know/#1_Comments</a:t>
            </a:r>
            <a:r>
              <a:rPr lang="en-US" sz="2400" dirty="0"/>
              <a:t> </a:t>
            </a:r>
          </a:p>
          <a:p>
            <a:pPr marL="457200" indent="-457200">
              <a:buFont typeface="+mj-lt"/>
              <a:buAutoNum type="arabicPeriod"/>
            </a:pPr>
            <a:r>
              <a:rPr lang="en-US" sz="2400" dirty="0"/>
              <a:t>I also violated the EVAN principles: my functions are </a:t>
            </a:r>
            <a:r>
              <a:rPr lang="en-US" sz="2400" b="1" dirty="0"/>
              <a:t>not pure</a:t>
            </a:r>
            <a:r>
              <a:rPr lang="en-US" sz="2400" dirty="0"/>
              <a:t> :(</a:t>
            </a:r>
          </a:p>
        </p:txBody>
      </p:sp>
      <p:sp>
        <p:nvSpPr>
          <p:cNvPr id="5" name="TextBox 4"/>
          <p:cNvSpPr txBox="1"/>
          <p:nvPr/>
        </p:nvSpPr>
        <p:spPr>
          <a:xfrm>
            <a:off x="2470484" y="6157464"/>
            <a:ext cx="7130571" cy="584775"/>
          </a:xfrm>
          <a:prstGeom prst="rect">
            <a:avLst/>
          </a:prstGeom>
          <a:noFill/>
          <a:ln>
            <a:solidFill>
              <a:schemeClr val="accent6">
                <a:lumMod val="75000"/>
              </a:schemeClr>
            </a:solidFill>
          </a:ln>
        </p:spPr>
        <p:txBody>
          <a:bodyPr wrap="square" rtlCol="0">
            <a:spAutoFit/>
          </a:bodyPr>
          <a:lstStyle/>
          <a:p>
            <a:r>
              <a:rPr lang="en-US" sz="1600" dirty="0">
                <a:solidFill>
                  <a:srgbClr val="002060"/>
                </a:solidFill>
              </a:rPr>
              <a:t>BUT REMEMBER: </a:t>
            </a:r>
            <a:r>
              <a:rPr lang="en-US" sz="1600" b="1" dirty="0">
                <a:solidFill>
                  <a:srgbClr val="002060"/>
                </a:solidFill>
              </a:rPr>
              <a:t>this code WORKS! </a:t>
            </a:r>
            <a:br>
              <a:rPr lang="en-US" sz="1600" b="1" dirty="0">
                <a:solidFill>
                  <a:srgbClr val="002060"/>
                </a:solidFill>
              </a:rPr>
            </a:br>
            <a:r>
              <a:rPr lang="en-US" sz="1600" dirty="0">
                <a:solidFill>
                  <a:srgbClr val="002060"/>
                </a:solidFill>
              </a:rPr>
              <a:t>So I </a:t>
            </a:r>
            <a:r>
              <a:rPr lang="en-US" sz="1600" b="1" dirty="0">
                <a:solidFill>
                  <a:srgbClr val="002060"/>
                </a:solidFill>
              </a:rPr>
              <a:t>don’t </a:t>
            </a:r>
            <a:r>
              <a:rPr lang="en-US" sz="1600" dirty="0">
                <a:solidFill>
                  <a:srgbClr val="002060"/>
                </a:solidFill>
              </a:rPr>
              <a:t>want to </a:t>
            </a:r>
            <a:r>
              <a:rPr lang="en-US" sz="1600" b="1" dirty="0">
                <a:solidFill>
                  <a:srgbClr val="002060"/>
                </a:solidFill>
              </a:rPr>
              <a:t>change its behavior</a:t>
            </a:r>
            <a:r>
              <a:rPr lang="en-US" sz="1600" dirty="0">
                <a:solidFill>
                  <a:srgbClr val="002060"/>
                </a:solidFill>
              </a:rPr>
              <a:t>, only </a:t>
            </a:r>
            <a:r>
              <a:rPr lang="en-US" sz="1600" b="1" dirty="0">
                <a:solidFill>
                  <a:srgbClr val="002060"/>
                </a:solidFill>
              </a:rPr>
              <a:t>the quality </a:t>
            </a:r>
            <a:r>
              <a:rPr lang="en-US" sz="1600" dirty="0">
                <a:solidFill>
                  <a:srgbClr val="002060"/>
                </a:solidFill>
              </a:rPr>
              <a:t>of the code!!</a:t>
            </a:r>
          </a:p>
        </p:txBody>
      </p:sp>
      <p:sp>
        <p:nvSpPr>
          <p:cNvPr id="4" name="Oval 3">
            <a:extLst>
              <a:ext uri="{FF2B5EF4-FFF2-40B4-BE49-F238E27FC236}">
                <a16:creationId xmlns:a16="http://schemas.microsoft.com/office/drawing/2014/main" id="{767BACF4-93B3-DBFF-8C47-6DF19CEEB33B}"/>
              </a:ext>
            </a:extLst>
          </p:cNvPr>
          <p:cNvSpPr/>
          <p:nvPr/>
        </p:nvSpPr>
        <p:spPr>
          <a:xfrm>
            <a:off x="10728158" y="5494398"/>
            <a:ext cx="1251284" cy="11375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10</a:t>
            </a:r>
          </a:p>
          <a:p>
            <a:pPr algn="ctr"/>
            <a:r>
              <a:rPr lang="da-DK" dirty="0"/>
              <a:t>min</a:t>
            </a:r>
            <a:endParaRPr lang="en-US" dirty="0"/>
          </a:p>
        </p:txBody>
      </p:sp>
      <p:sp>
        <p:nvSpPr>
          <p:cNvPr id="6" name="Speech Bubble: Oval 5">
            <a:extLst>
              <a:ext uri="{FF2B5EF4-FFF2-40B4-BE49-F238E27FC236}">
                <a16:creationId xmlns:a16="http://schemas.microsoft.com/office/drawing/2014/main" id="{D0C43F3D-43EE-744F-C469-9162A88755ED}"/>
              </a:ext>
            </a:extLst>
          </p:cNvPr>
          <p:cNvSpPr/>
          <p:nvPr/>
        </p:nvSpPr>
        <p:spPr>
          <a:xfrm>
            <a:off x="9007641" y="213057"/>
            <a:ext cx="2871537" cy="1047292"/>
          </a:xfrm>
          <a:prstGeom prst="wedgeEllipseCallout">
            <a:avLst>
              <a:gd name="adj1" fmla="val -49325"/>
              <a:gd name="adj2" fmla="val 7054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a-DK" sz="1600" dirty="0" err="1"/>
              <a:t>Let’s</a:t>
            </a:r>
            <a:r>
              <a:rPr lang="da-DK" sz="1600" dirty="0"/>
              <a:t> check </a:t>
            </a:r>
            <a:r>
              <a:rPr lang="da-DK" sz="1600" dirty="0" err="1"/>
              <a:t>some</a:t>
            </a:r>
            <a:r>
              <a:rPr lang="da-DK" sz="1600" dirty="0"/>
              <a:t> of </a:t>
            </a:r>
            <a:r>
              <a:rPr lang="da-DK" sz="1600" dirty="0" err="1"/>
              <a:t>them</a:t>
            </a:r>
            <a:r>
              <a:rPr lang="da-DK" sz="1600" dirty="0"/>
              <a:t>… do </a:t>
            </a:r>
            <a:r>
              <a:rPr lang="da-DK" sz="1600" dirty="0" err="1"/>
              <a:t>they</a:t>
            </a:r>
            <a:r>
              <a:rPr lang="da-DK" sz="1600" dirty="0"/>
              <a:t> </a:t>
            </a:r>
            <a:r>
              <a:rPr lang="da-DK" sz="1600" dirty="0" err="1"/>
              <a:t>make</a:t>
            </a:r>
            <a:r>
              <a:rPr lang="da-DK" sz="1600" dirty="0"/>
              <a:t> sense?</a:t>
            </a:r>
            <a:endParaRPr lang="en-US" sz="1600" dirty="0"/>
          </a:p>
        </p:txBody>
      </p:sp>
    </p:spTree>
    <p:extLst>
      <p:ext uri="{BB962C8B-B14F-4D97-AF65-F5344CB8AC3E}">
        <p14:creationId xmlns:p14="http://schemas.microsoft.com/office/powerpoint/2010/main" val="585748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504DE-B287-8BDB-4A42-AEA07DE2B2B7}"/>
              </a:ext>
            </a:extLst>
          </p:cNvPr>
          <p:cNvSpPr>
            <a:spLocks noGrp="1"/>
          </p:cNvSpPr>
          <p:nvPr>
            <p:ph type="title"/>
          </p:nvPr>
        </p:nvSpPr>
        <p:spPr/>
        <p:txBody>
          <a:bodyPr/>
          <a:lstStyle/>
          <a:p>
            <a:r>
              <a:rPr lang="da-DK" dirty="0">
                <a:solidFill>
                  <a:schemeClr val="bg1"/>
                </a:solidFill>
              </a:rPr>
              <a:t>Break</a:t>
            </a:r>
            <a:endParaRPr lang="en-US" dirty="0">
              <a:solidFill>
                <a:schemeClr val="bg1"/>
              </a:solidFill>
            </a:endParaRPr>
          </a:p>
        </p:txBody>
      </p:sp>
      <p:sp>
        <p:nvSpPr>
          <p:cNvPr id="3" name="Content Placeholder 2">
            <a:extLst>
              <a:ext uri="{FF2B5EF4-FFF2-40B4-BE49-F238E27FC236}">
                <a16:creationId xmlns:a16="http://schemas.microsoft.com/office/drawing/2014/main" id="{B5D37772-7D41-532E-DE56-1383AFD58070}"/>
              </a:ext>
            </a:extLst>
          </p:cNvPr>
          <p:cNvSpPr>
            <a:spLocks noGrp="1"/>
          </p:cNvSpPr>
          <p:nvPr>
            <p:ph idx="1"/>
          </p:nvPr>
        </p:nvSpPr>
        <p:spPr/>
        <p:txBody>
          <a:bodyPr/>
          <a:lstStyle/>
          <a:p>
            <a:r>
              <a:rPr lang="da-DK" dirty="0" err="1">
                <a:solidFill>
                  <a:schemeClr val="bg1"/>
                </a:solidFill>
              </a:rPr>
              <a:t>Questions</a:t>
            </a:r>
            <a:r>
              <a:rPr lang="da-DK" dirty="0">
                <a:solidFill>
                  <a:schemeClr val="bg1"/>
                </a:solidFill>
              </a:rPr>
              <a:t> so far?</a:t>
            </a:r>
            <a:endParaRPr lang="en-US" dirty="0">
              <a:solidFill>
                <a:schemeClr val="bg1"/>
              </a:solidFill>
            </a:endParaRPr>
          </a:p>
        </p:txBody>
      </p:sp>
    </p:spTree>
    <p:extLst>
      <p:ext uri="{BB962C8B-B14F-4D97-AF65-F5344CB8AC3E}">
        <p14:creationId xmlns:p14="http://schemas.microsoft.com/office/powerpoint/2010/main" val="3726539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D1">
            <a:alpha val="6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Improve quality: </a:t>
            </a:r>
            <a:r>
              <a:rPr lang="en-US" b="1" dirty="0"/>
              <a:t>enter “refactoring”</a:t>
            </a:r>
          </a:p>
        </p:txBody>
      </p:sp>
      <p:sp>
        <p:nvSpPr>
          <p:cNvPr id="3" name="Content Placeholder 2"/>
          <p:cNvSpPr>
            <a:spLocks noGrp="1"/>
          </p:cNvSpPr>
          <p:nvPr>
            <p:ph idx="1"/>
          </p:nvPr>
        </p:nvSpPr>
        <p:spPr/>
        <p:txBody>
          <a:bodyPr>
            <a:normAutofit/>
          </a:bodyPr>
          <a:lstStyle/>
          <a:p>
            <a:r>
              <a:rPr lang="en-US" dirty="0"/>
              <a:t>(Def) Refactoring is way to </a:t>
            </a:r>
            <a:r>
              <a:rPr lang="en-US" dirty="0">
                <a:solidFill>
                  <a:schemeClr val="accent2"/>
                </a:solidFill>
              </a:rPr>
              <a:t>change the code… </a:t>
            </a:r>
            <a:r>
              <a:rPr lang="en-US" b="1" dirty="0"/>
              <a:t>BUT </a:t>
            </a:r>
            <a:r>
              <a:rPr lang="en-US" dirty="0"/>
              <a:t>without changing the  </a:t>
            </a:r>
            <a:r>
              <a:rPr lang="en-US" dirty="0">
                <a:solidFill>
                  <a:srgbClr val="00B050"/>
                </a:solidFill>
              </a:rPr>
              <a:t>behavior</a:t>
            </a:r>
            <a:r>
              <a:rPr lang="en-US" dirty="0"/>
              <a:t>  of  the  code</a:t>
            </a:r>
          </a:p>
          <a:p>
            <a:pPr lvl="1"/>
            <a:r>
              <a:rPr lang="en-US" dirty="0">
                <a:solidFill>
                  <a:srgbClr val="00B050"/>
                </a:solidFill>
              </a:rPr>
              <a:t>How do you guarantee that behavior does not change?</a:t>
            </a:r>
          </a:p>
          <a:p>
            <a:pPr lvl="2"/>
            <a:r>
              <a:rPr lang="en-US" dirty="0"/>
              <a:t>by using </a:t>
            </a:r>
            <a:r>
              <a:rPr lang="en-US" u="sng" dirty="0"/>
              <a:t>tests</a:t>
            </a:r>
            <a:r>
              <a:rPr lang="en-US" dirty="0"/>
              <a:t> (and </a:t>
            </a:r>
            <a:r>
              <a:rPr lang="en-US" i="1" dirty="0"/>
              <a:t>version control</a:t>
            </a:r>
            <a:r>
              <a:rPr lang="en-US" dirty="0"/>
              <a:t>)</a:t>
            </a:r>
          </a:p>
          <a:p>
            <a:pPr lvl="2"/>
            <a:r>
              <a:rPr lang="en-US" i="1" dirty="0"/>
              <a:t>your code must pass the same tests </a:t>
            </a:r>
            <a:r>
              <a:rPr lang="en-US" i="1" u="sng" dirty="0"/>
              <a:t>before</a:t>
            </a:r>
            <a:r>
              <a:rPr lang="en-US" i="1" dirty="0"/>
              <a:t> and </a:t>
            </a:r>
            <a:r>
              <a:rPr lang="en-US" i="1" u="sng" dirty="0"/>
              <a:t>after</a:t>
            </a:r>
            <a:r>
              <a:rPr lang="en-US" i="1" dirty="0"/>
              <a:t> you refactor it!</a:t>
            </a:r>
          </a:p>
          <a:p>
            <a:pPr lvl="1"/>
            <a:r>
              <a:rPr lang="en-US" dirty="0">
                <a:solidFill>
                  <a:schemeClr val="accent2"/>
                </a:solidFill>
              </a:rPr>
              <a:t>What is the point of changing the code if the behavior doesn’t change?</a:t>
            </a:r>
          </a:p>
          <a:p>
            <a:pPr lvl="2"/>
            <a:r>
              <a:rPr lang="en-US" dirty="0"/>
              <a:t>the point is to improve </a:t>
            </a:r>
            <a:r>
              <a:rPr lang="en-US" b="1" u="sng" dirty="0"/>
              <a:t>quality</a:t>
            </a:r>
            <a:r>
              <a:rPr lang="en-US" dirty="0"/>
              <a:t> while preserving behavior </a:t>
            </a:r>
          </a:p>
          <a:p>
            <a:pPr lvl="2"/>
            <a:r>
              <a:rPr lang="en-US" i="1" dirty="0"/>
              <a:t>if the code was working OK -&gt; no new errors can be added, but the code will have better quality (for example being more readable)</a:t>
            </a:r>
          </a:p>
          <a:p>
            <a:pPr lvl="1"/>
            <a:endParaRPr lang="en-US" dirty="0"/>
          </a:p>
        </p:txBody>
      </p:sp>
    </p:spTree>
    <p:extLst>
      <p:ext uri="{BB962C8B-B14F-4D97-AF65-F5344CB8AC3E}">
        <p14:creationId xmlns:p14="http://schemas.microsoft.com/office/powerpoint/2010/main" val="890273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Let’s </a:t>
            </a:r>
            <a:r>
              <a:rPr lang="en-US" b="1" dirty="0">
                <a:solidFill>
                  <a:srgbClr val="FF0000"/>
                </a:solidFill>
              </a:rPr>
              <a:t>fix</a:t>
            </a:r>
            <a:r>
              <a:rPr lang="en-US" dirty="0">
                <a:solidFill>
                  <a:srgbClr val="FF0000"/>
                </a:solidFill>
              </a:rPr>
              <a:t> my example ;)</a:t>
            </a:r>
          </a:p>
        </p:txBody>
      </p:sp>
      <p:sp>
        <p:nvSpPr>
          <p:cNvPr id="3" name="Content Placeholder 2"/>
          <p:cNvSpPr>
            <a:spLocks noGrp="1"/>
          </p:cNvSpPr>
          <p:nvPr>
            <p:ph idx="1"/>
          </p:nvPr>
        </p:nvSpPr>
        <p:spPr/>
        <p:txBody>
          <a:bodyPr>
            <a:normAutofit fontScale="92500" lnSpcReduction="10000"/>
          </a:bodyPr>
          <a:lstStyle/>
          <a:p>
            <a:r>
              <a:rPr lang="en-US" sz="2400" dirty="0"/>
              <a:t>To fix </a:t>
            </a:r>
            <a:r>
              <a:rPr lang="en-US" sz="2400" b="1" dirty="0"/>
              <a:t>duplicate code</a:t>
            </a:r>
            <a:r>
              <a:rPr lang="en-US" sz="2400" dirty="0"/>
              <a:t>: create a (pure) function with an appropriate name and </a:t>
            </a:r>
            <a:r>
              <a:rPr lang="en-US" sz="2400" dirty="0" err="1"/>
              <a:t>params</a:t>
            </a:r>
            <a:endParaRPr lang="en-US" sz="2400" dirty="0"/>
          </a:p>
          <a:p>
            <a:r>
              <a:rPr lang="en-US" sz="2400" dirty="0"/>
              <a:t>To fix </a:t>
            </a:r>
            <a:r>
              <a:rPr lang="en-US" sz="2400" b="1" dirty="0"/>
              <a:t>long method/function</a:t>
            </a:r>
            <a:r>
              <a:rPr lang="en-US" sz="2400" dirty="0"/>
              <a:t>: simply split the function into a few smaller functions, with meaningful names (this also helps the </a:t>
            </a:r>
            <a:r>
              <a:rPr lang="en-US" sz="2400" b="1" dirty="0"/>
              <a:t>Comments </a:t>
            </a:r>
            <a:r>
              <a:rPr lang="en-US" sz="2400" dirty="0"/>
              <a:t>smell)</a:t>
            </a:r>
          </a:p>
          <a:p>
            <a:r>
              <a:rPr lang="en-US" sz="2400" dirty="0"/>
              <a:t>To fix </a:t>
            </a:r>
            <a:r>
              <a:rPr lang="en-US" sz="2400" b="1" dirty="0"/>
              <a:t>magic numbers</a:t>
            </a:r>
            <a:r>
              <a:rPr lang="en-US" sz="2400" dirty="0"/>
              <a:t>: declare constants or make the magic numbers dependent on the data or the inputs of the program</a:t>
            </a:r>
          </a:p>
          <a:p>
            <a:r>
              <a:rPr lang="en-US" sz="2400" dirty="0"/>
              <a:t>To fix </a:t>
            </a:r>
            <a:r>
              <a:rPr lang="en-US" sz="2400" b="1" dirty="0"/>
              <a:t>Uncommunicative Name</a:t>
            </a:r>
            <a:r>
              <a:rPr lang="en-US" sz="2400" dirty="0"/>
              <a:t>: :P</a:t>
            </a:r>
          </a:p>
          <a:p>
            <a:r>
              <a:rPr lang="en-US" sz="2400" dirty="0"/>
              <a:t>Rewrite all your functions as </a:t>
            </a:r>
            <a:r>
              <a:rPr lang="en-US" sz="2400" b="1" dirty="0"/>
              <a:t>pure functions </a:t>
            </a:r>
            <a:r>
              <a:rPr lang="en-US" sz="2400" dirty="0"/>
              <a:t>(i.e. avoid depending on </a:t>
            </a:r>
            <a:r>
              <a:rPr lang="en-US" sz="2400" i="1" dirty="0"/>
              <a:t>global</a:t>
            </a:r>
            <a:r>
              <a:rPr lang="en-US" sz="2400" dirty="0"/>
              <a:t> variables)</a:t>
            </a:r>
          </a:p>
          <a:p>
            <a:r>
              <a:rPr lang="en-US" sz="2400" b="1" dirty="0"/>
              <a:t>etc…</a:t>
            </a:r>
            <a:endParaRPr lang="en-US" sz="2400" dirty="0"/>
          </a:p>
          <a:p>
            <a:pPr marL="0" indent="0">
              <a:buNone/>
            </a:pPr>
            <a:r>
              <a:rPr lang="en-US" sz="2400" b="1" dirty="0"/>
              <a:t>Ideally </a:t>
            </a:r>
            <a:r>
              <a:rPr lang="en-US" sz="2400" dirty="0"/>
              <a:t>we fix one of these at the time, and each of this fixes does not change the behavior of the program. </a:t>
            </a:r>
            <a:r>
              <a:rPr lang="en-US" sz="2400" dirty="0">
                <a:solidFill>
                  <a:srgbClr val="FF0000"/>
                </a:solidFill>
              </a:rPr>
              <a:t>Create a new console app, copy/paste the code </a:t>
            </a:r>
            <a:r>
              <a:rPr lang="en-US" sz="2400" dirty="0" err="1">
                <a:solidFill>
                  <a:srgbClr val="FF0000"/>
                </a:solidFill>
              </a:rPr>
              <a:t>BadSmells.cs</a:t>
            </a:r>
            <a:r>
              <a:rPr lang="en-US" sz="2400" dirty="0">
                <a:solidFill>
                  <a:srgbClr val="FF0000"/>
                </a:solidFill>
              </a:rPr>
              <a:t> …</a:t>
            </a:r>
            <a:endParaRPr lang="en-US" sz="2400" b="1" dirty="0">
              <a:solidFill>
                <a:srgbClr val="FF0000"/>
              </a:solidFill>
            </a:endParaRPr>
          </a:p>
          <a:p>
            <a:pPr marL="0" indent="0">
              <a:buNone/>
            </a:pPr>
            <a:r>
              <a:rPr lang="en-US" sz="2400" b="1" dirty="0">
                <a:solidFill>
                  <a:srgbClr val="00B050"/>
                </a:solidFill>
              </a:rPr>
              <a:t>And … if I had tests for my program, I could have used them to be sure that each refactoring left the code behavior unchanged ;)</a:t>
            </a:r>
          </a:p>
          <a:p>
            <a:endParaRPr lang="en-US" sz="2400" dirty="0"/>
          </a:p>
          <a:p>
            <a:endParaRPr lang="en-US" sz="2400" dirty="0"/>
          </a:p>
        </p:txBody>
      </p:sp>
      <p:sp>
        <p:nvSpPr>
          <p:cNvPr id="5" name="Oval 4">
            <a:extLst>
              <a:ext uri="{FF2B5EF4-FFF2-40B4-BE49-F238E27FC236}">
                <a16:creationId xmlns:a16="http://schemas.microsoft.com/office/drawing/2014/main" id="{A81C6FE1-0997-7C1E-AF87-2968A3003260}"/>
              </a:ext>
            </a:extLst>
          </p:cNvPr>
          <p:cNvSpPr/>
          <p:nvPr/>
        </p:nvSpPr>
        <p:spPr>
          <a:xfrm>
            <a:off x="10728158" y="5494398"/>
            <a:ext cx="1251284" cy="11375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25-30</a:t>
            </a:r>
          </a:p>
          <a:p>
            <a:pPr algn="ctr"/>
            <a:r>
              <a:rPr lang="da-DK" dirty="0"/>
              <a:t>min</a:t>
            </a:r>
            <a:endParaRPr lang="en-US" dirty="0"/>
          </a:p>
        </p:txBody>
      </p:sp>
    </p:spTree>
    <p:extLst>
      <p:ext uri="{BB962C8B-B14F-4D97-AF65-F5344CB8AC3E}">
        <p14:creationId xmlns:p14="http://schemas.microsoft.com/office/powerpoint/2010/main" val="4219161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a:t>Fix bad smells </a:t>
            </a:r>
            <a:r>
              <a:rPr lang="da-DK" b="1" dirty="0"/>
              <a:t>one step at the time </a:t>
            </a:r>
            <a:r>
              <a:rPr lang="da-DK" dirty="0"/>
              <a:t>using refactoring</a:t>
            </a:r>
            <a:endParaRPr lang="en-US" dirty="0"/>
          </a:p>
        </p:txBody>
      </p:sp>
      <p:sp>
        <p:nvSpPr>
          <p:cNvPr id="3" name="Content Placeholder 2"/>
          <p:cNvSpPr>
            <a:spLocks noGrp="1"/>
          </p:cNvSpPr>
          <p:nvPr>
            <p:ph idx="1"/>
          </p:nvPr>
        </p:nvSpPr>
        <p:spPr/>
        <p:txBody>
          <a:bodyPr>
            <a:normAutofit/>
          </a:bodyPr>
          <a:lstStyle/>
          <a:p>
            <a:pPr marL="57150" indent="0">
              <a:buNone/>
            </a:pPr>
            <a:r>
              <a:rPr lang="en-US" sz="2400" b="1" dirty="0">
                <a:solidFill>
                  <a:srgbClr val="0070C0"/>
                </a:solidFill>
              </a:rPr>
              <a:t>Implement a new user story or a new feature:</a:t>
            </a:r>
          </a:p>
          <a:p>
            <a:pPr marL="514350" indent="-457200"/>
            <a:r>
              <a:rPr lang="en-US" sz="2400" dirty="0">
                <a:solidFill>
                  <a:srgbClr val="0070C0"/>
                </a:solidFill>
              </a:rPr>
              <a:t>Write a </a:t>
            </a:r>
            <a:r>
              <a:rPr lang="en-US" sz="2400" i="1" dirty="0">
                <a:solidFill>
                  <a:srgbClr val="0070C0"/>
                </a:solidFill>
              </a:rPr>
              <a:t>group of tests</a:t>
            </a:r>
            <a:r>
              <a:rPr lang="en-US" sz="2400" dirty="0">
                <a:solidFill>
                  <a:srgbClr val="0070C0"/>
                </a:solidFill>
              </a:rPr>
              <a:t> to specify what your program/page will do</a:t>
            </a:r>
          </a:p>
          <a:p>
            <a:pPr marL="514350" indent="-457200"/>
            <a:r>
              <a:rPr lang="en-US" sz="2400" dirty="0">
                <a:solidFill>
                  <a:srgbClr val="0070C0"/>
                </a:solidFill>
              </a:rPr>
              <a:t>Add new code until all tests pass</a:t>
            </a:r>
          </a:p>
          <a:p>
            <a:pPr marL="57150" indent="0">
              <a:buNone/>
            </a:pPr>
            <a:r>
              <a:rPr lang="en-US" sz="2400" b="1" dirty="0">
                <a:solidFill>
                  <a:schemeClr val="accent6">
                    <a:lumMod val="75000"/>
                  </a:schemeClr>
                </a:solidFill>
              </a:rPr>
              <a:t>Improve the quality of your code:</a:t>
            </a:r>
          </a:p>
          <a:p>
            <a:pPr marL="514350" indent="-457200"/>
            <a:r>
              <a:rPr lang="en-US" sz="2400" dirty="0">
                <a:solidFill>
                  <a:schemeClr val="accent6">
                    <a:lumMod val="75000"/>
                  </a:schemeClr>
                </a:solidFill>
              </a:rPr>
              <a:t>Detect bad smells (evaluate your code WRT some </a:t>
            </a:r>
            <a:r>
              <a:rPr lang="en-US" sz="2400" i="1" dirty="0">
                <a:solidFill>
                  <a:schemeClr val="accent6">
                    <a:lumMod val="75000"/>
                  </a:schemeClr>
                </a:solidFill>
              </a:rPr>
              <a:t>quality metrics</a:t>
            </a:r>
            <a:r>
              <a:rPr lang="en-US" sz="2400" dirty="0">
                <a:solidFill>
                  <a:schemeClr val="accent6">
                    <a:lumMod val="75000"/>
                  </a:schemeClr>
                </a:solidFill>
              </a:rPr>
              <a:t>)</a:t>
            </a:r>
          </a:p>
          <a:p>
            <a:pPr marL="514350" indent="-457200"/>
            <a:r>
              <a:rPr lang="en-US" sz="2400" dirty="0">
                <a:solidFill>
                  <a:schemeClr val="accent6">
                    <a:lumMod val="75000"/>
                  </a:schemeClr>
                </a:solidFill>
              </a:rPr>
              <a:t>Refactor your code, and run all tests to see that it still has the same behavior</a:t>
            </a:r>
          </a:p>
          <a:p>
            <a:pPr marL="57150" indent="0">
              <a:buNone/>
            </a:pPr>
            <a:r>
              <a:rPr lang="en-US" sz="2400" b="1" dirty="0">
                <a:solidFill>
                  <a:srgbClr val="7030A0"/>
                </a:solidFill>
              </a:rPr>
              <a:t>Now your code is a deliverable version</a:t>
            </a:r>
          </a:p>
        </p:txBody>
      </p:sp>
      <p:sp>
        <p:nvSpPr>
          <p:cNvPr id="5" name="U-Turn Arrow 4"/>
          <p:cNvSpPr/>
          <p:nvPr/>
        </p:nvSpPr>
        <p:spPr>
          <a:xfrm rot="16200000" flipV="1">
            <a:off x="8503200" y="2010514"/>
            <a:ext cx="3178091" cy="2808312"/>
          </a:xfrm>
          <a:prstGeom prst="uturnArrow">
            <a:avLst>
              <a:gd name="adj1" fmla="val 8720"/>
              <a:gd name="adj2" fmla="val 9301"/>
              <a:gd name="adj3" fmla="val 40505"/>
              <a:gd name="adj4" fmla="val 43750"/>
              <a:gd name="adj5" fmla="val 73062"/>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02905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TDD the whole story…</a:t>
            </a:r>
          </a:p>
        </p:txBody>
      </p:sp>
      <p:sp>
        <p:nvSpPr>
          <p:cNvPr id="4" name="Rectangle 3"/>
          <p:cNvSpPr/>
          <p:nvPr/>
        </p:nvSpPr>
        <p:spPr>
          <a:xfrm>
            <a:off x="1991544" y="6381328"/>
            <a:ext cx="7470576" cy="369332"/>
          </a:xfrm>
          <a:prstGeom prst="rect">
            <a:avLst/>
          </a:prstGeom>
        </p:spPr>
        <p:txBody>
          <a:bodyPr wrap="square">
            <a:spAutoFit/>
          </a:bodyPr>
          <a:lstStyle/>
          <a:p>
            <a:r>
              <a:rPr lang="en-US" dirty="0">
                <a:hlinkClick r:id="rId2"/>
              </a:rPr>
              <a:t>https://en.wikipedia.org/wiki/Test-driven_development</a:t>
            </a:r>
            <a:r>
              <a:rPr lang="en-US" dirty="0"/>
              <a:t>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9338" y="1405575"/>
            <a:ext cx="8365255" cy="4910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771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504DE-B287-8BDB-4A42-AEA07DE2B2B7}"/>
              </a:ext>
            </a:extLst>
          </p:cNvPr>
          <p:cNvSpPr>
            <a:spLocks noGrp="1"/>
          </p:cNvSpPr>
          <p:nvPr>
            <p:ph type="title"/>
          </p:nvPr>
        </p:nvSpPr>
        <p:spPr/>
        <p:txBody>
          <a:bodyPr/>
          <a:lstStyle/>
          <a:p>
            <a:r>
              <a:rPr lang="da-DK" dirty="0">
                <a:solidFill>
                  <a:schemeClr val="bg1"/>
                </a:solidFill>
              </a:rPr>
              <a:t>Break</a:t>
            </a:r>
            <a:endParaRPr lang="en-US" dirty="0">
              <a:solidFill>
                <a:schemeClr val="bg1"/>
              </a:solidFill>
            </a:endParaRPr>
          </a:p>
        </p:txBody>
      </p:sp>
      <p:sp>
        <p:nvSpPr>
          <p:cNvPr id="3" name="Content Placeholder 2">
            <a:extLst>
              <a:ext uri="{FF2B5EF4-FFF2-40B4-BE49-F238E27FC236}">
                <a16:creationId xmlns:a16="http://schemas.microsoft.com/office/drawing/2014/main" id="{B5D37772-7D41-532E-DE56-1383AFD58070}"/>
              </a:ext>
            </a:extLst>
          </p:cNvPr>
          <p:cNvSpPr>
            <a:spLocks noGrp="1"/>
          </p:cNvSpPr>
          <p:nvPr>
            <p:ph idx="1"/>
          </p:nvPr>
        </p:nvSpPr>
        <p:spPr/>
        <p:txBody>
          <a:bodyPr/>
          <a:lstStyle/>
          <a:p>
            <a:r>
              <a:rPr lang="da-DK" dirty="0" err="1">
                <a:solidFill>
                  <a:schemeClr val="bg1"/>
                </a:solidFill>
              </a:rPr>
              <a:t>Questions</a:t>
            </a:r>
            <a:r>
              <a:rPr lang="da-DK" dirty="0">
                <a:solidFill>
                  <a:schemeClr val="bg1"/>
                </a:solidFill>
              </a:rPr>
              <a:t> so far?</a:t>
            </a:r>
            <a:endParaRPr lang="en-US" dirty="0">
              <a:solidFill>
                <a:schemeClr val="bg1"/>
              </a:solidFill>
            </a:endParaRPr>
          </a:p>
        </p:txBody>
      </p:sp>
    </p:spTree>
    <p:extLst>
      <p:ext uri="{BB962C8B-B14F-4D97-AF65-F5344CB8AC3E}">
        <p14:creationId xmlns:p14="http://schemas.microsoft.com/office/powerpoint/2010/main" val="1536238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828B0-E055-CA15-E90E-68706167BD3C}"/>
              </a:ext>
            </a:extLst>
          </p:cNvPr>
          <p:cNvSpPr>
            <a:spLocks noGrp="1"/>
          </p:cNvSpPr>
          <p:nvPr>
            <p:ph type="title"/>
          </p:nvPr>
        </p:nvSpPr>
        <p:spPr/>
        <p:txBody>
          <a:bodyPr/>
          <a:lstStyle/>
          <a:p>
            <a:r>
              <a:rPr lang="da-DK" dirty="0" err="1"/>
              <a:t>We</a:t>
            </a:r>
            <a:r>
              <a:rPr lang="da-DK" dirty="0"/>
              <a:t> </a:t>
            </a:r>
            <a:r>
              <a:rPr lang="da-DK" dirty="0" err="1"/>
              <a:t>can</a:t>
            </a:r>
            <a:r>
              <a:rPr lang="da-DK" dirty="0"/>
              <a:t> </a:t>
            </a:r>
            <a:r>
              <a:rPr lang="da-DK" dirty="0" err="1"/>
              <a:t>also</a:t>
            </a:r>
            <a:r>
              <a:rPr lang="da-DK" dirty="0"/>
              <a:t> </a:t>
            </a:r>
            <a:r>
              <a:rPr lang="da-DK" dirty="0" err="1"/>
              <a:t>use</a:t>
            </a:r>
            <a:r>
              <a:rPr lang="da-DK" dirty="0"/>
              <a:t> </a:t>
            </a:r>
            <a:r>
              <a:rPr lang="da-DK" dirty="0" err="1"/>
              <a:t>refactoring</a:t>
            </a:r>
            <a:r>
              <a:rPr lang="da-DK" dirty="0"/>
              <a:t> with OOP</a:t>
            </a:r>
            <a:endParaRPr lang="en-US" dirty="0"/>
          </a:p>
        </p:txBody>
      </p:sp>
      <p:sp>
        <p:nvSpPr>
          <p:cNvPr id="3" name="Content Placeholder 2">
            <a:extLst>
              <a:ext uri="{FF2B5EF4-FFF2-40B4-BE49-F238E27FC236}">
                <a16:creationId xmlns:a16="http://schemas.microsoft.com/office/drawing/2014/main" id="{C3E31163-1924-1115-0281-466D8653F9EF}"/>
              </a:ext>
            </a:extLst>
          </p:cNvPr>
          <p:cNvSpPr>
            <a:spLocks noGrp="1"/>
          </p:cNvSpPr>
          <p:nvPr>
            <p:ph idx="1"/>
          </p:nvPr>
        </p:nvSpPr>
        <p:spPr/>
        <p:txBody>
          <a:bodyPr/>
          <a:lstStyle/>
          <a:p>
            <a:r>
              <a:rPr lang="da-DK" dirty="0"/>
              <a:t>Change </a:t>
            </a:r>
            <a:r>
              <a:rPr lang="da-DK" dirty="0" err="1"/>
              <a:t>classes</a:t>
            </a:r>
            <a:r>
              <a:rPr lang="da-DK" dirty="0"/>
              <a:t>, </a:t>
            </a:r>
          </a:p>
          <a:p>
            <a:r>
              <a:rPr lang="da-DK" dirty="0" err="1"/>
              <a:t>move</a:t>
            </a:r>
            <a:r>
              <a:rPr lang="da-DK" dirty="0"/>
              <a:t>/</a:t>
            </a:r>
            <a:r>
              <a:rPr lang="da-DK" dirty="0" err="1"/>
              <a:t>change</a:t>
            </a:r>
            <a:r>
              <a:rPr lang="da-DK" dirty="0"/>
              <a:t> </a:t>
            </a:r>
            <a:r>
              <a:rPr lang="da-DK" dirty="0" err="1"/>
              <a:t>methods</a:t>
            </a:r>
            <a:r>
              <a:rPr lang="da-DK" dirty="0"/>
              <a:t>, </a:t>
            </a:r>
          </a:p>
          <a:p>
            <a:r>
              <a:rPr lang="da-DK" dirty="0" err="1"/>
              <a:t>even</a:t>
            </a:r>
            <a:r>
              <a:rPr lang="da-DK" dirty="0"/>
              <a:t> </a:t>
            </a:r>
            <a:r>
              <a:rPr lang="da-DK" dirty="0" err="1"/>
              <a:t>change</a:t>
            </a:r>
            <a:r>
              <a:rPr lang="da-DK" dirty="0"/>
              <a:t> the </a:t>
            </a:r>
            <a:r>
              <a:rPr lang="da-DK" dirty="0" err="1"/>
              <a:t>code</a:t>
            </a:r>
            <a:r>
              <a:rPr lang="da-DK" dirty="0"/>
              <a:t> so it </a:t>
            </a:r>
            <a:r>
              <a:rPr lang="da-DK" dirty="0" err="1"/>
              <a:t>becomes</a:t>
            </a:r>
            <a:r>
              <a:rPr lang="da-DK" dirty="0"/>
              <a:t> a </a:t>
            </a:r>
            <a:r>
              <a:rPr lang="da-DK" dirty="0" err="1"/>
              <a:t>desgin</a:t>
            </a:r>
            <a:r>
              <a:rPr lang="da-DK" dirty="0"/>
              <a:t> pattern</a:t>
            </a:r>
          </a:p>
          <a:p>
            <a:pPr lvl="1"/>
            <a:r>
              <a:rPr lang="da-DK" dirty="0"/>
              <a:t>AKA </a:t>
            </a:r>
            <a:r>
              <a:rPr lang="da-DK" i="1" dirty="0"/>
              <a:t>”</a:t>
            </a:r>
            <a:r>
              <a:rPr lang="da-DK" i="1" dirty="0" err="1"/>
              <a:t>refactoring</a:t>
            </a:r>
            <a:r>
              <a:rPr lang="da-DK" i="1" dirty="0"/>
              <a:t> to a design pattern”</a:t>
            </a:r>
            <a:endParaRPr lang="en-US" i="1" dirty="0"/>
          </a:p>
        </p:txBody>
      </p:sp>
    </p:spTree>
    <p:extLst>
      <p:ext uri="{BB962C8B-B14F-4D97-AF65-F5344CB8AC3E}">
        <p14:creationId xmlns:p14="http://schemas.microsoft.com/office/powerpoint/2010/main" val="2455318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id="{467295C4-19D7-CE13-7C6B-2463257DAC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6258" y="162738"/>
            <a:ext cx="5270953" cy="525367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5" name="Text Box 2">
            <a:extLst>
              <a:ext uri="{FF2B5EF4-FFF2-40B4-BE49-F238E27FC236}">
                <a16:creationId xmlns:a16="http://schemas.microsoft.com/office/drawing/2014/main" id="{B6E2584A-0205-5FEF-572D-1CAC9300440D}"/>
              </a:ext>
            </a:extLst>
          </p:cNvPr>
          <p:cNvSpPr txBox="1">
            <a:spLocks noChangeArrowheads="1"/>
          </p:cNvSpPr>
          <p:nvPr/>
        </p:nvSpPr>
        <p:spPr bwMode="auto">
          <a:xfrm>
            <a:off x="6303383" y="6335226"/>
            <a:ext cx="4055466" cy="3139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46" tIns="55226" rIns="81646" bIns="40823"/>
          <a:lstStyle>
            <a:lvl1pPr eaLnBrk="0">
              <a:tabLst>
                <a:tab pos="723900" algn="l"/>
                <a:tab pos="1447800" algn="l"/>
                <a:tab pos="2171700" algn="l"/>
                <a:tab pos="2895600" algn="l"/>
                <a:tab pos="3619500" algn="l"/>
                <a:tab pos="4343400" algn="l"/>
              </a:tabLst>
              <a:defRPr>
                <a:solidFill>
                  <a:schemeClr val="tx1"/>
                </a:solidFill>
                <a:latin typeface="Arial" panose="020B0604020202020204" pitchFamily="34" charset="0"/>
                <a:cs typeface="Arial Unicode MS" charset="0"/>
              </a:defRPr>
            </a:lvl1pPr>
            <a:lvl2pPr eaLnBrk="0">
              <a:tabLst>
                <a:tab pos="723900" algn="l"/>
                <a:tab pos="1447800" algn="l"/>
                <a:tab pos="2171700" algn="l"/>
                <a:tab pos="2895600" algn="l"/>
                <a:tab pos="3619500" algn="l"/>
                <a:tab pos="4343400" algn="l"/>
              </a:tabLst>
              <a:defRPr>
                <a:solidFill>
                  <a:schemeClr val="tx1"/>
                </a:solidFill>
                <a:latin typeface="Arial" panose="020B0604020202020204" pitchFamily="34" charset="0"/>
                <a:cs typeface="Arial Unicode MS" charset="0"/>
              </a:defRPr>
            </a:lvl2pPr>
            <a:lvl3pPr eaLnBrk="0">
              <a:tabLst>
                <a:tab pos="723900" algn="l"/>
                <a:tab pos="1447800" algn="l"/>
                <a:tab pos="2171700" algn="l"/>
                <a:tab pos="2895600" algn="l"/>
                <a:tab pos="3619500" algn="l"/>
                <a:tab pos="4343400" algn="l"/>
              </a:tabLst>
              <a:defRPr>
                <a:solidFill>
                  <a:schemeClr val="tx1"/>
                </a:solidFill>
                <a:latin typeface="Arial" panose="020B0604020202020204" pitchFamily="34" charset="0"/>
                <a:cs typeface="Arial Unicode MS" charset="0"/>
              </a:defRPr>
            </a:lvl3pPr>
            <a:lvl4pPr eaLnBrk="0">
              <a:tabLst>
                <a:tab pos="723900" algn="l"/>
                <a:tab pos="1447800" algn="l"/>
                <a:tab pos="2171700" algn="l"/>
                <a:tab pos="2895600" algn="l"/>
                <a:tab pos="3619500" algn="l"/>
                <a:tab pos="4343400" algn="l"/>
              </a:tabLst>
              <a:defRPr>
                <a:solidFill>
                  <a:schemeClr val="tx1"/>
                </a:solidFill>
                <a:latin typeface="Arial" panose="020B0604020202020204" pitchFamily="34" charset="0"/>
                <a:cs typeface="Arial Unicode MS" charset="0"/>
              </a:defRPr>
            </a:lvl4pPr>
            <a:lvl5pPr eaLnBrk="0">
              <a:tabLst>
                <a:tab pos="723900" algn="l"/>
                <a:tab pos="1447800" algn="l"/>
                <a:tab pos="2171700" algn="l"/>
                <a:tab pos="2895600" algn="l"/>
                <a:tab pos="3619500" algn="l"/>
                <a:tab pos="4343400" algn="l"/>
              </a:tabLst>
              <a:defRPr>
                <a:solidFill>
                  <a:schemeClr val="tx1"/>
                </a:solidFill>
                <a:latin typeface="Arial" panose="020B0604020202020204" pitchFamily="34" charset="0"/>
                <a:cs typeface="Arial Unicode M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chemeClr val="tx1"/>
                </a:solidFill>
                <a:latin typeface="Arial" panose="020B0604020202020204" pitchFamily="34" charset="0"/>
                <a:cs typeface="Arial Unicode M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chemeClr val="tx1"/>
                </a:solidFill>
                <a:latin typeface="Arial" panose="020B0604020202020204" pitchFamily="34" charset="0"/>
                <a:cs typeface="Arial Unicode M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chemeClr val="tx1"/>
                </a:solidFill>
                <a:latin typeface="Arial" panose="020B0604020202020204" pitchFamily="34" charset="0"/>
                <a:cs typeface="Arial Unicode M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chemeClr val="tx1"/>
                </a:solidFill>
                <a:latin typeface="Arial" panose="020B0604020202020204" pitchFamily="34" charset="0"/>
                <a:cs typeface="Arial Unicode MS" charset="0"/>
              </a:defRPr>
            </a:lvl9pPr>
          </a:lstStyle>
          <a:p>
            <a:pPr eaLnBrk="1"/>
            <a:r>
              <a:rPr lang="de-DE" altLang="en-US" sz="1633">
                <a:solidFill>
                  <a:srgbClr val="000000"/>
                </a:solidFill>
              </a:rPr>
              <a:t>From: http://sourcemaking.com/refactoring</a:t>
            </a:r>
          </a:p>
        </p:txBody>
      </p:sp>
      <p:pic>
        <p:nvPicPr>
          <p:cNvPr id="3076" name="Picture 3">
            <a:extLst>
              <a:ext uri="{FF2B5EF4-FFF2-40B4-BE49-F238E27FC236}">
                <a16:creationId xmlns:a16="http://schemas.microsoft.com/office/drawing/2014/main" id="{F9DB5C38-13D7-5664-2D8D-6A4F3924E2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6350" y="2122783"/>
            <a:ext cx="4916676" cy="411307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7" name="Line 4">
            <a:extLst>
              <a:ext uri="{FF2B5EF4-FFF2-40B4-BE49-F238E27FC236}">
                <a16:creationId xmlns:a16="http://schemas.microsoft.com/office/drawing/2014/main" id="{532D6F8C-EB9B-BAE0-7AEE-58ADE8DEE8D5}"/>
              </a:ext>
            </a:extLst>
          </p:cNvPr>
          <p:cNvSpPr>
            <a:spLocks noChangeShapeType="1"/>
          </p:cNvSpPr>
          <p:nvPr/>
        </p:nvSpPr>
        <p:spPr bwMode="auto">
          <a:xfrm flipV="1">
            <a:off x="5115258" y="1794429"/>
            <a:ext cx="489651" cy="5065012"/>
          </a:xfrm>
          <a:prstGeom prst="line">
            <a:avLst/>
          </a:prstGeom>
          <a:noFill/>
          <a:ln w="36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33"/>
          </a:p>
        </p:txBody>
      </p:sp>
      <p:sp>
        <p:nvSpPr>
          <p:cNvPr id="3078" name="Line 5">
            <a:extLst>
              <a:ext uri="{FF2B5EF4-FFF2-40B4-BE49-F238E27FC236}">
                <a16:creationId xmlns:a16="http://schemas.microsoft.com/office/drawing/2014/main" id="{4ADE3BE0-64AE-D7A1-2BFB-AF5D345B84C7}"/>
              </a:ext>
            </a:extLst>
          </p:cNvPr>
          <p:cNvSpPr>
            <a:spLocks noChangeShapeType="1"/>
          </p:cNvSpPr>
          <p:nvPr/>
        </p:nvSpPr>
        <p:spPr bwMode="auto">
          <a:xfrm flipH="1">
            <a:off x="5604909" y="1795870"/>
            <a:ext cx="5065012" cy="1440"/>
          </a:xfrm>
          <a:prstGeom prst="line">
            <a:avLst/>
          </a:prstGeom>
          <a:noFill/>
          <a:ln w="36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33"/>
          </a:p>
        </p:txBody>
      </p:sp>
      <p:sp>
        <p:nvSpPr>
          <p:cNvPr id="3079" name="AutoShape 6">
            <a:extLst>
              <a:ext uri="{FF2B5EF4-FFF2-40B4-BE49-F238E27FC236}">
                <a16:creationId xmlns:a16="http://schemas.microsoft.com/office/drawing/2014/main" id="{90B81787-5E4B-F7AE-1634-3F7919AD673F}"/>
              </a:ext>
            </a:extLst>
          </p:cNvPr>
          <p:cNvSpPr>
            <a:spLocks noChangeArrowheads="1"/>
          </p:cNvSpPr>
          <p:nvPr/>
        </p:nvSpPr>
        <p:spPr bwMode="auto">
          <a:xfrm rot="2400000">
            <a:off x="5277995" y="1672016"/>
            <a:ext cx="653829" cy="326914"/>
          </a:xfrm>
          <a:prstGeom prst="leftRightArrow">
            <a:avLst>
              <a:gd name="adj1" fmla="val 50000"/>
              <a:gd name="adj2" fmla="val 39815"/>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ltLang="en-US" sz="1633"/>
          </a:p>
        </p:txBody>
      </p:sp>
      <p:sp>
        <p:nvSpPr>
          <p:cNvPr id="2" name="Speech Bubble: Oval 1">
            <a:extLst>
              <a:ext uri="{FF2B5EF4-FFF2-40B4-BE49-F238E27FC236}">
                <a16:creationId xmlns:a16="http://schemas.microsoft.com/office/drawing/2014/main" id="{CF5857B4-AD32-85C9-9AFE-3A69C7AC0DF8}"/>
              </a:ext>
            </a:extLst>
          </p:cNvPr>
          <p:cNvSpPr/>
          <p:nvPr/>
        </p:nvSpPr>
        <p:spPr>
          <a:xfrm>
            <a:off x="963257" y="5516430"/>
            <a:ext cx="2317354" cy="1066526"/>
          </a:xfrm>
          <a:prstGeom prst="wedgeEllipseCallout">
            <a:avLst>
              <a:gd name="adj1" fmla="val 18641"/>
              <a:gd name="adj2" fmla="val -824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400" dirty="0" err="1"/>
              <a:t>Sorry</a:t>
            </a:r>
            <a:r>
              <a:rPr lang="da-DK" sz="1400" dirty="0"/>
              <a:t>… the </a:t>
            </a:r>
            <a:r>
              <a:rPr lang="da-DK" sz="1400" dirty="0" err="1"/>
              <a:t>code</a:t>
            </a:r>
            <a:r>
              <a:rPr lang="da-DK" sz="1400" dirty="0"/>
              <a:t> is in Java… but not </a:t>
            </a:r>
            <a:r>
              <a:rPr lang="da-DK" sz="1400" dirty="0" err="1"/>
              <a:t>too</a:t>
            </a:r>
            <a:r>
              <a:rPr lang="da-DK" sz="1400" dirty="0"/>
              <a:t> far from C# :D</a:t>
            </a:r>
            <a:endParaRPr lang="en-US" sz="14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a:extLst>
              <a:ext uri="{FF2B5EF4-FFF2-40B4-BE49-F238E27FC236}">
                <a16:creationId xmlns:a16="http://schemas.microsoft.com/office/drawing/2014/main" id="{C807F4D7-A1B2-37A9-5FA2-B2527ED46C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6258" y="15843"/>
            <a:ext cx="6100480" cy="563387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099" name="Picture 2">
            <a:extLst>
              <a:ext uri="{FF2B5EF4-FFF2-40B4-BE49-F238E27FC236}">
                <a16:creationId xmlns:a16="http://schemas.microsoft.com/office/drawing/2014/main" id="{12F1058B-C011-49B3-85C9-B9381C1BAA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3521" y="5649714"/>
            <a:ext cx="6575730" cy="113195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peech Bubble: Oval 1">
            <a:extLst>
              <a:ext uri="{FF2B5EF4-FFF2-40B4-BE49-F238E27FC236}">
                <a16:creationId xmlns:a16="http://schemas.microsoft.com/office/drawing/2014/main" id="{FD673938-37D2-FCD8-F488-33BDB348E6E2}"/>
              </a:ext>
            </a:extLst>
          </p:cNvPr>
          <p:cNvSpPr/>
          <p:nvPr/>
        </p:nvSpPr>
        <p:spPr>
          <a:xfrm>
            <a:off x="9347065" y="2684997"/>
            <a:ext cx="2331588" cy="1181149"/>
          </a:xfrm>
          <a:prstGeom prst="wedgeEllipseCallout">
            <a:avLst>
              <a:gd name="adj1" fmla="val -65122"/>
              <a:gd name="adj2" fmla="val 38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400" dirty="0"/>
              <a:t>Can </a:t>
            </a:r>
            <a:r>
              <a:rPr lang="da-DK" sz="1400" dirty="0" err="1"/>
              <a:t>be</a:t>
            </a:r>
            <a:r>
              <a:rPr lang="da-DK" sz="1400" dirty="0"/>
              <a:t> </a:t>
            </a:r>
            <a:r>
              <a:rPr lang="da-DK" sz="1400" dirty="0" err="1"/>
              <a:t>seen</a:t>
            </a:r>
            <a:r>
              <a:rPr lang="da-DK" sz="1400" dirty="0"/>
              <a:t> as </a:t>
            </a:r>
            <a:r>
              <a:rPr lang="da-DK" sz="1400" dirty="0" err="1"/>
              <a:t>very</a:t>
            </a:r>
            <a:r>
              <a:rPr lang="da-DK" sz="1400" dirty="0"/>
              <a:t> simple version of the </a:t>
            </a:r>
            <a:r>
              <a:rPr lang="da-DK" sz="1400" dirty="0" err="1"/>
              <a:t>Strategy</a:t>
            </a:r>
            <a:r>
              <a:rPr lang="da-DK" sz="1400" dirty="0"/>
              <a:t> design pattern</a:t>
            </a:r>
            <a:endParaRPr lang="en-US" sz="14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6064B-BB27-0190-083E-8B3BFE6677C8}"/>
              </a:ext>
            </a:extLst>
          </p:cNvPr>
          <p:cNvSpPr>
            <a:spLocks noGrp="1"/>
          </p:cNvSpPr>
          <p:nvPr>
            <p:ph type="title"/>
          </p:nvPr>
        </p:nvSpPr>
        <p:spPr/>
        <p:txBody>
          <a:bodyPr/>
          <a:lstStyle/>
          <a:p>
            <a:r>
              <a:rPr lang="da-DK" dirty="0" err="1"/>
              <a:t>Topics</a:t>
            </a:r>
            <a:r>
              <a:rPr lang="da-DK" dirty="0"/>
              <a:t>:</a:t>
            </a:r>
            <a:endParaRPr lang="en-US" dirty="0"/>
          </a:p>
        </p:txBody>
      </p:sp>
      <p:sp>
        <p:nvSpPr>
          <p:cNvPr id="3" name="Content Placeholder 2">
            <a:extLst>
              <a:ext uri="{FF2B5EF4-FFF2-40B4-BE49-F238E27FC236}">
                <a16:creationId xmlns:a16="http://schemas.microsoft.com/office/drawing/2014/main" id="{1F8E08BB-4894-C757-217E-F7694A82F34D}"/>
              </a:ext>
            </a:extLst>
          </p:cNvPr>
          <p:cNvSpPr>
            <a:spLocks noGrp="1"/>
          </p:cNvSpPr>
          <p:nvPr>
            <p:ph idx="1"/>
          </p:nvPr>
        </p:nvSpPr>
        <p:spPr/>
        <p:txBody>
          <a:bodyPr/>
          <a:lstStyle/>
          <a:p>
            <a:r>
              <a:rPr lang="da-DK" dirty="0"/>
              <a:t>Code </a:t>
            </a:r>
            <a:r>
              <a:rPr lang="da-DK" dirty="0" err="1"/>
              <a:t>quality</a:t>
            </a:r>
            <a:endParaRPr lang="da-DK" dirty="0"/>
          </a:p>
          <a:p>
            <a:r>
              <a:rPr lang="da-DK" dirty="0" err="1"/>
              <a:t>Refactoring</a:t>
            </a:r>
            <a:endParaRPr lang="da-DK" dirty="0"/>
          </a:p>
          <a:p>
            <a:pPr lvl="1"/>
            <a:r>
              <a:rPr lang="da-DK" dirty="0"/>
              <a:t>The </a:t>
            </a:r>
            <a:r>
              <a:rPr lang="da-DK" dirty="0" err="1"/>
              <a:t>idea</a:t>
            </a:r>
            <a:endParaRPr lang="da-DK" dirty="0"/>
          </a:p>
          <a:p>
            <a:pPr lvl="1"/>
            <a:r>
              <a:rPr lang="da-DK" dirty="0" err="1"/>
              <a:t>When</a:t>
            </a:r>
            <a:r>
              <a:rPr lang="da-DK" dirty="0"/>
              <a:t>? -&gt; ”</a:t>
            </a:r>
            <a:r>
              <a:rPr lang="da-DK" dirty="0" err="1"/>
              <a:t>code</a:t>
            </a:r>
            <a:r>
              <a:rPr lang="da-DK" dirty="0"/>
              <a:t> </a:t>
            </a:r>
            <a:r>
              <a:rPr lang="da-DK" dirty="0" err="1"/>
              <a:t>smells</a:t>
            </a:r>
            <a:r>
              <a:rPr lang="da-DK" dirty="0"/>
              <a:t>”</a:t>
            </a:r>
          </a:p>
          <a:p>
            <a:pPr lvl="1"/>
            <a:r>
              <a:rPr lang="da-DK" dirty="0"/>
              <a:t>Kinds of </a:t>
            </a:r>
            <a:r>
              <a:rPr lang="da-DK" dirty="0" err="1"/>
              <a:t>refactoring</a:t>
            </a:r>
            <a:r>
              <a:rPr lang="da-DK" dirty="0"/>
              <a:t>, with </a:t>
            </a:r>
            <a:r>
              <a:rPr lang="da-DK" dirty="0" err="1"/>
              <a:t>examples</a:t>
            </a:r>
            <a:endParaRPr lang="en-US" dirty="0"/>
          </a:p>
        </p:txBody>
      </p:sp>
    </p:spTree>
    <p:extLst>
      <p:ext uri="{BB962C8B-B14F-4D97-AF65-F5344CB8AC3E}">
        <p14:creationId xmlns:p14="http://schemas.microsoft.com/office/powerpoint/2010/main" val="2037652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24F1F3EE-5BBC-F133-B83F-233B927AD04A}"/>
              </a:ext>
            </a:extLst>
          </p:cNvPr>
          <p:cNvSpPr txBox="1">
            <a:spLocks noChangeArrowheads="1"/>
          </p:cNvSpPr>
          <p:nvPr/>
        </p:nvSpPr>
        <p:spPr bwMode="auto">
          <a:xfrm>
            <a:off x="1784189" y="3657985"/>
            <a:ext cx="8164217" cy="19398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50425" rIns="81646" bIns="40823"/>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cs typeface="Arial Unicode MS"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cs typeface="Arial Unicode MS"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cs typeface="Arial Unicode MS"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cs typeface="Arial Unicode MS"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cs typeface="Arial Unicode M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cs typeface="Arial Unicode M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cs typeface="Arial Unicode M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cs typeface="Arial Unicode M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chemeClr val="tx1"/>
                </a:solidFill>
                <a:latin typeface="Arial" panose="020B0604020202020204" pitchFamily="34" charset="0"/>
                <a:cs typeface="Arial Unicode MS" charset="0"/>
              </a:defRPr>
            </a:lvl9pPr>
          </a:lstStyle>
          <a:p>
            <a:pPr eaLnBrk="1"/>
            <a:r>
              <a:rPr lang="de-DE" altLang="en-US" sz="1089">
                <a:solidFill>
                  <a:srgbClr val="000000"/>
                </a:solidFill>
              </a:rPr>
              <a:t>“The reason I don’t like this comes down to lack of clarity and to confusion between pass by value and pass by reference. Java uses pass by value exclusively (see later), and this discussion is based on that usage.</a:t>
            </a:r>
          </a:p>
          <a:p>
            <a:pPr eaLnBrk="1"/>
            <a:endParaRPr lang="de-DE" altLang="en-US" sz="1089">
              <a:solidFill>
                <a:srgbClr val="000000"/>
              </a:solidFill>
            </a:endParaRPr>
          </a:p>
          <a:p>
            <a:pPr eaLnBrk="1"/>
            <a:r>
              <a:rPr lang="de-DE" altLang="en-US" sz="1089">
                <a:solidFill>
                  <a:srgbClr val="000000"/>
                </a:solidFill>
              </a:rPr>
              <a:t>With pass by value, any change to the parameter is not reflected in the calling routine. Those who have used pass by reference will probably find this confusing.</a:t>
            </a:r>
          </a:p>
          <a:p>
            <a:pPr eaLnBrk="1"/>
            <a:r>
              <a:rPr lang="de-DE" altLang="en-US" sz="1089">
                <a:solidFill>
                  <a:srgbClr val="000000"/>
                </a:solidFill>
              </a:rPr>
              <a:t>The other area of confusion is within the body of the code itself. It is much clearer if you use only the parameter to represent what has been passed in, because that is a consistent usage.</a:t>
            </a:r>
          </a:p>
          <a:p>
            <a:pPr eaLnBrk="1"/>
            <a:endParaRPr lang="de-DE" altLang="en-US" sz="1089">
              <a:solidFill>
                <a:srgbClr val="000000"/>
              </a:solidFill>
            </a:endParaRPr>
          </a:p>
          <a:p>
            <a:pPr eaLnBrk="1"/>
            <a:r>
              <a:rPr lang="de-DE" altLang="en-US" sz="1089">
                <a:solidFill>
                  <a:srgbClr val="000000"/>
                </a:solidFill>
              </a:rPr>
              <a:t>In Java, don’t assign to parameters, and if you see code that does, apply Remove Assignments to Parameters.</a:t>
            </a:r>
          </a:p>
          <a:p>
            <a:pPr eaLnBrk="1"/>
            <a:endParaRPr lang="de-DE" altLang="en-US" sz="1089">
              <a:solidFill>
                <a:srgbClr val="000000"/>
              </a:solidFill>
            </a:endParaRPr>
          </a:p>
          <a:p>
            <a:pPr eaLnBrk="1"/>
            <a:r>
              <a:rPr lang="de-DE" altLang="en-US" sz="1089">
                <a:solidFill>
                  <a:srgbClr val="000000"/>
                </a:solidFill>
              </a:rPr>
              <a:t>Of course this rule does not necessarily apply to other languages that use output parameters, although even with these languages I prefer to use output parameters as little as possible.“</a:t>
            </a:r>
          </a:p>
        </p:txBody>
      </p:sp>
      <p:pic>
        <p:nvPicPr>
          <p:cNvPr id="5123" name="Picture 2">
            <a:extLst>
              <a:ext uri="{FF2B5EF4-FFF2-40B4-BE49-F238E27FC236}">
                <a16:creationId xmlns:a16="http://schemas.microsoft.com/office/drawing/2014/main" id="{4BEB7013-E856-4DDA-AF33-7C1F680DE0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0436" y="162738"/>
            <a:ext cx="6039994" cy="300703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4" name="Text Box 3">
            <a:extLst>
              <a:ext uri="{FF2B5EF4-FFF2-40B4-BE49-F238E27FC236}">
                <a16:creationId xmlns:a16="http://schemas.microsoft.com/office/drawing/2014/main" id="{D48A2614-B18C-B8D8-BDE4-5661C972B2F9}"/>
              </a:ext>
            </a:extLst>
          </p:cNvPr>
          <p:cNvSpPr txBox="1">
            <a:spLocks noChangeArrowheads="1"/>
          </p:cNvSpPr>
          <p:nvPr/>
        </p:nvSpPr>
        <p:spPr bwMode="auto">
          <a:xfrm>
            <a:off x="5403288" y="5943505"/>
            <a:ext cx="5005966" cy="236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46" tIns="50425" rIns="81646" bIns="40823"/>
          <a:lstStyle>
            <a:lvl1pPr eaLnBrk="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Arial Unicode MS" charset="0"/>
              </a:defRPr>
            </a:lvl1pPr>
            <a:lvl2pPr eaLnBrk="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Arial Unicode MS" charset="0"/>
              </a:defRPr>
            </a:lvl2pPr>
            <a:lvl3pPr eaLnBrk="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Arial Unicode MS" charset="0"/>
              </a:defRPr>
            </a:lvl3pPr>
            <a:lvl4pPr eaLnBrk="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Arial Unicode MS" charset="0"/>
              </a:defRPr>
            </a:lvl4pPr>
            <a:lvl5pPr eaLnBrk="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Arial Unicode M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Arial Unicode M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Arial Unicode M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Arial Unicode M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chemeClr val="tx1"/>
                </a:solidFill>
                <a:latin typeface="Arial" panose="020B0604020202020204" pitchFamily="34" charset="0"/>
                <a:cs typeface="Arial Unicode MS" charset="0"/>
              </a:defRPr>
            </a:lvl9pPr>
          </a:lstStyle>
          <a:p>
            <a:pPr eaLnBrk="1"/>
            <a:r>
              <a:rPr lang="de-DE" altLang="en-US" sz="1089">
                <a:solidFill>
                  <a:srgbClr val="000000"/>
                </a:solidFill>
              </a:rPr>
              <a:t>From: http://sourcemaking.com/refactoring/remove-assignments-to-parameters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a:extLst>
              <a:ext uri="{FF2B5EF4-FFF2-40B4-BE49-F238E27FC236}">
                <a16:creationId xmlns:a16="http://schemas.microsoft.com/office/drawing/2014/main" id="{AFE784F7-3EC9-7729-52B7-847C3537CC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0435" y="416205"/>
            <a:ext cx="6256017" cy="415627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a:extLst>
              <a:ext uri="{FF2B5EF4-FFF2-40B4-BE49-F238E27FC236}">
                <a16:creationId xmlns:a16="http://schemas.microsoft.com/office/drawing/2014/main" id="{867F0AD4-6FDE-7659-CB78-CC2B2B13F5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140" y="315138"/>
            <a:ext cx="6264658" cy="490803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1">
            <a:extLst>
              <a:ext uri="{FF2B5EF4-FFF2-40B4-BE49-F238E27FC236}">
                <a16:creationId xmlns:a16="http://schemas.microsoft.com/office/drawing/2014/main" id="{06E8CD56-342E-4ED7-58F9-B614B5046F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8615" y="102251"/>
            <a:ext cx="5573385" cy="332674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7" name="Straight Connector 6">
            <a:extLst>
              <a:ext uri="{FF2B5EF4-FFF2-40B4-BE49-F238E27FC236}">
                <a16:creationId xmlns:a16="http://schemas.microsoft.com/office/drawing/2014/main" id="{4FAFFE1D-023C-A2BE-3420-AB6F4AF584E0}"/>
              </a:ext>
            </a:extLst>
          </p:cNvPr>
          <p:cNvCxnSpPr/>
          <p:nvPr/>
        </p:nvCxnSpPr>
        <p:spPr>
          <a:xfrm>
            <a:off x="6478798" y="102251"/>
            <a:ext cx="58360" cy="5295917"/>
          </a:xfrm>
          <a:prstGeom prst="line">
            <a:avLst/>
          </a:prstGeom>
        </p:spPr>
        <p:style>
          <a:lnRef idx="3">
            <a:schemeClr val="dk1"/>
          </a:lnRef>
          <a:fillRef idx="0">
            <a:schemeClr val="dk1"/>
          </a:fillRef>
          <a:effectRef idx="2">
            <a:schemeClr val="dk1"/>
          </a:effectRef>
          <a:fontRef idx="minor">
            <a:schemeClr val="tx1"/>
          </a:fontRef>
        </p:style>
      </p:cxnSp>
      <p:grpSp>
        <p:nvGrpSpPr>
          <p:cNvPr id="9" name="Group 8">
            <a:extLst>
              <a:ext uri="{FF2B5EF4-FFF2-40B4-BE49-F238E27FC236}">
                <a16:creationId xmlns:a16="http://schemas.microsoft.com/office/drawing/2014/main" id="{BF4A0957-315F-3160-366E-F67E10FD5C99}"/>
              </a:ext>
            </a:extLst>
          </p:cNvPr>
          <p:cNvGrpSpPr/>
          <p:nvPr/>
        </p:nvGrpSpPr>
        <p:grpSpPr>
          <a:xfrm>
            <a:off x="3426015" y="5436060"/>
            <a:ext cx="5630779" cy="1285391"/>
            <a:chOff x="3426015" y="5436060"/>
            <a:chExt cx="5630779" cy="1285391"/>
          </a:xfrm>
        </p:grpSpPr>
        <p:sp>
          <p:nvSpPr>
            <p:cNvPr id="7171" name="Text Box 2">
              <a:extLst>
                <a:ext uri="{FF2B5EF4-FFF2-40B4-BE49-F238E27FC236}">
                  <a16:creationId xmlns:a16="http://schemas.microsoft.com/office/drawing/2014/main" id="{E6A53831-FAD9-A728-CBB1-D4638E3F0BA6}"/>
                </a:ext>
              </a:extLst>
            </p:cNvPr>
            <p:cNvSpPr txBox="1">
              <a:spLocks noChangeArrowheads="1"/>
            </p:cNvSpPr>
            <p:nvPr/>
          </p:nvSpPr>
          <p:spPr bwMode="auto">
            <a:xfrm>
              <a:off x="4660119" y="5977267"/>
              <a:ext cx="3162572" cy="3139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46" tIns="55226" rIns="81646" bIns="40823"/>
            <a:lstStyle>
              <a:lvl1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pPr eaLnBrk="1"/>
              <a:r>
                <a:rPr lang="de-DE" altLang="en-US" sz="1633" dirty="0">
                  <a:solidFill>
                    <a:schemeClr val="accent1"/>
                  </a:solidFill>
                </a:rPr>
                <a:t>And </a:t>
              </a:r>
              <a:r>
                <a:rPr lang="de-DE" altLang="en-US" sz="1633" dirty="0" err="1">
                  <a:solidFill>
                    <a:schemeClr val="accent1"/>
                  </a:solidFill>
                </a:rPr>
                <a:t>the</a:t>
              </a:r>
              <a:r>
                <a:rPr lang="de-DE" altLang="en-US" sz="1633" dirty="0">
                  <a:solidFill>
                    <a:schemeClr val="accent1"/>
                  </a:solidFill>
                </a:rPr>
                <a:t> </a:t>
              </a:r>
              <a:r>
                <a:rPr lang="de-DE" altLang="en-US" sz="1633" dirty="0" err="1">
                  <a:solidFill>
                    <a:schemeClr val="accent1"/>
                  </a:solidFill>
                </a:rPr>
                <a:t>other</a:t>
              </a:r>
              <a:r>
                <a:rPr lang="de-DE" altLang="en-US" sz="1633" dirty="0">
                  <a:solidFill>
                    <a:schemeClr val="accent1"/>
                  </a:solidFill>
                </a:rPr>
                <a:t> </a:t>
              </a:r>
              <a:r>
                <a:rPr lang="de-DE" altLang="en-US" sz="1633" dirty="0" err="1">
                  <a:solidFill>
                    <a:schemeClr val="accent1"/>
                  </a:solidFill>
                </a:rPr>
                <a:t>way</a:t>
              </a:r>
              <a:r>
                <a:rPr lang="de-DE" altLang="en-US" sz="1633" dirty="0">
                  <a:solidFill>
                    <a:schemeClr val="accent1"/>
                  </a:solidFill>
                </a:rPr>
                <a:t> </a:t>
              </a:r>
              <a:r>
                <a:rPr lang="de-DE" altLang="en-US" sz="1633" dirty="0" err="1">
                  <a:solidFill>
                    <a:schemeClr val="accent1"/>
                  </a:solidFill>
                </a:rPr>
                <a:t>around</a:t>
              </a:r>
              <a:r>
                <a:rPr lang="de-DE" altLang="en-US" sz="1633" dirty="0">
                  <a:solidFill>
                    <a:schemeClr val="accent1"/>
                  </a:solidFill>
                </a:rPr>
                <a:t> </a:t>
              </a:r>
              <a:r>
                <a:rPr lang="de-DE" altLang="en-US" sz="1633" dirty="0" err="1">
                  <a:solidFill>
                    <a:schemeClr val="accent1"/>
                  </a:solidFill>
                </a:rPr>
                <a:t>too</a:t>
              </a:r>
              <a:r>
                <a:rPr lang="de-DE" altLang="en-US" sz="1633" dirty="0">
                  <a:solidFill>
                    <a:schemeClr val="accent1"/>
                  </a:solidFill>
                </a:rPr>
                <a:t>: ...</a:t>
              </a:r>
            </a:p>
          </p:txBody>
        </p:sp>
        <p:sp>
          <p:nvSpPr>
            <p:cNvPr id="8" name="Arrow: Curved Up 7">
              <a:extLst>
                <a:ext uri="{FF2B5EF4-FFF2-40B4-BE49-F238E27FC236}">
                  <a16:creationId xmlns:a16="http://schemas.microsoft.com/office/drawing/2014/main" id="{492B8AA8-D7EC-9BF0-8E5B-A7FEE905A331}"/>
                </a:ext>
              </a:extLst>
            </p:cNvPr>
            <p:cNvSpPr/>
            <p:nvPr/>
          </p:nvSpPr>
          <p:spPr>
            <a:xfrm>
              <a:off x="3426015" y="5436060"/>
              <a:ext cx="5630779" cy="128539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 name="Speech Bubble: Oval 9">
            <a:extLst>
              <a:ext uri="{FF2B5EF4-FFF2-40B4-BE49-F238E27FC236}">
                <a16:creationId xmlns:a16="http://schemas.microsoft.com/office/drawing/2014/main" id="{CD1F0965-F432-A704-B417-2F56808EB0F6}"/>
              </a:ext>
            </a:extLst>
          </p:cNvPr>
          <p:cNvSpPr/>
          <p:nvPr/>
        </p:nvSpPr>
        <p:spPr>
          <a:xfrm>
            <a:off x="9796245" y="5436060"/>
            <a:ext cx="2331588" cy="1181149"/>
          </a:xfrm>
          <a:prstGeom prst="wedgeEllipseCallout">
            <a:avLst>
              <a:gd name="adj1" fmla="val -35536"/>
              <a:gd name="adj2" fmla="val -598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400" dirty="0" err="1"/>
              <a:t>Basically</a:t>
            </a:r>
            <a:r>
              <a:rPr lang="da-DK" sz="1400" dirty="0"/>
              <a:t>: </a:t>
            </a:r>
            <a:r>
              <a:rPr lang="da-DK" sz="1400" dirty="0" err="1"/>
              <a:t>sharing</a:t>
            </a:r>
            <a:r>
              <a:rPr lang="da-DK" sz="1400" dirty="0"/>
              <a:t> </a:t>
            </a:r>
            <a:r>
              <a:rPr lang="da-DK" sz="1400" dirty="0" err="1"/>
              <a:t>Vs</a:t>
            </a:r>
            <a:r>
              <a:rPr lang="da-DK" sz="1400" dirty="0"/>
              <a:t> </a:t>
            </a:r>
            <a:r>
              <a:rPr lang="da-DK" sz="1400" dirty="0" err="1"/>
              <a:t>duplicating</a:t>
            </a:r>
            <a:endParaRPr lang="en-US" sz="14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a:extLst>
              <a:ext uri="{FF2B5EF4-FFF2-40B4-BE49-F238E27FC236}">
                <a16:creationId xmlns:a16="http://schemas.microsoft.com/office/drawing/2014/main" id="{FCA8DDC8-B461-92FD-FF5B-BA9FBF12D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6258" y="162738"/>
            <a:ext cx="6221453" cy="51413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19" name="Picture 2">
            <a:extLst>
              <a:ext uri="{FF2B5EF4-FFF2-40B4-BE49-F238E27FC236}">
                <a16:creationId xmlns:a16="http://schemas.microsoft.com/office/drawing/2014/main" id="{C7F428D0-8022-8526-BF38-A6F4CD3793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6259" y="5350162"/>
            <a:ext cx="6299221" cy="69127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20" name="AutoShape 3">
            <a:extLst>
              <a:ext uri="{FF2B5EF4-FFF2-40B4-BE49-F238E27FC236}">
                <a16:creationId xmlns:a16="http://schemas.microsoft.com/office/drawing/2014/main" id="{68542AFF-BBE8-9D51-A33B-75122EBBEAD8}"/>
              </a:ext>
            </a:extLst>
          </p:cNvPr>
          <p:cNvSpPr>
            <a:spLocks noChangeArrowheads="1"/>
          </p:cNvSpPr>
          <p:nvPr/>
        </p:nvSpPr>
        <p:spPr bwMode="auto">
          <a:xfrm>
            <a:off x="8054606" y="5389046"/>
            <a:ext cx="979303" cy="489651"/>
          </a:xfrm>
          <a:prstGeom prst="leftArrow">
            <a:avLst>
              <a:gd name="adj1" fmla="val 50000"/>
              <a:gd name="adj2" fmla="val 50000"/>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z="1633"/>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
            <a:extLst>
              <a:ext uri="{FF2B5EF4-FFF2-40B4-BE49-F238E27FC236}">
                <a16:creationId xmlns:a16="http://schemas.microsoft.com/office/drawing/2014/main" id="{082540D6-BBB3-2FED-1832-14C32E2327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6258" y="161298"/>
            <a:ext cx="5884458" cy="522774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3" name="Text Box 2">
            <a:extLst>
              <a:ext uri="{FF2B5EF4-FFF2-40B4-BE49-F238E27FC236}">
                <a16:creationId xmlns:a16="http://schemas.microsoft.com/office/drawing/2014/main" id="{865EAFDA-C9EA-FF86-E1AE-F07D5F64083F}"/>
              </a:ext>
            </a:extLst>
          </p:cNvPr>
          <p:cNvSpPr txBox="1">
            <a:spLocks noChangeArrowheads="1"/>
          </p:cNvSpPr>
          <p:nvPr/>
        </p:nvSpPr>
        <p:spPr bwMode="auto">
          <a:xfrm>
            <a:off x="6814636" y="2743489"/>
            <a:ext cx="3755914" cy="34880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50425" rIns="81646" bIns="40823"/>
          <a:lstStyle>
            <a:lvl1pPr eaLnBrk="0">
              <a:tabLst>
                <a:tab pos="723900" algn="l"/>
                <a:tab pos="1447800" algn="l"/>
                <a:tab pos="2171700" algn="l"/>
                <a:tab pos="2895600" algn="l"/>
                <a:tab pos="3619500" algn="l"/>
              </a:tabLst>
              <a:defRPr>
                <a:solidFill>
                  <a:schemeClr val="tx1"/>
                </a:solidFill>
                <a:latin typeface="Arial" panose="020B0604020202020204" pitchFamily="34" charset="0"/>
                <a:cs typeface="Arial Unicode MS" charset="0"/>
              </a:defRPr>
            </a:lvl1pPr>
            <a:lvl2pPr eaLnBrk="0">
              <a:tabLst>
                <a:tab pos="723900" algn="l"/>
                <a:tab pos="1447800" algn="l"/>
                <a:tab pos="2171700" algn="l"/>
                <a:tab pos="2895600" algn="l"/>
                <a:tab pos="3619500" algn="l"/>
              </a:tabLst>
              <a:defRPr>
                <a:solidFill>
                  <a:schemeClr val="tx1"/>
                </a:solidFill>
                <a:latin typeface="Arial" panose="020B0604020202020204" pitchFamily="34" charset="0"/>
                <a:cs typeface="Arial Unicode MS" charset="0"/>
              </a:defRPr>
            </a:lvl2pPr>
            <a:lvl3pPr eaLnBrk="0">
              <a:tabLst>
                <a:tab pos="723900" algn="l"/>
                <a:tab pos="1447800" algn="l"/>
                <a:tab pos="2171700" algn="l"/>
                <a:tab pos="2895600" algn="l"/>
                <a:tab pos="3619500" algn="l"/>
              </a:tabLst>
              <a:defRPr>
                <a:solidFill>
                  <a:schemeClr val="tx1"/>
                </a:solidFill>
                <a:latin typeface="Arial" panose="020B0604020202020204" pitchFamily="34" charset="0"/>
                <a:cs typeface="Arial Unicode MS" charset="0"/>
              </a:defRPr>
            </a:lvl3pPr>
            <a:lvl4pPr eaLnBrk="0">
              <a:tabLst>
                <a:tab pos="723900" algn="l"/>
                <a:tab pos="1447800" algn="l"/>
                <a:tab pos="2171700" algn="l"/>
                <a:tab pos="2895600" algn="l"/>
                <a:tab pos="3619500" algn="l"/>
              </a:tabLst>
              <a:defRPr>
                <a:solidFill>
                  <a:schemeClr val="tx1"/>
                </a:solidFill>
                <a:latin typeface="Arial" panose="020B0604020202020204" pitchFamily="34" charset="0"/>
                <a:cs typeface="Arial Unicode MS" charset="0"/>
              </a:defRPr>
            </a:lvl4pPr>
            <a:lvl5pPr eaLnBrk="0">
              <a:tabLst>
                <a:tab pos="723900" algn="l"/>
                <a:tab pos="1447800" algn="l"/>
                <a:tab pos="2171700" algn="l"/>
                <a:tab pos="2895600" algn="l"/>
                <a:tab pos="3619500" algn="l"/>
              </a:tabLst>
              <a:defRPr>
                <a:solidFill>
                  <a:schemeClr val="tx1"/>
                </a:solidFill>
                <a:latin typeface="Arial" panose="020B0604020202020204" pitchFamily="34" charset="0"/>
                <a:cs typeface="Arial Unicode M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chemeClr val="tx1"/>
                </a:solidFill>
                <a:latin typeface="Arial" panose="020B0604020202020204" pitchFamily="34" charset="0"/>
                <a:cs typeface="Arial Unicode M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chemeClr val="tx1"/>
                </a:solidFill>
                <a:latin typeface="Arial" panose="020B0604020202020204" pitchFamily="34" charset="0"/>
                <a:cs typeface="Arial Unicode M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chemeClr val="tx1"/>
                </a:solidFill>
                <a:latin typeface="Arial" panose="020B0604020202020204" pitchFamily="34" charset="0"/>
                <a:cs typeface="Arial Unicode M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Lst>
              <a:defRPr>
                <a:solidFill>
                  <a:schemeClr val="tx1"/>
                </a:solidFill>
                <a:latin typeface="Arial" panose="020B0604020202020204" pitchFamily="34" charset="0"/>
                <a:cs typeface="Arial Unicode MS" charset="0"/>
              </a:defRPr>
            </a:lvl9pPr>
          </a:lstStyle>
          <a:p>
            <a:pPr algn="just" eaLnBrk="1"/>
            <a:r>
              <a:rPr lang="de-DE" altLang="en-US" sz="1089">
                <a:solidFill>
                  <a:srgbClr val="000000"/>
                </a:solidFill>
              </a:rPr>
              <a:t>Motivation</a:t>
            </a:r>
          </a:p>
          <a:p>
            <a:pPr algn="just" eaLnBrk="1"/>
            <a:endParaRPr lang="de-DE" altLang="en-US" sz="1089">
              <a:solidFill>
                <a:srgbClr val="000000"/>
              </a:solidFill>
            </a:endParaRPr>
          </a:p>
          <a:p>
            <a:pPr algn="just" eaLnBrk="1"/>
            <a:r>
              <a:rPr lang="de-DE" altLang="en-US" sz="1089">
                <a:solidFill>
                  <a:srgbClr val="000000"/>
                </a:solidFill>
              </a:rPr>
              <a:t>One of the grandest sounding words in object jargon is polymorphism. The essence of polymorphsim is that it allows you to avoid writing an explicit conditional when you have objects whose behavior varies depending on their types.</a:t>
            </a:r>
          </a:p>
          <a:p>
            <a:pPr algn="just" eaLnBrk="1"/>
            <a:endParaRPr lang="de-DE" altLang="en-US" sz="1089">
              <a:solidFill>
                <a:srgbClr val="000000"/>
              </a:solidFill>
            </a:endParaRPr>
          </a:p>
          <a:p>
            <a:pPr algn="just" eaLnBrk="1"/>
            <a:r>
              <a:rPr lang="de-DE" altLang="en-US" sz="1089">
                <a:solidFill>
                  <a:srgbClr val="000000"/>
                </a:solidFill>
              </a:rPr>
              <a:t>As a result you find that switch statements that switch on type codes or if-then-else statements that switch on type strings are much less common in an object-oriented program.</a:t>
            </a:r>
          </a:p>
          <a:p>
            <a:pPr algn="just" eaLnBrk="1"/>
            <a:endParaRPr lang="de-DE" altLang="en-US" sz="1089">
              <a:solidFill>
                <a:srgbClr val="000000"/>
              </a:solidFill>
            </a:endParaRPr>
          </a:p>
          <a:p>
            <a:pPr algn="just" eaLnBrk="1"/>
            <a:r>
              <a:rPr lang="de-DE" altLang="en-US" sz="1089">
                <a:solidFill>
                  <a:srgbClr val="000000"/>
                </a:solidFill>
              </a:rPr>
              <a:t>Polymorphism gives you many advantages. The biggest gain occurs when this same set of conditions appears in many places in the program. If you want to add a new type, you have to find and update all the conditionals. But with subclasses you just create a new subclass and provide the appropriate methods. Clients of the class don’t need to know about the subclasses, which reduces the dependencies in your system and makes it easier to update.</a:t>
            </a:r>
          </a:p>
        </p:txBody>
      </p:sp>
      <p:sp>
        <p:nvSpPr>
          <p:cNvPr id="2" name="Speech Bubble: Oval 1">
            <a:extLst>
              <a:ext uri="{FF2B5EF4-FFF2-40B4-BE49-F238E27FC236}">
                <a16:creationId xmlns:a16="http://schemas.microsoft.com/office/drawing/2014/main" id="{8CDF3B7F-20E0-6284-711F-E643167E4CF3}"/>
              </a:ext>
            </a:extLst>
          </p:cNvPr>
          <p:cNvSpPr/>
          <p:nvPr/>
        </p:nvSpPr>
        <p:spPr>
          <a:xfrm>
            <a:off x="9339948" y="271244"/>
            <a:ext cx="2331588" cy="1181149"/>
          </a:xfrm>
          <a:prstGeom prst="wedgeEllipseCallout">
            <a:avLst>
              <a:gd name="adj1" fmla="val -66842"/>
              <a:gd name="adj2" fmla="val -300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400" dirty="0"/>
              <a:t>This </a:t>
            </a:r>
            <a:r>
              <a:rPr lang="da-DK" sz="1400" dirty="0" err="1"/>
              <a:t>changes</a:t>
            </a:r>
            <a:r>
              <a:rPr lang="da-DK" sz="1400" dirty="0"/>
              <a:t> a </a:t>
            </a:r>
            <a:r>
              <a:rPr lang="da-DK" sz="1400" b="1" dirty="0"/>
              <a:t>switch statement </a:t>
            </a:r>
            <a:r>
              <a:rPr lang="da-DK" sz="1400" dirty="0"/>
              <a:t>to a </a:t>
            </a:r>
            <a:r>
              <a:rPr lang="da-DK" sz="1400" b="1" dirty="0" err="1"/>
              <a:t>Strategy</a:t>
            </a:r>
            <a:r>
              <a:rPr lang="da-DK" sz="1400" b="1" dirty="0"/>
              <a:t> design pattern</a:t>
            </a:r>
            <a:endParaRPr lang="en-US" sz="1400" b="1"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B8EFBAF-6419-619E-72D4-B9608F57D3C0}"/>
              </a:ext>
            </a:extLst>
          </p:cNvPr>
          <p:cNvGrpSpPr/>
          <p:nvPr/>
        </p:nvGrpSpPr>
        <p:grpSpPr>
          <a:xfrm>
            <a:off x="455507" y="162738"/>
            <a:ext cx="9039829" cy="6516684"/>
            <a:chOff x="1562405" y="162738"/>
            <a:chExt cx="9039829" cy="6516684"/>
          </a:xfrm>
        </p:grpSpPr>
        <p:pic>
          <p:nvPicPr>
            <p:cNvPr id="11266" name="Picture 1">
              <a:extLst>
                <a:ext uri="{FF2B5EF4-FFF2-40B4-BE49-F238E27FC236}">
                  <a16:creationId xmlns:a16="http://schemas.microsoft.com/office/drawing/2014/main" id="{865BF34C-1A3A-BC95-4833-2F002672C3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405" y="162738"/>
              <a:ext cx="5512899" cy="265275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7" name="Picture 2">
              <a:extLst>
                <a:ext uri="{FF2B5EF4-FFF2-40B4-BE49-F238E27FC236}">
                  <a16:creationId xmlns:a16="http://schemas.microsoft.com/office/drawing/2014/main" id="{01E17B5F-7765-8102-CFE8-630889CB7E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420" y="3853845"/>
              <a:ext cx="5858535" cy="282557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68" name="Line 3">
              <a:extLst>
                <a:ext uri="{FF2B5EF4-FFF2-40B4-BE49-F238E27FC236}">
                  <a16:creationId xmlns:a16="http://schemas.microsoft.com/office/drawing/2014/main" id="{82A5B436-562A-AAD7-CD06-2A771E2EFE88}"/>
                </a:ext>
              </a:extLst>
            </p:cNvPr>
            <p:cNvSpPr>
              <a:spLocks noChangeShapeType="1"/>
            </p:cNvSpPr>
            <p:nvPr/>
          </p:nvSpPr>
          <p:spPr bwMode="auto">
            <a:xfrm flipV="1">
              <a:off x="1621451" y="2325845"/>
              <a:ext cx="8980783" cy="1471835"/>
            </a:xfrm>
            <a:prstGeom prst="line">
              <a:avLst/>
            </a:prstGeom>
            <a:noFill/>
            <a:ln w="360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33"/>
            </a:p>
          </p:txBody>
        </p:sp>
        <p:sp>
          <p:nvSpPr>
            <p:cNvPr id="11269" name="AutoShape 4">
              <a:extLst>
                <a:ext uri="{FF2B5EF4-FFF2-40B4-BE49-F238E27FC236}">
                  <a16:creationId xmlns:a16="http://schemas.microsoft.com/office/drawing/2014/main" id="{2DAC779F-D7B5-8FF0-6A6B-2BA8198E58E6}"/>
                </a:ext>
              </a:extLst>
            </p:cNvPr>
            <p:cNvSpPr>
              <a:spLocks noChangeArrowheads="1"/>
            </p:cNvSpPr>
            <p:nvPr/>
          </p:nvSpPr>
          <p:spPr bwMode="auto">
            <a:xfrm>
              <a:off x="4952521" y="2939569"/>
              <a:ext cx="326914" cy="653829"/>
            </a:xfrm>
            <a:prstGeom prst="upDownArrow">
              <a:avLst>
                <a:gd name="adj1" fmla="val 50000"/>
                <a:gd name="adj2" fmla="val 39815"/>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ltLang="en-US" sz="1633"/>
            </a:p>
          </p:txBody>
        </p:sp>
        <p:sp>
          <p:nvSpPr>
            <p:cNvPr id="11270" name="Text Box 5">
              <a:extLst>
                <a:ext uri="{FF2B5EF4-FFF2-40B4-BE49-F238E27FC236}">
                  <a16:creationId xmlns:a16="http://schemas.microsoft.com/office/drawing/2014/main" id="{8E62801E-5833-6838-9BFD-1D2A9AF8DB99}"/>
                </a:ext>
              </a:extLst>
            </p:cNvPr>
            <p:cNvSpPr txBox="1">
              <a:spLocks noChangeArrowheads="1"/>
            </p:cNvSpPr>
            <p:nvPr/>
          </p:nvSpPr>
          <p:spPr bwMode="auto">
            <a:xfrm>
              <a:off x="7564956" y="3591738"/>
              <a:ext cx="3037278" cy="2982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52024" rIns="81646" bIns="40823"/>
            <a:lstStyle>
              <a:lvl1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pPr algn="just" eaLnBrk="1"/>
              <a:r>
                <a:rPr lang="de-DE" altLang="en-US" sz="1270">
                  <a:solidFill>
                    <a:srgbClr val="000000"/>
                  </a:solidFill>
                </a:rPr>
                <a:t>Motivation</a:t>
              </a:r>
            </a:p>
            <a:p>
              <a:pPr algn="just" eaLnBrk="1"/>
              <a:endParaRPr lang="de-DE" altLang="en-US" sz="1270">
                <a:solidFill>
                  <a:srgbClr val="000000"/>
                </a:solidFill>
              </a:endParaRPr>
            </a:p>
            <a:p>
              <a:pPr algn="just" eaLnBrk="1"/>
              <a:r>
                <a:rPr lang="de-DE" altLang="en-US" sz="1270">
                  <a:solidFill>
                    <a:srgbClr val="000000"/>
                  </a:solidFill>
                </a:rPr>
                <a:t>Inheritance is a wonderful thing, but sometimes it isn’t what you want. Often you start inheriting from a class but then find that many of the superclass operations aren’t really true of the subclass. In this case you have an interface that’s not a true reflection of what the class does. Or you may find that you are inheriting a whole load of data that is not appropriate for the subclass. Or you may find that there are protected superclass methods that don’t make much sense with the subclass.</a:t>
              </a:r>
            </a:p>
          </p:txBody>
        </p:sp>
        <p:sp>
          <p:nvSpPr>
            <p:cNvPr id="11271" name="Text Box 6">
              <a:extLst>
                <a:ext uri="{FF2B5EF4-FFF2-40B4-BE49-F238E27FC236}">
                  <a16:creationId xmlns:a16="http://schemas.microsoft.com/office/drawing/2014/main" id="{1178739F-93FA-786E-DE32-833C15E5BA11}"/>
                </a:ext>
              </a:extLst>
            </p:cNvPr>
            <p:cNvSpPr txBox="1">
              <a:spLocks noChangeArrowheads="1"/>
            </p:cNvSpPr>
            <p:nvPr/>
          </p:nvSpPr>
          <p:spPr bwMode="auto">
            <a:xfrm>
              <a:off x="7467025" y="557339"/>
              <a:ext cx="3102086" cy="1895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46" tIns="52024" rIns="81646" bIns="40823"/>
            <a:lstStyle>
              <a:lvl1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eaLnBrk="0">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pPr eaLnBrk="1"/>
              <a:r>
                <a:rPr lang="de-DE" altLang="en-US" sz="1270" dirty="0">
                  <a:solidFill>
                    <a:srgbClr val="000000"/>
                  </a:solidFill>
                </a:rPr>
                <a:t>Motivation</a:t>
              </a:r>
            </a:p>
            <a:p>
              <a:pPr eaLnBrk="1"/>
              <a:endParaRPr lang="de-DE" altLang="en-US" sz="1270" dirty="0">
                <a:solidFill>
                  <a:srgbClr val="000000"/>
                </a:solidFill>
              </a:endParaRPr>
            </a:p>
            <a:p>
              <a:pPr eaLnBrk="1"/>
              <a:r>
                <a:rPr lang="de-DE" altLang="en-US" sz="1270" dirty="0">
                  <a:solidFill>
                    <a:srgbClr val="000000"/>
                  </a:solidFill>
                </a:rPr>
                <a:t>This </a:t>
              </a:r>
              <a:r>
                <a:rPr lang="de-DE" altLang="en-US" sz="1270" dirty="0" err="1">
                  <a:solidFill>
                    <a:srgbClr val="000000"/>
                  </a:solidFill>
                </a:rPr>
                <a:t>is</a:t>
              </a:r>
              <a:r>
                <a:rPr lang="de-DE" altLang="en-US" sz="1270" dirty="0">
                  <a:solidFill>
                    <a:srgbClr val="000000"/>
                  </a:solidFill>
                </a:rPr>
                <a:t> </a:t>
              </a:r>
              <a:r>
                <a:rPr lang="de-DE" altLang="en-US" sz="1270" dirty="0" err="1">
                  <a:solidFill>
                    <a:srgbClr val="000000"/>
                  </a:solidFill>
                </a:rPr>
                <a:t>the</a:t>
              </a:r>
              <a:r>
                <a:rPr lang="de-DE" altLang="en-US" sz="1270" dirty="0">
                  <a:solidFill>
                    <a:srgbClr val="000000"/>
                  </a:solidFill>
                </a:rPr>
                <a:t> </a:t>
              </a:r>
              <a:r>
                <a:rPr lang="de-DE" altLang="en-US" sz="1270" dirty="0" err="1">
                  <a:solidFill>
                    <a:srgbClr val="000000"/>
                  </a:solidFill>
                </a:rPr>
                <a:t>flip</a:t>
              </a:r>
              <a:r>
                <a:rPr lang="de-DE" altLang="en-US" sz="1270" dirty="0">
                  <a:solidFill>
                    <a:srgbClr val="000000"/>
                  </a:solidFill>
                </a:rPr>
                <a:t> </a:t>
              </a:r>
              <a:r>
                <a:rPr lang="de-DE" altLang="en-US" sz="1270" dirty="0" err="1">
                  <a:solidFill>
                    <a:srgbClr val="000000"/>
                  </a:solidFill>
                </a:rPr>
                <a:t>side</a:t>
              </a:r>
              <a:r>
                <a:rPr lang="de-DE" altLang="en-US" sz="1270" dirty="0">
                  <a:solidFill>
                    <a:srgbClr val="000000"/>
                  </a:solidFill>
                </a:rPr>
                <a:t> </a:t>
              </a:r>
              <a:r>
                <a:rPr lang="de-DE" altLang="en-US" sz="1270" dirty="0" err="1">
                  <a:solidFill>
                    <a:srgbClr val="000000"/>
                  </a:solidFill>
                </a:rPr>
                <a:t>of</a:t>
              </a:r>
              <a:r>
                <a:rPr lang="de-DE" altLang="en-US" sz="1270" dirty="0">
                  <a:solidFill>
                    <a:srgbClr val="000000"/>
                  </a:solidFill>
                </a:rPr>
                <a:t> </a:t>
              </a:r>
              <a:r>
                <a:rPr lang="de-DE" altLang="en-US" sz="1270" dirty="0" err="1">
                  <a:solidFill>
                    <a:srgbClr val="000000"/>
                  </a:solidFill>
                </a:rPr>
                <a:t>Replace</a:t>
              </a:r>
              <a:r>
                <a:rPr lang="de-DE" altLang="en-US" sz="1270" dirty="0">
                  <a:solidFill>
                    <a:srgbClr val="000000"/>
                  </a:solidFill>
                </a:rPr>
                <a:t> Delegation </a:t>
              </a:r>
              <a:r>
                <a:rPr lang="de-DE" altLang="en-US" sz="1270" dirty="0" err="1">
                  <a:solidFill>
                    <a:srgbClr val="000000"/>
                  </a:solidFill>
                </a:rPr>
                <a:t>with</a:t>
              </a:r>
              <a:r>
                <a:rPr lang="de-DE" altLang="en-US" sz="1270" dirty="0">
                  <a:solidFill>
                    <a:srgbClr val="000000"/>
                  </a:solidFill>
                </a:rPr>
                <a:t> </a:t>
              </a:r>
              <a:r>
                <a:rPr lang="de-DE" altLang="en-US" sz="1270" dirty="0" err="1">
                  <a:solidFill>
                    <a:srgbClr val="000000"/>
                  </a:solidFill>
                </a:rPr>
                <a:t>Inheritance</a:t>
              </a:r>
              <a:r>
                <a:rPr lang="de-DE" altLang="en-US" sz="1270" dirty="0">
                  <a:solidFill>
                    <a:srgbClr val="000000"/>
                  </a:solidFill>
                </a:rPr>
                <a:t>. </a:t>
              </a:r>
              <a:r>
                <a:rPr lang="de-DE" altLang="en-US" sz="1270" dirty="0" err="1">
                  <a:solidFill>
                    <a:srgbClr val="000000"/>
                  </a:solidFill>
                </a:rPr>
                <a:t>If</a:t>
              </a:r>
              <a:r>
                <a:rPr lang="de-DE" altLang="en-US" sz="1270" dirty="0">
                  <a:solidFill>
                    <a:srgbClr val="000000"/>
                  </a:solidFill>
                </a:rPr>
                <a:t> </a:t>
              </a:r>
              <a:r>
                <a:rPr lang="de-DE" altLang="en-US" sz="1270" dirty="0" err="1">
                  <a:solidFill>
                    <a:srgbClr val="000000"/>
                  </a:solidFill>
                </a:rPr>
                <a:t>you</a:t>
              </a:r>
              <a:r>
                <a:rPr lang="de-DE" altLang="en-US" sz="1270" dirty="0">
                  <a:solidFill>
                    <a:srgbClr val="000000"/>
                  </a:solidFill>
                </a:rPr>
                <a:t> find </a:t>
              </a:r>
              <a:r>
                <a:rPr lang="de-DE" altLang="en-US" sz="1270" dirty="0" err="1">
                  <a:solidFill>
                    <a:srgbClr val="000000"/>
                  </a:solidFill>
                </a:rPr>
                <a:t>yourself</a:t>
              </a:r>
              <a:r>
                <a:rPr lang="de-DE" altLang="en-US" sz="1270" dirty="0">
                  <a:solidFill>
                    <a:srgbClr val="000000"/>
                  </a:solidFill>
                </a:rPr>
                <a:t> </a:t>
              </a:r>
              <a:r>
                <a:rPr lang="de-DE" altLang="en-US" sz="1270" dirty="0" err="1">
                  <a:solidFill>
                    <a:srgbClr val="000000"/>
                  </a:solidFill>
                </a:rPr>
                <a:t>using</a:t>
              </a:r>
              <a:r>
                <a:rPr lang="de-DE" altLang="en-US" sz="1270" dirty="0">
                  <a:solidFill>
                    <a:srgbClr val="000000"/>
                  </a:solidFill>
                </a:rPr>
                <a:t> all </a:t>
              </a:r>
              <a:r>
                <a:rPr lang="de-DE" altLang="en-US" sz="1270" dirty="0" err="1">
                  <a:solidFill>
                    <a:srgbClr val="000000"/>
                  </a:solidFill>
                </a:rPr>
                <a:t>the</a:t>
              </a:r>
              <a:r>
                <a:rPr lang="de-DE" altLang="en-US" sz="1270" dirty="0">
                  <a:solidFill>
                    <a:srgbClr val="000000"/>
                  </a:solidFill>
                </a:rPr>
                <a:t> </a:t>
              </a:r>
              <a:r>
                <a:rPr lang="de-DE" altLang="en-US" sz="1270" dirty="0" err="1">
                  <a:solidFill>
                    <a:srgbClr val="000000"/>
                  </a:solidFill>
                </a:rPr>
                <a:t>methods</a:t>
              </a:r>
              <a:r>
                <a:rPr lang="de-DE" altLang="en-US" sz="1270" dirty="0">
                  <a:solidFill>
                    <a:srgbClr val="000000"/>
                  </a:solidFill>
                </a:rPr>
                <a:t> </a:t>
              </a:r>
              <a:r>
                <a:rPr lang="de-DE" altLang="en-US" sz="1270" dirty="0" err="1">
                  <a:solidFill>
                    <a:srgbClr val="000000"/>
                  </a:solidFill>
                </a:rPr>
                <a:t>of</a:t>
              </a:r>
              <a:r>
                <a:rPr lang="de-DE" altLang="en-US" sz="1270" dirty="0">
                  <a:solidFill>
                    <a:srgbClr val="000000"/>
                  </a:solidFill>
                </a:rPr>
                <a:t> </a:t>
              </a:r>
              <a:r>
                <a:rPr lang="de-DE" altLang="en-US" sz="1270" dirty="0" err="1">
                  <a:solidFill>
                    <a:srgbClr val="000000"/>
                  </a:solidFill>
                </a:rPr>
                <a:t>the</a:t>
              </a:r>
              <a:r>
                <a:rPr lang="de-DE" altLang="en-US" sz="1270" dirty="0">
                  <a:solidFill>
                    <a:srgbClr val="000000"/>
                  </a:solidFill>
                </a:rPr>
                <a:t> </a:t>
              </a:r>
              <a:r>
                <a:rPr lang="de-DE" altLang="en-US" sz="1270" dirty="0" err="1">
                  <a:solidFill>
                    <a:srgbClr val="000000"/>
                  </a:solidFill>
                </a:rPr>
                <a:t>delegate</a:t>
              </a:r>
              <a:r>
                <a:rPr lang="de-DE" altLang="en-US" sz="1270" dirty="0">
                  <a:solidFill>
                    <a:srgbClr val="000000"/>
                  </a:solidFill>
                </a:rPr>
                <a:t> and </a:t>
              </a:r>
              <a:r>
                <a:rPr lang="de-DE" altLang="en-US" sz="1270" dirty="0" err="1">
                  <a:solidFill>
                    <a:srgbClr val="000000"/>
                  </a:solidFill>
                </a:rPr>
                <a:t>are</a:t>
              </a:r>
              <a:r>
                <a:rPr lang="de-DE" altLang="en-US" sz="1270" dirty="0">
                  <a:solidFill>
                    <a:srgbClr val="000000"/>
                  </a:solidFill>
                </a:rPr>
                <a:t> sick </a:t>
              </a:r>
              <a:r>
                <a:rPr lang="de-DE" altLang="en-US" sz="1270" dirty="0" err="1">
                  <a:solidFill>
                    <a:srgbClr val="000000"/>
                  </a:solidFill>
                </a:rPr>
                <a:t>of</a:t>
              </a:r>
              <a:r>
                <a:rPr lang="de-DE" altLang="en-US" sz="1270" dirty="0">
                  <a:solidFill>
                    <a:srgbClr val="000000"/>
                  </a:solidFill>
                </a:rPr>
                <a:t> </a:t>
              </a:r>
              <a:r>
                <a:rPr lang="de-DE" altLang="en-US" sz="1270" dirty="0" err="1">
                  <a:solidFill>
                    <a:srgbClr val="000000"/>
                  </a:solidFill>
                </a:rPr>
                <a:t>writing</a:t>
              </a:r>
              <a:r>
                <a:rPr lang="de-DE" altLang="en-US" sz="1270" dirty="0">
                  <a:solidFill>
                    <a:srgbClr val="000000"/>
                  </a:solidFill>
                </a:rPr>
                <a:t> all </a:t>
              </a:r>
              <a:r>
                <a:rPr lang="de-DE" altLang="en-US" sz="1270" dirty="0" err="1">
                  <a:solidFill>
                    <a:srgbClr val="000000"/>
                  </a:solidFill>
                </a:rPr>
                <a:t>those</a:t>
              </a:r>
              <a:r>
                <a:rPr lang="de-DE" altLang="en-US" sz="1270" dirty="0">
                  <a:solidFill>
                    <a:srgbClr val="000000"/>
                  </a:solidFill>
                </a:rPr>
                <a:t> simple </a:t>
              </a:r>
              <a:r>
                <a:rPr lang="de-DE" altLang="en-US" sz="1270" dirty="0" err="1">
                  <a:solidFill>
                    <a:srgbClr val="000000"/>
                  </a:solidFill>
                </a:rPr>
                <a:t>delegating</a:t>
              </a:r>
              <a:r>
                <a:rPr lang="de-DE" altLang="en-US" sz="1270" dirty="0">
                  <a:solidFill>
                    <a:srgbClr val="000000"/>
                  </a:solidFill>
                </a:rPr>
                <a:t> </a:t>
              </a:r>
              <a:r>
                <a:rPr lang="de-DE" altLang="en-US" sz="1270" dirty="0" err="1">
                  <a:solidFill>
                    <a:srgbClr val="000000"/>
                  </a:solidFill>
                </a:rPr>
                <a:t>methods</a:t>
              </a:r>
              <a:r>
                <a:rPr lang="de-DE" altLang="en-US" sz="1270" dirty="0">
                  <a:solidFill>
                    <a:srgbClr val="000000"/>
                  </a:solidFill>
                </a:rPr>
                <a:t>, </a:t>
              </a:r>
              <a:r>
                <a:rPr lang="de-DE" altLang="en-US" sz="1270" dirty="0" err="1">
                  <a:solidFill>
                    <a:srgbClr val="000000"/>
                  </a:solidFill>
                </a:rPr>
                <a:t>you</a:t>
              </a:r>
              <a:r>
                <a:rPr lang="de-DE" altLang="en-US" sz="1270" dirty="0">
                  <a:solidFill>
                    <a:srgbClr val="000000"/>
                  </a:solidFill>
                </a:rPr>
                <a:t> </a:t>
              </a:r>
              <a:r>
                <a:rPr lang="de-DE" altLang="en-US" sz="1270" dirty="0" err="1">
                  <a:solidFill>
                    <a:srgbClr val="000000"/>
                  </a:solidFill>
                </a:rPr>
                <a:t>can</a:t>
              </a:r>
              <a:r>
                <a:rPr lang="de-DE" altLang="en-US" sz="1270" dirty="0">
                  <a:solidFill>
                    <a:srgbClr val="000000"/>
                  </a:solidFill>
                </a:rPr>
                <a:t> switch back </a:t>
              </a:r>
              <a:r>
                <a:rPr lang="de-DE" altLang="en-US" sz="1270" dirty="0" err="1">
                  <a:solidFill>
                    <a:srgbClr val="000000"/>
                  </a:solidFill>
                </a:rPr>
                <a:t>to</a:t>
              </a:r>
              <a:r>
                <a:rPr lang="de-DE" altLang="en-US" sz="1270" dirty="0">
                  <a:solidFill>
                    <a:srgbClr val="000000"/>
                  </a:solidFill>
                </a:rPr>
                <a:t> </a:t>
              </a:r>
              <a:r>
                <a:rPr lang="de-DE" altLang="en-US" sz="1270" dirty="0" err="1">
                  <a:solidFill>
                    <a:srgbClr val="000000"/>
                  </a:solidFill>
                </a:rPr>
                <a:t>inheritance</a:t>
              </a:r>
              <a:r>
                <a:rPr lang="de-DE" altLang="en-US" sz="1270" dirty="0">
                  <a:solidFill>
                    <a:srgbClr val="000000"/>
                  </a:solidFill>
                </a:rPr>
                <a:t> </a:t>
              </a:r>
              <a:r>
                <a:rPr lang="de-DE" altLang="en-US" sz="1270" dirty="0" err="1">
                  <a:solidFill>
                    <a:srgbClr val="000000"/>
                  </a:solidFill>
                </a:rPr>
                <a:t>pretty</a:t>
              </a:r>
              <a:r>
                <a:rPr lang="de-DE" altLang="en-US" sz="1270" dirty="0">
                  <a:solidFill>
                    <a:srgbClr val="000000"/>
                  </a:solidFill>
                </a:rPr>
                <a:t> </a:t>
              </a:r>
              <a:r>
                <a:rPr lang="de-DE" altLang="en-US" sz="1270" dirty="0" err="1">
                  <a:solidFill>
                    <a:srgbClr val="000000"/>
                  </a:solidFill>
                </a:rPr>
                <a:t>easily</a:t>
              </a:r>
              <a:r>
                <a:rPr lang="de-DE" altLang="en-US" sz="1270" dirty="0">
                  <a:solidFill>
                    <a:srgbClr val="000000"/>
                  </a:solidFill>
                </a:rPr>
                <a:t>.</a:t>
              </a:r>
            </a:p>
            <a:p>
              <a:pPr eaLnBrk="1"/>
              <a:endParaRPr lang="de-DE" altLang="en-US" sz="1270" dirty="0">
                <a:solidFill>
                  <a:srgbClr val="000000"/>
                </a:solidFill>
              </a:endParaRPr>
            </a:p>
            <a:p>
              <a:pPr eaLnBrk="1"/>
              <a:endParaRPr lang="de-DE" altLang="en-US" sz="1270" dirty="0">
                <a:solidFill>
                  <a:srgbClr val="000000"/>
                </a:solidFill>
              </a:endParaRPr>
            </a:p>
          </p:txBody>
        </p:sp>
      </p:grpSp>
      <p:sp>
        <p:nvSpPr>
          <p:cNvPr id="3" name="Speech Bubble: Oval 2">
            <a:extLst>
              <a:ext uri="{FF2B5EF4-FFF2-40B4-BE49-F238E27FC236}">
                <a16:creationId xmlns:a16="http://schemas.microsoft.com/office/drawing/2014/main" id="{DA0D1071-A5F1-4682-B514-5AA7549CA074}"/>
              </a:ext>
            </a:extLst>
          </p:cNvPr>
          <p:cNvSpPr/>
          <p:nvPr/>
        </p:nvSpPr>
        <p:spPr>
          <a:xfrm>
            <a:off x="9154722" y="2222761"/>
            <a:ext cx="3037278" cy="1804736"/>
          </a:xfrm>
          <a:prstGeom prst="wedgeEllipseCallout">
            <a:avLst>
              <a:gd name="adj1" fmla="val -60852"/>
              <a:gd name="adj2" fmla="val -73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1400" dirty="0" err="1"/>
              <a:t>Remember</a:t>
            </a:r>
            <a:r>
              <a:rPr lang="da-DK" sz="1400" dirty="0"/>
              <a:t> the </a:t>
            </a:r>
            <a:r>
              <a:rPr lang="da-DK" sz="1400" dirty="0" err="1"/>
              <a:t>principle</a:t>
            </a:r>
            <a:r>
              <a:rPr lang="da-DK" sz="1400" dirty="0"/>
              <a:t>:</a:t>
            </a:r>
          </a:p>
          <a:p>
            <a:r>
              <a:rPr lang="da-DK" sz="1400" dirty="0"/>
              <a:t>”</a:t>
            </a:r>
            <a:r>
              <a:rPr lang="da-DK" sz="1400" dirty="0" err="1"/>
              <a:t>favour</a:t>
            </a:r>
            <a:r>
              <a:rPr lang="da-DK" sz="1400" dirty="0"/>
              <a:t> </a:t>
            </a:r>
            <a:r>
              <a:rPr lang="da-DK" sz="1400" dirty="0" err="1"/>
              <a:t>composition</a:t>
            </a:r>
            <a:r>
              <a:rPr lang="da-DK" sz="1400" dirty="0"/>
              <a:t> over </a:t>
            </a:r>
            <a:r>
              <a:rPr lang="da-DK" sz="1400" dirty="0" err="1"/>
              <a:t>inheritance</a:t>
            </a:r>
            <a:r>
              <a:rPr lang="da-DK" sz="1400" dirty="0"/>
              <a:t>”?</a:t>
            </a:r>
            <a:br>
              <a:rPr lang="da-DK" sz="1400" dirty="0"/>
            </a:br>
            <a:r>
              <a:rPr lang="da-DK" sz="1400" dirty="0" err="1"/>
              <a:t>Sometimes</a:t>
            </a:r>
            <a:r>
              <a:rPr lang="da-DK" sz="1400" dirty="0"/>
              <a:t> </a:t>
            </a:r>
            <a:r>
              <a:rPr lang="da-DK" sz="1400" dirty="0" err="1"/>
              <a:t>you</a:t>
            </a:r>
            <a:r>
              <a:rPr lang="da-DK" sz="1400" dirty="0"/>
              <a:t> </a:t>
            </a:r>
            <a:r>
              <a:rPr lang="da-DK" sz="1400" dirty="0" err="1"/>
              <a:t>want</a:t>
            </a:r>
            <a:r>
              <a:rPr lang="da-DK" sz="1400" dirty="0"/>
              <a:t> to, </a:t>
            </a:r>
            <a:r>
              <a:rPr lang="da-DK" sz="1400" dirty="0" err="1"/>
              <a:t>sometimes</a:t>
            </a:r>
            <a:r>
              <a:rPr lang="da-DK" sz="1400" dirty="0"/>
              <a:t> </a:t>
            </a:r>
            <a:r>
              <a:rPr lang="da-DK" sz="1400" dirty="0" err="1"/>
              <a:t>you</a:t>
            </a:r>
            <a:r>
              <a:rPr lang="da-DK" sz="1400" dirty="0"/>
              <a:t> do not :D</a:t>
            </a:r>
            <a:endParaRPr lang="en-US" sz="1400" b="1"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
            <a:extLst>
              <a:ext uri="{FF2B5EF4-FFF2-40B4-BE49-F238E27FC236}">
                <a16:creationId xmlns:a16="http://schemas.microsoft.com/office/drawing/2014/main" id="{81E112D4-76D3-2921-6CC5-EEFC15B2E2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902" y="162738"/>
            <a:ext cx="6325144" cy="531415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
            <a:extLst>
              <a:ext uri="{FF2B5EF4-FFF2-40B4-BE49-F238E27FC236}">
                <a16:creationId xmlns:a16="http://schemas.microsoft.com/office/drawing/2014/main" id="{59769407-2D31-EB8A-9A96-CB7FE75FEC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5872" y="162738"/>
            <a:ext cx="6402912" cy="380199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504DE-B287-8BDB-4A42-AEA07DE2B2B7}"/>
              </a:ext>
            </a:extLst>
          </p:cNvPr>
          <p:cNvSpPr>
            <a:spLocks noGrp="1"/>
          </p:cNvSpPr>
          <p:nvPr>
            <p:ph type="title"/>
          </p:nvPr>
        </p:nvSpPr>
        <p:spPr/>
        <p:txBody>
          <a:bodyPr/>
          <a:lstStyle/>
          <a:p>
            <a:r>
              <a:rPr lang="da-DK" dirty="0">
                <a:solidFill>
                  <a:schemeClr val="bg1"/>
                </a:solidFill>
              </a:rPr>
              <a:t>Break</a:t>
            </a:r>
            <a:endParaRPr lang="en-US" dirty="0">
              <a:solidFill>
                <a:schemeClr val="bg1"/>
              </a:solidFill>
            </a:endParaRPr>
          </a:p>
        </p:txBody>
      </p:sp>
      <p:sp>
        <p:nvSpPr>
          <p:cNvPr id="3" name="Content Placeholder 2">
            <a:extLst>
              <a:ext uri="{FF2B5EF4-FFF2-40B4-BE49-F238E27FC236}">
                <a16:creationId xmlns:a16="http://schemas.microsoft.com/office/drawing/2014/main" id="{B5D37772-7D41-532E-DE56-1383AFD58070}"/>
              </a:ext>
            </a:extLst>
          </p:cNvPr>
          <p:cNvSpPr>
            <a:spLocks noGrp="1"/>
          </p:cNvSpPr>
          <p:nvPr>
            <p:ph idx="1"/>
          </p:nvPr>
        </p:nvSpPr>
        <p:spPr/>
        <p:txBody>
          <a:bodyPr/>
          <a:lstStyle/>
          <a:p>
            <a:r>
              <a:rPr lang="da-DK" dirty="0" err="1">
                <a:solidFill>
                  <a:schemeClr val="bg1"/>
                </a:solidFill>
              </a:rPr>
              <a:t>Questions</a:t>
            </a:r>
            <a:r>
              <a:rPr lang="da-DK" dirty="0">
                <a:solidFill>
                  <a:schemeClr val="bg1"/>
                </a:solidFill>
              </a:rPr>
              <a:t> so far?</a:t>
            </a:r>
            <a:endParaRPr lang="en-US" dirty="0">
              <a:solidFill>
                <a:schemeClr val="bg1"/>
              </a:solidFill>
            </a:endParaRPr>
          </a:p>
        </p:txBody>
      </p:sp>
    </p:spTree>
    <p:extLst>
      <p:ext uri="{BB962C8B-B14F-4D97-AF65-F5344CB8AC3E}">
        <p14:creationId xmlns:p14="http://schemas.microsoft.com/office/powerpoint/2010/main" val="1659669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D609-852E-B0D9-C695-82A2DEE66925}"/>
              </a:ext>
            </a:extLst>
          </p:cNvPr>
          <p:cNvSpPr>
            <a:spLocks noGrp="1"/>
          </p:cNvSpPr>
          <p:nvPr>
            <p:ph type="title"/>
          </p:nvPr>
        </p:nvSpPr>
        <p:spPr/>
        <p:txBody>
          <a:bodyPr/>
          <a:lstStyle/>
          <a:p>
            <a:r>
              <a:rPr lang="da-DK" dirty="0"/>
              <a:t>How to </a:t>
            </a:r>
            <a:r>
              <a:rPr lang="da-DK" i="1" dirty="0"/>
              <a:t>do</a:t>
            </a:r>
            <a:r>
              <a:rPr lang="da-DK" dirty="0"/>
              <a:t> </a:t>
            </a:r>
            <a:r>
              <a:rPr lang="da-DK" dirty="0" err="1"/>
              <a:t>these</a:t>
            </a:r>
            <a:r>
              <a:rPr lang="da-DK" dirty="0"/>
              <a:t> </a:t>
            </a:r>
            <a:r>
              <a:rPr lang="da-DK" dirty="0" err="1"/>
              <a:t>refactoring</a:t>
            </a:r>
            <a:r>
              <a:rPr lang="da-DK" dirty="0"/>
              <a:t> </a:t>
            </a:r>
            <a:r>
              <a:rPr lang="da-DK" dirty="0" err="1"/>
              <a:t>techniques</a:t>
            </a:r>
            <a:r>
              <a:rPr lang="da-DK" dirty="0"/>
              <a:t> </a:t>
            </a:r>
            <a:br>
              <a:rPr lang="da-DK" dirty="0"/>
            </a:br>
            <a:r>
              <a:rPr lang="da-DK" dirty="0"/>
              <a:t>in </a:t>
            </a:r>
            <a:r>
              <a:rPr lang="da-DK" dirty="0" err="1"/>
              <a:t>visual</a:t>
            </a:r>
            <a:r>
              <a:rPr lang="da-DK" dirty="0"/>
              <a:t> studio … </a:t>
            </a:r>
            <a:endParaRPr lang="en-US" dirty="0"/>
          </a:p>
        </p:txBody>
      </p:sp>
      <p:sp>
        <p:nvSpPr>
          <p:cNvPr id="3" name="Content Placeholder 2">
            <a:extLst>
              <a:ext uri="{FF2B5EF4-FFF2-40B4-BE49-F238E27FC236}">
                <a16:creationId xmlns:a16="http://schemas.microsoft.com/office/drawing/2014/main" id="{69D93553-BB93-6695-5BCF-24908E371E3A}"/>
              </a:ext>
            </a:extLst>
          </p:cNvPr>
          <p:cNvSpPr>
            <a:spLocks noGrp="1"/>
          </p:cNvSpPr>
          <p:nvPr>
            <p:ph idx="1"/>
          </p:nvPr>
        </p:nvSpPr>
        <p:spPr/>
        <p:txBody>
          <a:bodyPr>
            <a:normAutofit/>
          </a:bodyPr>
          <a:lstStyle/>
          <a:p>
            <a:r>
              <a:rPr lang="en-US" sz="2000" b="1" i="0" dirty="0">
                <a:solidFill>
                  <a:srgbClr val="161616"/>
                </a:solidFill>
                <a:effectLst/>
              </a:rPr>
              <a:t>Extract a method </a:t>
            </a:r>
          </a:p>
          <a:p>
            <a:pPr lvl="1"/>
            <a:r>
              <a:rPr lang="en-US" sz="1600" dirty="0">
                <a:hlinkClick r:id="rId2"/>
              </a:rPr>
              <a:t>https://learn.microsoft.com/en-us/visualstudio/ide/reference/extract-method?view=vs-2022</a:t>
            </a:r>
            <a:r>
              <a:rPr lang="en-US" sz="1600" dirty="0"/>
              <a:t> </a:t>
            </a:r>
          </a:p>
          <a:p>
            <a:r>
              <a:rPr lang="en-US" sz="2000" b="1" dirty="0"/>
              <a:t>Inline method </a:t>
            </a:r>
          </a:p>
          <a:p>
            <a:pPr lvl="1"/>
            <a:r>
              <a:rPr lang="en-US" sz="1600" dirty="0">
                <a:hlinkClick r:id="rId3"/>
              </a:rPr>
              <a:t>https://learn.microsoft.com/en-us/visualstudio/ide/reference/inline-method?view=vs-2022</a:t>
            </a:r>
            <a:r>
              <a:rPr lang="en-US" sz="1600" dirty="0"/>
              <a:t> </a:t>
            </a:r>
          </a:p>
          <a:p>
            <a:endParaRPr lang="en-US" sz="2000" dirty="0"/>
          </a:p>
          <a:p>
            <a:pPr marL="0" indent="0">
              <a:buNone/>
            </a:pPr>
            <a:r>
              <a:rPr lang="en-US" sz="2000" u="sng" dirty="0"/>
              <a:t>Other examples</a:t>
            </a:r>
          </a:p>
          <a:p>
            <a:r>
              <a:rPr lang="en-US" sz="2000" b="1" dirty="0"/>
              <a:t>Extract base class </a:t>
            </a:r>
          </a:p>
          <a:p>
            <a:pPr lvl="1"/>
            <a:r>
              <a:rPr lang="en-US" sz="1600" dirty="0">
                <a:hlinkClick r:id="rId4"/>
              </a:rPr>
              <a:t>https://learn.microsoft.com/en-us/visualstudio/ide/reference/extract-base-class?view=vs-2022</a:t>
            </a:r>
            <a:endParaRPr lang="en-US" sz="1600" dirty="0"/>
          </a:p>
          <a:p>
            <a:r>
              <a:rPr lang="en-US" sz="2000" b="1" dirty="0"/>
              <a:t>Convert if statement to switch statement or switch expression </a:t>
            </a:r>
          </a:p>
          <a:p>
            <a:pPr lvl="1"/>
            <a:r>
              <a:rPr lang="en-US" sz="1600" dirty="0">
                <a:hlinkClick r:id="rId5"/>
              </a:rPr>
              <a:t>https://learn.microsoft.com/en-us/visualstudio/ide/reference/convert-if-statement-to-switch-statement-or-switch-expression?view=vs-2022</a:t>
            </a:r>
            <a:r>
              <a:rPr lang="en-US" sz="1600" dirty="0"/>
              <a:t>  </a:t>
            </a:r>
          </a:p>
        </p:txBody>
      </p:sp>
      <p:sp>
        <p:nvSpPr>
          <p:cNvPr id="4" name="Rectangle: Rounded Corners 3">
            <a:extLst>
              <a:ext uri="{FF2B5EF4-FFF2-40B4-BE49-F238E27FC236}">
                <a16:creationId xmlns:a16="http://schemas.microsoft.com/office/drawing/2014/main" id="{443DF9FF-D9F4-5A37-6378-772D1A9CD494}"/>
              </a:ext>
            </a:extLst>
          </p:cNvPr>
          <p:cNvSpPr/>
          <p:nvPr/>
        </p:nvSpPr>
        <p:spPr>
          <a:xfrm>
            <a:off x="838200" y="5890794"/>
            <a:ext cx="5093369" cy="842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https://learn.microsoft.com/en-us/visualstudio/ide/refactoring-in-visual-studio?view=vs-2022 </a:t>
            </a:r>
          </a:p>
        </p:txBody>
      </p:sp>
      <p:sp>
        <p:nvSpPr>
          <p:cNvPr id="5" name="AutoShape 6">
            <a:extLst>
              <a:ext uri="{FF2B5EF4-FFF2-40B4-BE49-F238E27FC236}">
                <a16:creationId xmlns:a16="http://schemas.microsoft.com/office/drawing/2014/main" id="{4E8E963E-1554-4F97-98DD-B5D60EA3AB09}"/>
              </a:ext>
            </a:extLst>
          </p:cNvPr>
          <p:cNvSpPr>
            <a:spLocks noChangeArrowheads="1"/>
          </p:cNvSpPr>
          <p:nvPr/>
        </p:nvSpPr>
        <p:spPr bwMode="auto">
          <a:xfrm rot="5400000">
            <a:off x="337027" y="2209427"/>
            <a:ext cx="653829" cy="326914"/>
          </a:xfrm>
          <a:prstGeom prst="leftRightArrow">
            <a:avLst>
              <a:gd name="adj1" fmla="val 50000"/>
              <a:gd name="adj2" fmla="val 39815"/>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ltLang="en-US" sz="1633"/>
          </a:p>
        </p:txBody>
      </p:sp>
    </p:spTree>
    <p:extLst>
      <p:ext uri="{BB962C8B-B14F-4D97-AF65-F5344CB8AC3E}">
        <p14:creationId xmlns:p14="http://schemas.microsoft.com/office/powerpoint/2010/main" val="794613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Assess the quality of your code</a:t>
            </a:r>
          </a:p>
        </p:txBody>
      </p:sp>
      <p:sp>
        <p:nvSpPr>
          <p:cNvPr id="3" name="Content Placeholder 2"/>
          <p:cNvSpPr>
            <a:spLocks noGrp="1"/>
          </p:cNvSpPr>
          <p:nvPr>
            <p:ph idx="1"/>
          </p:nvPr>
        </p:nvSpPr>
        <p:spPr/>
        <p:txBody>
          <a:bodyPr/>
          <a:lstStyle/>
          <a:p>
            <a:r>
              <a:rPr lang="en-US" dirty="0"/>
              <a:t>Thanks to the </a:t>
            </a:r>
            <a:r>
              <a:rPr lang="en-US" b="1" dirty="0"/>
              <a:t>test suite </a:t>
            </a:r>
            <a:r>
              <a:rPr lang="en-US" dirty="0"/>
              <a:t>we know that the solution to the stack problem </a:t>
            </a:r>
            <a:r>
              <a:rPr lang="en-US" b="1" i="1" dirty="0"/>
              <a:t>works</a:t>
            </a:r>
            <a:r>
              <a:rPr lang="en-US" dirty="0"/>
              <a:t>…</a:t>
            </a:r>
          </a:p>
          <a:p>
            <a:endParaRPr lang="en-US" dirty="0"/>
          </a:p>
          <a:p>
            <a:endParaRPr lang="en-US" dirty="0"/>
          </a:p>
          <a:p>
            <a:endParaRPr lang="en-US" dirty="0"/>
          </a:p>
          <a:p>
            <a:endParaRPr lang="en-US" dirty="0"/>
          </a:p>
          <a:p>
            <a:endParaRPr lang="en-US" dirty="0"/>
          </a:p>
          <a:p>
            <a:r>
              <a:rPr lang="en-US" dirty="0"/>
              <a:t>But… </a:t>
            </a:r>
            <a:r>
              <a:rPr lang="en-US" dirty="0">
                <a:solidFill>
                  <a:srgbClr val="FF0000"/>
                </a:solidFill>
              </a:rPr>
              <a:t>how good is a solution? </a:t>
            </a:r>
            <a:br>
              <a:rPr lang="en-US" dirty="0"/>
            </a:br>
            <a:r>
              <a:rPr lang="en-US" dirty="0"/>
              <a:t>	-&gt; quality measures/criteria</a:t>
            </a:r>
          </a:p>
          <a:p>
            <a:pPr marL="0" indent="0">
              <a:buNone/>
            </a:pPr>
            <a:endParaRPr lang="en-US" dirty="0"/>
          </a:p>
        </p:txBody>
      </p:sp>
      <p:pic>
        <p:nvPicPr>
          <p:cNvPr id="4" name="Picture 4" descr="Red-Green-Refactoring">
            <a:extLst>
              <a:ext uri="{FF2B5EF4-FFF2-40B4-BE49-F238E27FC236}">
                <a16:creationId xmlns:a16="http://schemas.microsoft.com/office/drawing/2014/main" id="{C74503B0-D7F7-7A19-8A0E-6E84A5D26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2862" y="2395340"/>
            <a:ext cx="5112568" cy="2510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927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EEB30-1ACF-70CA-85EC-AB2BC5542D18}"/>
              </a:ext>
            </a:extLst>
          </p:cNvPr>
          <p:cNvSpPr>
            <a:spLocks noGrp="1"/>
          </p:cNvSpPr>
          <p:nvPr>
            <p:ph type="title"/>
          </p:nvPr>
        </p:nvSpPr>
        <p:spPr/>
        <p:txBody>
          <a:bodyPr/>
          <a:lstStyle/>
          <a:p>
            <a:r>
              <a:rPr lang="da-DK" dirty="0"/>
              <a:t>A </a:t>
            </a:r>
            <a:r>
              <a:rPr lang="da-DK" dirty="0" err="1"/>
              <a:t>good</a:t>
            </a:r>
            <a:r>
              <a:rPr lang="da-DK" dirty="0"/>
              <a:t> </a:t>
            </a:r>
            <a:r>
              <a:rPr lang="da-DK" dirty="0" err="1"/>
              <a:t>example</a:t>
            </a:r>
            <a:r>
              <a:rPr lang="da-DK" dirty="0"/>
              <a:t> </a:t>
            </a:r>
            <a:r>
              <a:rPr lang="da-DK"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7ABCC708-1B1D-9317-7EFA-007CD1965F7D}"/>
              </a:ext>
            </a:extLst>
          </p:cNvPr>
          <p:cNvSpPr>
            <a:spLocks noGrp="1"/>
          </p:cNvSpPr>
          <p:nvPr>
            <p:ph idx="1"/>
          </p:nvPr>
        </p:nvSpPr>
        <p:spPr/>
        <p:txBody>
          <a:bodyPr/>
          <a:lstStyle/>
          <a:p>
            <a:r>
              <a:rPr lang="da-DK" dirty="0"/>
              <a:t>A </a:t>
            </a:r>
            <a:r>
              <a:rPr lang="da-DK" dirty="0" err="1"/>
              <a:t>nice</a:t>
            </a:r>
            <a:r>
              <a:rPr lang="da-DK" dirty="0"/>
              <a:t>, </a:t>
            </a:r>
            <a:r>
              <a:rPr lang="da-DK" dirty="0" err="1"/>
              <a:t>complete</a:t>
            </a:r>
            <a:r>
              <a:rPr lang="da-DK" dirty="0"/>
              <a:t> </a:t>
            </a:r>
            <a:r>
              <a:rPr lang="da-DK" dirty="0" err="1"/>
              <a:t>example</a:t>
            </a:r>
            <a:r>
              <a:rPr lang="da-DK" dirty="0"/>
              <a:t> of </a:t>
            </a:r>
            <a:r>
              <a:rPr lang="da-DK" dirty="0" err="1"/>
              <a:t>using</a:t>
            </a:r>
            <a:r>
              <a:rPr lang="da-DK" dirty="0"/>
              <a:t> </a:t>
            </a:r>
            <a:r>
              <a:rPr lang="da-DK" dirty="0" err="1"/>
              <a:t>desing</a:t>
            </a:r>
            <a:r>
              <a:rPr lang="da-DK" dirty="0"/>
              <a:t> patterns, with </a:t>
            </a:r>
            <a:r>
              <a:rPr lang="da-DK" dirty="0" err="1"/>
              <a:t>refactoring</a:t>
            </a:r>
            <a:r>
              <a:rPr lang="da-DK" dirty="0"/>
              <a:t>, in C#</a:t>
            </a:r>
          </a:p>
          <a:p>
            <a:pPr lvl="1"/>
            <a:r>
              <a:rPr lang="en-US" dirty="0">
                <a:hlinkClick r:id="rId2"/>
              </a:rPr>
              <a:t>https://medium.com/swlh/refactoring-for-clean-code-with-design-patterns-2d3d754c3bfe</a:t>
            </a:r>
            <a:r>
              <a:rPr lang="da-DK" dirty="0"/>
              <a:t> </a:t>
            </a:r>
            <a:endParaRPr lang="en-US" dirty="0"/>
          </a:p>
        </p:txBody>
      </p:sp>
    </p:spTree>
    <p:extLst>
      <p:ext uri="{BB962C8B-B14F-4D97-AF65-F5344CB8AC3E}">
        <p14:creationId xmlns:p14="http://schemas.microsoft.com/office/powerpoint/2010/main" val="2159571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of good quality</a:t>
            </a:r>
          </a:p>
        </p:txBody>
      </p:sp>
      <p:sp>
        <p:nvSpPr>
          <p:cNvPr id="3" name="Content Placeholder 2"/>
          <p:cNvSpPr>
            <a:spLocks noGrp="1"/>
          </p:cNvSpPr>
          <p:nvPr>
            <p:ph idx="1"/>
          </p:nvPr>
        </p:nvSpPr>
        <p:spPr/>
        <p:txBody>
          <a:bodyPr>
            <a:normAutofit fontScale="92500" lnSpcReduction="10000"/>
          </a:bodyPr>
          <a:lstStyle/>
          <a:p>
            <a:pPr marL="0" indent="0">
              <a:buNone/>
            </a:pPr>
            <a:r>
              <a:rPr lang="en-US" sz="3400" b="1" dirty="0"/>
              <a:t>Some measures/principles to ensure quality in the code</a:t>
            </a:r>
          </a:p>
          <a:p>
            <a:r>
              <a:rPr lang="en-US" dirty="0"/>
              <a:t>DRY: Don’t repeat yourself </a:t>
            </a:r>
            <a:r>
              <a:rPr lang="en-US" dirty="0">
                <a:solidFill>
                  <a:schemeClr val="accent6"/>
                </a:solidFill>
              </a:rPr>
              <a:t>-&gt; avoid copy/paste</a:t>
            </a:r>
          </a:p>
          <a:p>
            <a:r>
              <a:rPr lang="en-US" dirty="0"/>
              <a:t>KISS: Keep it simple, stupid </a:t>
            </a:r>
            <a:r>
              <a:rPr lang="en-US" dirty="0">
                <a:solidFill>
                  <a:schemeClr val="accent6"/>
                </a:solidFill>
              </a:rPr>
              <a:t>-&gt; low # statements in functions, and per line, and low </a:t>
            </a:r>
            <a:r>
              <a:rPr lang="en-US" b="1" dirty="0" err="1">
                <a:solidFill>
                  <a:schemeClr val="accent6"/>
                </a:solidFill>
              </a:rPr>
              <a:t>cyclomatic</a:t>
            </a:r>
            <a:r>
              <a:rPr lang="en-US" b="1" dirty="0">
                <a:solidFill>
                  <a:schemeClr val="accent6"/>
                </a:solidFill>
              </a:rPr>
              <a:t> complexity</a:t>
            </a:r>
            <a:endParaRPr lang="en-US" b="1" dirty="0"/>
          </a:p>
          <a:p>
            <a:r>
              <a:rPr lang="en-US" dirty="0"/>
              <a:t>EVAN principles of code quality:</a:t>
            </a:r>
          </a:p>
          <a:p>
            <a:pPr lvl="1"/>
            <a:r>
              <a:rPr lang="en-US" b="1" dirty="0"/>
              <a:t>E</a:t>
            </a:r>
            <a:r>
              <a:rPr lang="en-US" dirty="0"/>
              <a:t>xtract functions and modules to simplify interfaces </a:t>
            </a:r>
            <a:r>
              <a:rPr lang="en-US" dirty="0">
                <a:solidFill>
                  <a:schemeClr val="accent6"/>
                </a:solidFill>
              </a:rPr>
              <a:t>-&gt; work with </a:t>
            </a:r>
            <a:r>
              <a:rPr lang="en-US" b="1" dirty="0">
                <a:solidFill>
                  <a:schemeClr val="accent6"/>
                </a:solidFill>
              </a:rPr>
              <a:t>modules/separate files</a:t>
            </a:r>
            <a:r>
              <a:rPr lang="en-US" dirty="0">
                <a:solidFill>
                  <a:schemeClr val="accent6"/>
                </a:solidFill>
              </a:rPr>
              <a:t> and </a:t>
            </a:r>
            <a:r>
              <a:rPr lang="en-US" u="sng" dirty="0">
                <a:solidFill>
                  <a:schemeClr val="accent6"/>
                </a:solidFill>
              </a:rPr>
              <a:t>import</a:t>
            </a:r>
            <a:r>
              <a:rPr lang="en-US" dirty="0">
                <a:solidFill>
                  <a:schemeClr val="accent6"/>
                </a:solidFill>
              </a:rPr>
              <a:t> them</a:t>
            </a:r>
            <a:endParaRPr lang="en-US" dirty="0"/>
          </a:p>
          <a:p>
            <a:pPr lvl="1"/>
            <a:r>
              <a:rPr lang="en-US" b="1" dirty="0"/>
              <a:t>V</a:t>
            </a:r>
            <a:r>
              <a:rPr lang="en-US" dirty="0"/>
              <a:t>erify code behavior through tests </a:t>
            </a:r>
            <a:r>
              <a:rPr lang="en-US" dirty="0">
                <a:solidFill>
                  <a:schemeClr val="accent6"/>
                </a:solidFill>
              </a:rPr>
              <a:t>-&gt; use assertions (unit testing)</a:t>
            </a:r>
            <a:endParaRPr lang="en-US" dirty="0"/>
          </a:p>
          <a:p>
            <a:pPr lvl="1"/>
            <a:r>
              <a:rPr lang="en-US" b="1" dirty="0"/>
              <a:t>A</a:t>
            </a:r>
            <a:r>
              <a:rPr lang="en-US" dirty="0"/>
              <a:t>void </a:t>
            </a:r>
            <a:r>
              <a:rPr lang="en-US" u="sng" dirty="0">
                <a:solidFill>
                  <a:srgbClr val="7030A0"/>
                </a:solidFill>
              </a:rPr>
              <a:t>impure functions</a:t>
            </a:r>
            <a:r>
              <a:rPr lang="en-US" dirty="0">
                <a:solidFill>
                  <a:srgbClr val="7030A0"/>
                </a:solidFill>
              </a:rPr>
              <a:t> </a:t>
            </a:r>
            <a:r>
              <a:rPr lang="en-US" dirty="0"/>
              <a:t>when possible </a:t>
            </a:r>
            <a:r>
              <a:rPr lang="en-US" dirty="0">
                <a:solidFill>
                  <a:schemeClr val="accent6"/>
                </a:solidFill>
              </a:rPr>
              <a:t>-&gt; functions should only work with their parameters, not alter global variables </a:t>
            </a:r>
            <a:r>
              <a:rPr lang="en-US" b="1" dirty="0">
                <a:solidFill>
                  <a:schemeClr val="accent6"/>
                </a:solidFill>
              </a:rPr>
              <a:t>(more in next page…)</a:t>
            </a:r>
            <a:endParaRPr lang="en-US" b="1" dirty="0"/>
          </a:p>
          <a:p>
            <a:pPr lvl="1"/>
            <a:r>
              <a:rPr lang="en-US" b="1" dirty="0"/>
              <a:t>N</a:t>
            </a:r>
            <a:r>
              <a:rPr lang="en-US" dirty="0"/>
              <a:t>ame variables and functions well</a:t>
            </a:r>
            <a:r>
              <a:rPr lang="en-US" dirty="0">
                <a:solidFill>
                  <a:schemeClr val="accent6"/>
                </a:solidFill>
              </a:rPr>
              <a:t> -&gt; follow standards, like </a:t>
            </a:r>
            <a:r>
              <a:rPr lang="en-US" b="1" dirty="0">
                <a:solidFill>
                  <a:schemeClr val="accent6"/>
                </a:solidFill>
              </a:rPr>
              <a:t>camelCase</a:t>
            </a:r>
            <a:endParaRPr lang="en-US" b="1" dirty="0"/>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1571" y="165201"/>
            <a:ext cx="1048029" cy="845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9255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Impure</a:t>
            </a:r>
            <a:r>
              <a:rPr lang="da-DK" dirty="0"/>
              <a:t>/pure </a:t>
            </a:r>
            <a:r>
              <a:rPr lang="da-DK" dirty="0" err="1"/>
              <a:t>functions</a:t>
            </a:r>
            <a:endParaRPr lang="da-DK"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An </a:t>
            </a:r>
            <a:r>
              <a:rPr lang="en-US" b="1" dirty="0"/>
              <a:t>impure function </a:t>
            </a:r>
            <a:r>
              <a:rPr lang="en-US" dirty="0"/>
              <a:t>that has a </a:t>
            </a:r>
            <a:r>
              <a:rPr lang="en-US" u="sng" dirty="0"/>
              <a:t>side effect</a:t>
            </a:r>
            <a:r>
              <a:rPr lang="en-US" dirty="0"/>
              <a:t> on a variable outside of its own scope.</a:t>
            </a:r>
          </a:p>
          <a:p>
            <a:pPr marL="0" indent="0">
              <a:buNone/>
            </a:pPr>
            <a:r>
              <a:rPr lang="en-US" dirty="0"/>
              <a:t>A pure function doesn’t depend on and doesn’t modify the states of variables out of its scope.</a:t>
            </a:r>
          </a:p>
          <a:p>
            <a:pPr marL="0" indent="0">
              <a:buNone/>
            </a:pPr>
            <a:r>
              <a:rPr lang="en-US" b="1" dirty="0"/>
              <a:t>Impure function:</a:t>
            </a:r>
          </a:p>
          <a:p>
            <a:pPr marL="0" indent="0">
              <a:buNone/>
            </a:pPr>
            <a:r>
              <a:rPr lang="en-US" sz="2900" dirty="0">
                <a:solidFill>
                  <a:srgbClr val="0070C0"/>
                </a:solidFill>
                <a:latin typeface="Consolas" panose="020B0609020204030204" pitchFamily="49" charset="0"/>
                <a:cs typeface="Consolas" panose="020B0609020204030204" pitchFamily="49" charset="0"/>
              </a:rPr>
              <a:t>int count = 0; </a:t>
            </a:r>
          </a:p>
          <a:p>
            <a:pPr marL="0" indent="0">
              <a:buNone/>
            </a:pPr>
            <a:r>
              <a:rPr lang="en-US" sz="2900" dirty="0">
                <a:solidFill>
                  <a:srgbClr val="0070C0"/>
                </a:solidFill>
                <a:latin typeface="Consolas" panose="020B0609020204030204" pitchFamily="49" charset="0"/>
                <a:cs typeface="Consolas" panose="020B0609020204030204" pitchFamily="49" charset="0"/>
              </a:rPr>
              <a:t>void </a:t>
            </a:r>
            <a:r>
              <a:rPr lang="en-US" sz="2900" dirty="0" err="1">
                <a:solidFill>
                  <a:srgbClr val="0070C0"/>
                </a:solidFill>
                <a:latin typeface="Consolas" panose="020B0609020204030204" pitchFamily="49" charset="0"/>
                <a:cs typeface="Consolas" panose="020B0609020204030204" pitchFamily="49" charset="0"/>
              </a:rPr>
              <a:t>increaseCount</a:t>
            </a:r>
            <a:r>
              <a:rPr lang="en-US" sz="2900" dirty="0">
                <a:solidFill>
                  <a:srgbClr val="0070C0"/>
                </a:solidFill>
                <a:latin typeface="Consolas" panose="020B0609020204030204" pitchFamily="49" charset="0"/>
                <a:cs typeface="Consolas" panose="020B0609020204030204" pitchFamily="49" charset="0"/>
              </a:rPr>
              <a:t>(int </a:t>
            </a:r>
            <a:r>
              <a:rPr lang="en-US" sz="2900" dirty="0" err="1">
                <a:solidFill>
                  <a:srgbClr val="0070C0"/>
                </a:solidFill>
                <a:latin typeface="Consolas" panose="020B0609020204030204" pitchFamily="49" charset="0"/>
                <a:cs typeface="Consolas" panose="020B0609020204030204" pitchFamily="49" charset="0"/>
              </a:rPr>
              <a:t>val</a:t>
            </a:r>
            <a:r>
              <a:rPr lang="en-US" sz="2900" dirty="0">
                <a:solidFill>
                  <a:srgbClr val="0070C0"/>
                </a:solidFill>
                <a:latin typeface="Consolas" panose="020B0609020204030204" pitchFamily="49" charset="0"/>
                <a:cs typeface="Consolas" panose="020B0609020204030204" pitchFamily="49" charset="0"/>
              </a:rPr>
              <a:t>) { </a:t>
            </a:r>
          </a:p>
          <a:p>
            <a:pPr marL="0" indent="0">
              <a:buNone/>
            </a:pPr>
            <a:r>
              <a:rPr lang="en-US" sz="2900" dirty="0">
                <a:solidFill>
                  <a:srgbClr val="0070C0"/>
                </a:solidFill>
                <a:latin typeface="Consolas" panose="020B0609020204030204" pitchFamily="49" charset="0"/>
                <a:cs typeface="Consolas" panose="020B0609020204030204" pitchFamily="49" charset="0"/>
              </a:rPr>
              <a:t>	count += </a:t>
            </a:r>
            <a:r>
              <a:rPr lang="en-US" sz="2900" dirty="0" err="1">
                <a:solidFill>
                  <a:srgbClr val="0070C0"/>
                </a:solidFill>
                <a:latin typeface="Consolas" panose="020B0609020204030204" pitchFamily="49" charset="0"/>
                <a:cs typeface="Consolas" panose="020B0609020204030204" pitchFamily="49" charset="0"/>
              </a:rPr>
              <a:t>val</a:t>
            </a:r>
            <a:r>
              <a:rPr lang="en-US" sz="2900" dirty="0">
                <a:solidFill>
                  <a:srgbClr val="0070C0"/>
                </a:solidFill>
                <a:latin typeface="Consolas" panose="020B0609020204030204" pitchFamily="49" charset="0"/>
                <a:cs typeface="Consolas" panose="020B0609020204030204" pitchFamily="49" charset="0"/>
              </a:rPr>
              <a:t>; </a:t>
            </a:r>
          </a:p>
          <a:p>
            <a:pPr marL="0" indent="0">
              <a:buNone/>
            </a:pPr>
            <a:r>
              <a:rPr lang="en-US" sz="2900" dirty="0">
                <a:solidFill>
                  <a:srgbClr val="0070C0"/>
                </a:solidFill>
                <a:latin typeface="Consolas" panose="020B0609020204030204" pitchFamily="49" charset="0"/>
                <a:cs typeface="Consolas" panose="020B0609020204030204" pitchFamily="49" charset="0"/>
              </a:rPr>
              <a:t>}</a:t>
            </a:r>
            <a:r>
              <a:rPr lang="en-US" dirty="0">
                <a:solidFill>
                  <a:srgbClr val="0070C0"/>
                </a:solidFill>
                <a:latin typeface="Consolas" panose="020B0609020204030204" pitchFamily="49" charset="0"/>
                <a:cs typeface="Consolas" panose="020B0609020204030204" pitchFamily="49" charset="0"/>
              </a:rPr>
              <a:t> </a:t>
            </a:r>
          </a:p>
          <a:p>
            <a:pPr marL="0" indent="0">
              <a:buNone/>
            </a:pPr>
            <a:r>
              <a:rPr lang="en-US" sz="2900" dirty="0" err="1">
                <a:solidFill>
                  <a:srgbClr val="0070C0"/>
                </a:solidFill>
                <a:latin typeface="Consolas" panose="020B0609020204030204" pitchFamily="49" charset="0"/>
                <a:cs typeface="Consolas" panose="020B0609020204030204" pitchFamily="49" charset="0"/>
              </a:rPr>
              <a:t>increaseCount</a:t>
            </a:r>
            <a:r>
              <a:rPr lang="en-US" sz="2900" dirty="0">
                <a:solidFill>
                  <a:srgbClr val="0070C0"/>
                </a:solidFill>
                <a:latin typeface="Consolas" panose="020B0609020204030204" pitchFamily="49" charset="0"/>
                <a:cs typeface="Consolas" panose="020B0609020204030204" pitchFamily="49" charset="0"/>
              </a:rPr>
              <a:t>(10);</a:t>
            </a:r>
          </a:p>
          <a:p>
            <a:pPr marL="0" indent="0">
              <a:buNone/>
            </a:pPr>
            <a:endParaRPr lang="en-US" dirty="0"/>
          </a:p>
          <a:p>
            <a:pPr marL="0" indent="0">
              <a:buNone/>
            </a:pPr>
            <a:r>
              <a:rPr lang="en-US" b="1" dirty="0"/>
              <a:t>The pure version would be:</a:t>
            </a:r>
          </a:p>
          <a:p>
            <a:pPr marL="0" indent="0">
              <a:buNone/>
            </a:pPr>
            <a:r>
              <a:rPr lang="en-US" sz="2900" dirty="0">
                <a:solidFill>
                  <a:srgbClr val="0070C0"/>
                </a:solidFill>
                <a:latin typeface="Consolas" panose="020B0609020204030204" pitchFamily="49" charset="0"/>
                <a:cs typeface="Consolas" panose="020B0609020204030204" pitchFamily="49" charset="0"/>
              </a:rPr>
              <a:t>int count = 0; </a:t>
            </a:r>
          </a:p>
          <a:p>
            <a:pPr marL="0" indent="0">
              <a:buNone/>
            </a:pPr>
            <a:r>
              <a:rPr lang="en-US" sz="2900" dirty="0">
                <a:solidFill>
                  <a:srgbClr val="0070C0"/>
                </a:solidFill>
                <a:latin typeface="Consolas" panose="020B0609020204030204" pitchFamily="49" charset="0"/>
                <a:cs typeface="Consolas" panose="020B0609020204030204" pitchFamily="49" charset="0"/>
              </a:rPr>
              <a:t>void </a:t>
            </a:r>
            <a:r>
              <a:rPr lang="en-US" sz="2900" dirty="0" err="1">
                <a:solidFill>
                  <a:srgbClr val="0070C0"/>
                </a:solidFill>
                <a:latin typeface="Consolas" panose="020B0609020204030204" pitchFamily="49" charset="0"/>
                <a:cs typeface="Consolas" panose="020B0609020204030204" pitchFamily="49" charset="0"/>
              </a:rPr>
              <a:t>increaseCount</a:t>
            </a:r>
            <a:r>
              <a:rPr lang="en-US" sz="2900" dirty="0">
                <a:solidFill>
                  <a:srgbClr val="0070C0"/>
                </a:solidFill>
                <a:latin typeface="Consolas" panose="020B0609020204030204" pitchFamily="49" charset="0"/>
                <a:cs typeface="Consolas" panose="020B0609020204030204" pitchFamily="49" charset="0"/>
              </a:rPr>
              <a:t>(int </a:t>
            </a:r>
            <a:r>
              <a:rPr lang="en-US" sz="2900" dirty="0" err="1">
                <a:solidFill>
                  <a:srgbClr val="0070C0"/>
                </a:solidFill>
                <a:latin typeface="Consolas" panose="020B0609020204030204" pitchFamily="49" charset="0"/>
                <a:cs typeface="Consolas" panose="020B0609020204030204" pitchFamily="49" charset="0"/>
              </a:rPr>
              <a:t>counter,int</a:t>
            </a:r>
            <a:r>
              <a:rPr lang="en-US" sz="2900" dirty="0">
                <a:solidFill>
                  <a:srgbClr val="0070C0"/>
                </a:solidFill>
                <a:latin typeface="Consolas" panose="020B0609020204030204" pitchFamily="49" charset="0"/>
                <a:cs typeface="Consolas" panose="020B0609020204030204" pitchFamily="49" charset="0"/>
              </a:rPr>
              <a:t> </a:t>
            </a:r>
            <a:r>
              <a:rPr lang="en-US" sz="2900" dirty="0" err="1">
                <a:solidFill>
                  <a:srgbClr val="0070C0"/>
                </a:solidFill>
                <a:latin typeface="Consolas" panose="020B0609020204030204" pitchFamily="49" charset="0"/>
                <a:cs typeface="Consolas" panose="020B0609020204030204" pitchFamily="49" charset="0"/>
              </a:rPr>
              <a:t>val</a:t>
            </a:r>
            <a:r>
              <a:rPr lang="en-US" sz="2900" dirty="0">
                <a:solidFill>
                  <a:srgbClr val="0070C0"/>
                </a:solidFill>
                <a:latin typeface="Consolas" panose="020B0609020204030204" pitchFamily="49" charset="0"/>
                <a:cs typeface="Consolas" panose="020B0609020204030204" pitchFamily="49" charset="0"/>
              </a:rPr>
              <a:t>) { </a:t>
            </a:r>
          </a:p>
          <a:p>
            <a:pPr marL="0" indent="0">
              <a:buNone/>
            </a:pPr>
            <a:r>
              <a:rPr lang="en-US" sz="2900" dirty="0">
                <a:solidFill>
                  <a:srgbClr val="0070C0"/>
                </a:solidFill>
                <a:latin typeface="Consolas" panose="020B0609020204030204" pitchFamily="49" charset="0"/>
                <a:cs typeface="Consolas" panose="020B0609020204030204" pitchFamily="49" charset="0"/>
              </a:rPr>
              <a:t>	return counter + </a:t>
            </a:r>
            <a:r>
              <a:rPr lang="en-US" sz="2900" dirty="0" err="1">
                <a:solidFill>
                  <a:srgbClr val="0070C0"/>
                </a:solidFill>
                <a:latin typeface="Consolas" panose="020B0609020204030204" pitchFamily="49" charset="0"/>
                <a:cs typeface="Consolas" panose="020B0609020204030204" pitchFamily="49" charset="0"/>
              </a:rPr>
              <a:t>val</a:t>
            </a:r>
            <a:r>
              <a:rPr lang="en-US" sz="2900" dirty="0">
                <a:solidFill>
                  <a:srgbClr val="0070C0"/>
                </a:solidFill>
                <a:latin typeface="Consolas" panose="020B0609020204030204" pitchFamily="49" charset="0"/>
                <a:cs typeface="Consolas" panose="020B0609020204030204" pitchFamily="49" charset="0"/>
              </a:rPr>
              <a:t>; </a:t>
            </a:r>
          </a:p>
          <a:p>
            <a:pPr marL="0" indent="0">
              <a:buNone/>
            </a:pPr>
            <a:r>
              <a:rPr lang="en-US" sz="2900" dirty="0">
                <a:solidFill>
                  <a:srgbClr val="0070C0"/>
                </a:solidFill>
                <a:latin typeface="Consolas" panose="020B0609020204030204" pitchFamily="49" charset="0"/>
                <a:cs typeface="Consolas" panose="020B0609020204030204" pitchFamily="49" charset="0"/>
              </a:rPr>
              <a:t>}</a:t>
            </a:r>
          </a:p>
          <a:p>
            <a:pPr marL="0" indent="0">
              <a:buNone/>
            </a:pPr>
            <a:r>
              <a:rPr lang="en-US" sz="2900" dirty="0">
                <a:solidFill>
                  <a:srgbClr val="0070C0"/>
                </a:solidFill>
                <a:latin typeface="Consolas" panose="020B0609020204030204" pitchFamily="49" charset="0"/>
                <a:cs typeface="Consolas" panose="020B0609020204030204" pitchFamily="49" charset="0"/>
              </a:rPr>
              <a:t>int count = </a:t>
            </a:r>
            <a:r>
              <a:rPr lang="en-US" sz="2900" dirty="0" err="1">
                <a:solidFill>
                  <a:srgbClr val="0070C0"/>
                </a:solidFill>
                <a:latin typeface="Consolas" panose="020B0609020204030204" pitchFamily="49" charset="0"/>
                <a:cs typeface="Consolas" panose="020B0609020204030204" pitchFamily="49" charset="0"/>
              </a:rPr>
              <a:t>increaseCounter</a:t>
            </a:r>
            <a:r>
              <a:rPr lang="en-US" sz="2900" dirty="0">
                <a:solidFill>
                  <a:srgbClr val="0070C0"/>
                </a:solidFill>
                <a:latin typeface="Consolas" panose="020B0609020204030204" pitchFamily="49" charset="0"/>
                <a:cs typeface="Consolas" panose="020B0609020204030204" pitchFamily="49" charset="0"/>
              </a:rPr>
              <a:t>(count,10);</a:t>
            </a:r>
            <a:endParaRPr lang="da-DK" sz="2900" dirty="0">
              <a:solidFill>
                <a:srgbClr val="0070C0"/>
              </a:solidFill>
              <a:latin typeface="Consolas" panose="020B0609020204030204" pitchFamily="49" charset="0"/>
              <a:cs typeface="Consolas" panose="020B0609020204030204" pitchFamily="49" charset="0"/>
            </a:endParaRPr>
          </a:p>
        </p:txBody>
      </p:sp>
      <p:sp>
        <p:nvSpPr>
          <p:cNvPr id="5" name="TextBox 4"/>
          <p:cNvSpPr txBox="1"/>
          <p:nvPr/>
        </p:nvSpPr>
        <p:spPr>
          <a:xfrm>
            <a:off x="1703513" y="188640"/>
            <a:ext cx="1363771" cy="369332"/>
          </a:xfrm>
          <a:prstGeom prst="rect">
            <a:avLst/>
          </a:prstGeom>
          <a:noFill/>
        </p:spPr>
        <p:txBody>
          <a:bodyPr wrap="none" rtlCol="0">
            <a:spAutoFit/>
          </a:bodyPr>
          <a:lstStyle/>
          <a:p>
            <a:r>
              <a:rPr lang="en-US" b="1" u="sng" dirty="0">
                <a:solidFill>
                  <a:schemeClr val="accent6">
                    <a:lumMod val="75000"/>
                  </a:schemeClr>
                </a:solidFill>
              </a:rPr>
              <a:t>Terminology</a:t>
            </a:r>
          </a:p>
        </p:txBody>
      </p:sp>
    </p:spTree>
    <p:extLst>
      <p:ext uri="{BB962C8B-B14F-4D97-AF65-F5344CB8AC3E}">
        <p14:creationId xmlns:p14="http://schemas.microsoft.com/office/powerpoint/2010/main" val="501595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a:t>Cyclomatic Complexity</a:t>
            </a:r>
          </a:p>
        </p:txBody>
      </p:sp>
      <p:sp>
        <p:nvSpPr>
          <p:cNvPr id="3" name="Content Placeholder 2"/>
          <p:cNvSpPr>
            <a:spLocks noGrp="1"/>
          </p:cNvSpPr>
          <p:nvPr>
            <p:ph idx="1"/>
          </p:nvPr>
        </p:nvSpPr>
        <p:spPr/>
        <p:txBody>
          <a:bodyPr>
            <a:normAutofit/>
          </a:bodyPr>
          <a:lstStyle/>
          <a:p>
            <a:r>
              <a:rPr lang="da-DK" sz="2400" b="1" dirty="0"/>
              <a:t>Cyclomatic Complexity</a:t>
            </a:r>
            <a:r>
              <a:rPr lang="da-DK" sz="2400" dirty="0"/>
              <a:t> </a:t>
            </a:r>
            <a:r>
              <a:rPr lang="en-US" sz="2400" dirty="0"/>
              <a:t>measures the number of linearly independent paths through a program’s source code</a:t>
            </a:r>
          </a:p>
          <a:p>
            <a:endParaRPr lang="en-US" sz="2400" dirty="0"/>
          </a:p>
          <a:p>
            <a:r>
              <a:rPr lang="da-DK" sz="2000" dirty="0"/>
              <a:t>For more details read: </a:t>
            </a:r>
            <a:r>
              <a:rPr lang="da-DK" sz="2000" dirty="0">
                <a:hlinkClick r:id="rId2"/>
              </a:rPr>
              <a:t>https://dev.to/igneel64/easing-into-cyclomatic-complexity-38b1</a:t>
            </a:r>
            <a:r>
              <a:rPr lang="da-DK" sz="2000" dirty="0"/>
              <a:t> </a:t>
            </a:r>
          </a:p>
        </p:txBody>
      </p:sp>
      <p:grpSp>
        <p:nvGrpSpPr>
          <p:cNvPr id="8" name="Group 7">
            <a:extLst>
              <a:ext uri="{FF2B5EF4-FFF2-40B4-BE49-F238E27FC236}">
                <a16:creationId xmlns:a16="http://schemas.microsoft.com/office/drawing/2014/main" id="{539F86B6-F3FB-908A-89AE-C946A24675A7}"/>
              </a:ext>
            </a:extLst>
          </p:cNvPr>
          <p:cNvGrpSpPr/>
          <p:nvPr/>
        </p:nvGrpSpPr>
        <p:grpSpPr>
          <a:xfrm>
            <a:off x="4025320" y="4634943"/>
            <a:ext cx="6600407" cy="1775969"/>
            <a:chOff x="2446750" y="5082032"/>
            <a:chExt cx="6600407" cy="1775969"/>
          </a:xfrm>
        </p:grpSpPr>
        <p:sp>
          <p:nvSpPr>
            <p:cNvPr id="7" name="TextBox 6">
              <a:extLst>
                <a:ext uri="{FF2B5EF4-FFF2-40B4-BE49-F238E27FC236}">
                  <a16:creationId xmlns:a16="http://schemas.microsoft.com/office/drawing/2014/main" id="{A4B02F2C-2E35-118C-EAD4-694839AF437C}"/>
                </a:ext>
              </a:extLst>
            </p:cNvPr>
            <p:cNvSpPr txBox="1"/>
            <p:nvPr/>
          </p:nvSpPr>
          <p:spPr>
            <a:xfrm>
              <a:off x="5569923" y="5082032"/>
              <a:ext cx="3477234" cy="1754326"/>
            </a:xfrm>
            <a:prstGeom prst="rect">
              <a:avLst/>
            </a:prstGeom>
            <a:noFill/>
          </p:spPr>
          <p:txBody>
            <a:bodyPr wrap="none" rtlCol="0">
              <a:spAutoFit/>
            </a:bodyPr>
            <a:lstStyle/>
            <a:p>
              <a:r>
                <a:rPr lang="da-DK" dirty="0" err="1">
                  <a:latin typeface="Consolas" panose="020B0609020204030204" pitchFamily="49" charset="0"/>
                </a:rPr>
                <a:t>string</a:t>
              </a:r>
              <a:r>
                <a:rPr lang="da-DK" dirty="0">
                  <a:latin typeface="Consolas" panose="020B0609020204030204" pitchFamily="49" charset="0"/>
                </a:rPr>
                <a:t> w = </a:t>
              </a:r>
              <a:r>
                <a:rPr lang="da-DK" dirty="0" err="1">
                  <a:latin typeface="Consolas" panose="020B0609020204030204" pitchFamily="49" charset="0"/>
                </a:rPr>
                <a:t>Console.Read</a:t>
              </a:r>
              <a:r>
                <a:rPr lang="da-DK" dirty="0">
                  <a:latin typeface="Consolas" panose="020B0609020204030204" pitchFamily="49" charset="0"/>
                </a:rPr>
                <a:t>();</a:t>
              </a:r>
            </a:p>
            <a:p>
              <a:r>
                <a:rPr lang="da-DK" dirty="0" err="1">
                  <a:latin typeface="Consolas" panose="020B0609020204030204" pitchFamily="49" charset="0"/>
                </a:rPr>
                <a:t>if</a:t>
              </a:r>
              <a:r>
                <a:rPr lang="da-DK" dirty="0">
                  <a:latin typeface="Consolas" panose="020B0609020204030204" pitchFamily="49" charset="0"/>
                </a:rPr>
                <a:t> (w==”ciao”){</a:t>
              </a:r>
            </a:p>
            <a:p>
              <a:r>
                <a:rPr lang="da-DK" dirty="0">
                  <a:latin typeface="Consolas" panose="020B0609020204030204" pitchFamily="49" charset="0"/>
                </a:rPr>
                <a:t>   </a:t>
              </a:r>
              <a:r>
                <a:rPr lang="da-DK" dirty="0" err="1">
                  <a:latin typeface="Consolas" panose="020B0609020204030204" pitchFamily="49" charset="0"/>
                </a:rPr>
                <a:t>Console.WriteLine</a:t>
              </a:r>
              <a:r>
                <a:rPr lang="da-DK" dirty="0">
                  <a:latin typeface="Consolas" panose="020B0609020204030204" pitchFamily="49" charset="0"/>
                </a:rPr>
                <a:t>(”!”);</a:t>
              </a:r>
            </a:p>
            <a:p>
              <a:r>
                <a:rPr lang="da-DK" dirty="0">
                  <a:latin typeface="Consolas" panose="020B0609020204030204" pitchFamily="49" charset="0"/>
                </a:rPr>
                <a:t>} </a:t>
              </a:r>
              <a:r>
                <a:rPr lang="da-DK" dirty="0" err="1">
                  <a:latin typeface="Consolas" panose="020B0609020204030204" pitchFamily="49" charset="0"/>
                </a:rPr>
                <a:t>else</a:t>
              </a:r>
              <a:r>
                <a:rPr lang="da-DK" dirty="0">
                  <a:latin typeface="Consolas" panose="020B0609020204030204" pitchFamily="49" charset="0"/>
                </a:rPr>
                <a:t> {</a:t>
              </a:r>
            </a:p>
            <a:p>
              <a:r>
                <a:rPr lang="da-DK" dirty="0">
                  <a:latin typeface="Consolas" panose="020B0609020204030204" pitchFamily="49" charset="0"/>
                </a:rPr>
                <a:t> </a:t>
              </a:r>
              <a:r>
                <a:rPr lang="da-DK" dirty="0" err="1">
                  <a:latin typeface="Consolas" panose="020B0609020204030204" pitchFamily="49" charset="0"/>
                </a:rPr>
                <a:t>Console.WriteLine</a:t>
              </a:r>
              <a:r>
                <a:rPr lang="da-DK" dirty="0">
                  <a:latin typeface="Consolas" panose="020B0609020204030204" pitchFamily="49" charset="0"/>
                </a:rPr>
                <a:t>(”?”);</a:t>
              </a:r>
            </a:p>
            <a:p>
              <a:r>
                <a:rPr lang="da-DK" dirty="0">
                  <a:latin typeface="Consolas" panose="020B0609020204030204" pitchFamily="49" charset="0"/>
                </a:rPr>
                <a:t>}</a:t>
              </a:r>
            </a:p>
          </p:txBody>
        </p:sp>
        <p:grpSp>
          <p:nvGrpSpPr>
            <p:cNvPr id="24" name="Group 23"/>
            <p:cNvGrpSpPr/>
            <p:nvPr/>
          </p:nvGrpSpPr>
          <p:grpSpPr>
            <a:xfrm>
              <a:off x="2446750" y="5231354"/>
              <a:ext cx="5675793" cy="1626647"/>
              <a:chOff x="922750" y="5231353"/>
              <a:chExt cx="5675793" cy="1626647"/>
            </a:xfrm>
          </p:grpSpPr>
          <p:sp>
            <p:nvSpPr>
              <p:cNvPr id="9" name="TextBox 8"/>
              <p:cNvSpPr txBox="1"/>
              <p:nvPr/>
            </p:nvSpPr>
            <p:spPr>
              <a:xfrm>
                <a:off x="922750" y="6237312"/>
                <a:ext cx="2912144" cy="369332"/>
              </a:xfrm>
              <a:prstGeom prst="rect">
                <a:avLst/>
              </a:prstGeom>
              <a:noFill/>
            </p:spPr>
            <p:txBody>
              <a:bodyPr wrap="none" rtlCol="0">
                <a:spAutoFit/>
              </a:bodyPr>
              <a:lstStyle/>
              <a:p>
                <a:r>
                  <a:rPr lang="en-US" dirty="0" err="1"/>
                  <a:t>Cycl</a:t>
                </a:r>
                <a:r>
                  <a:rPr lang="en-US" dirty="0"/>
                  <a:t>-complexity = 2 = </a:t>
                </a:r>
                <a:r>
                  <a:rPr lang="en-US" b="1" dirty="0"/>
                  <a:t>2 paths</a:t>
                </a:r>
              </a:p>
            </p:txBody>
          </p:sp>
          <p:cxnSp>
            <p:nvCxnSpPr>
              <p:cNvPr id="10" name="Straight Arrow Connector 9"/>
              <p:cNvCxnSpPr/>
              <p:nvPr/>
            </p:nvCxnSpPr>
            <p:spPr>
              <a:xfrm>
                <a:off x="4572000" y="5231353"/>
                <a:ext cx="432048" cy="595312"/>
              </a:xfrm>
              <a:prstGeom prst="straightConnector1">
                <a:avLst/>
              </a:prstGeom>
              <a:ln w="76200">
                <a:solidFill>
                  <a:srgbClr val="FF0000"/>
                </a:solidFill>
                <a:tailEnd type="arrow"/>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a:xfrm>
                <a:off x="6444208" y="6021288"/>
                <a:ext cx="154335" cy="782985"/>
              </a:xfrm>
              <a:prstGeom prst="straightConnector1">
                <a:avLst/>
              </a:prstGeom>
              <a:ln w="76200">
                <a:solidFill>
                  <a:srgbClr val="FF0000"/>
                </a:solidFill>
                <a:tailEnd type="arrow"/>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4572000" y="5273962"/>
                <a:ext cx="72008" cy="1092161"/>
              </a:xfrm>
              <a:prstGeom prst="straightConnector1">
                <a:avLst/>
              </a:prstGeom>
              <a:ln w="76200">
                <a:tailEnd type="arrow"/>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p:nvPr/>
            </p:nvCxnSpPr>
            <p:spPr>
              <a:xfrm>
                <a:off x="4941235" y="6421978"/>
                <a:ext cx="72008" cy="436022"/>
              </a:xfrm>
              <a:prstGeom prst="straightConnector1">
                <a:avLst/>
              </a:prstGeom>
              <a:ln w="76200">
                <a:tailEnd type="arrow"/>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p:nvPr/>
            </p:nvCxnSpPr>
            <p:spPr>
              <a:xfrm>
                <a:off x="4977239" y="5826665"/>
                <a:ext cx="1466969" cy="194623"/>
              </a:xfrm>
              <a:prstGeom prst="straightConnector1">
                <a:avLst/>
              </a:prstGeom>
              <a:ln w="76200">
                <a:solidFill>
                  <a:srgbClr val="FF0000"/>
                </a:solidFill>
                <a:tailEnd type="arrow"/>
              </a:ln>
            </p:spPr>
            <p:style>
              <a:lnRef idx="3">
                <a:schemeClr val="accent1"/>
              </a:lnRef>
              <a:fillRef idx="0">
                <a:schemeClr val="accent1"/>
              </a:fillRef>
              <a:effectRef idx="2">
                <a:schemeClr val="accent1"/>
              </a:effectRef>
              <a:fontRef idx="minor">
                <a:schemeClr val="tx1"/>
              </a:fontRef>
            </p:style>
          </p:cxnSp>
        </p:grpSp>
      </p:grpSp>
      <p:sp>
        <p:nvSpPr>
          <p:cNvPr id="28" name="TextBox 27"/>
          <p:cNvSpPr txBox="1"/>
          <p:nvPr/>
        </p:nvSpPr>
        <p:spPr>
          <a:xfrm>
            <a:off x="1703513" y="188640"/>
            <a:ext cx="1363771" cy="369332"/>
          </a:xfrm>
          <a:prstGeom prst="rect">
            <a:avLst/>
          </a:prstGeom>
          <a:noFill/>
        </p:spPr>
        <p:txBody>
          <a:bodyPr wrap="none" rtlCol="0">
            <a:spAutoFit/>
          </a:bodyPr>
          <a:lstStyle/>
          <a:p>
            <a:r>
              <a:rPr lang="en-US" b="1" u="sng" dirty="0">
                <a:solidFill>
                  <a:schemeClr val="accent6">
                    <a:lumMod val="75000"/>
                  </a:schemeClr>
                </a:solidFill>
              </a:rPr>
              <a:t>Terminology</a:t>
            </a:r>
          </a:p>
        </p:txBody>
      </p:sp>
      <p:grpSp>
        <p:nvGrpSpPr>
          <p:cNvPr id="11" name="Group 10">
            <a:extLst>
              <a:ext uri="{FF2B5EF4-FFF2-40B4-BE49-F238E27FC236}">
                <a16:creationId xmlns:a16="http://schemas.microsoft.com/office/drawing/2014/main" id="{85B69ADC-6FA9-00FA-2076-CB926FBA1D49}"/>
              </a:ext>
            </a:extLst>
          </p:cNvPr>
          <p:cNvGrpSpPr/>
          <p:nvPr/>
        </p:nvGrpSpPr>
        <p:grpSpPr>
          <a:xfrm>
            <a:off x="1177368" y="3705544"/>
            <a:ext cx="5373703" cy="1218156"/>
            <a:chOff x="1775520" y="3689502"/>
            <a:chExt cx="5373703" cy="1218156"/>
          </a:xfrm>
        </p:grpSpPr>
        <p:grpSp>
          <p:nvGrpSpPr>
            <p:cNvPr id="23" name="Group 22"/>
            <p:cNvGrpSpPr/>
            <p:nvPr/>
          </p:nvGrpSpPr>
          <p:grpSpPr>
            <a:xfrm>
              <a:off x="1775520" y="3689502"/>
              <a:ext cx="5373703" cy="1218156"/>
              <a:chOff x="251520" y="3689501"/>
              <a:chExt cx="5373703" cy="1218156"/>
            </a:xfrm>
          </p:grpSpPr>
          <p:sp>
            <p:nvSpPr>
              <p:cNvPr id="4" name="TextBox 3"/>
              <p:cNvSpPr txBox="1"/>
              <p:nvPr/>
            </p:nvSpPr>
            <p:spPr>
              <a:xfrm>
                <a:off x="2804451" y="3689501"/>
                <a:ext cx="2820772" cy="369332"/>
              </a:xfrm>
              <a:prstGeom prst="rect">
                <a:avLst/>
              </a:prstGeom>
              <a:noFill/>
            </p:spPr>
            <p:txBody>
              <a:bodyPr wrap="none" rtlCol="0">
                <a:spAutoFit/>
              </a:bodyPr>
              <a:lstStyle/>
              <a:p>
                <a:r>
                  <a:rPr lang="en-US" dirty="0" err="1"/>
                  <a:t>Cycl</a:t>
                </a:r>
                <a:r>
                  <a:rPr lang="en-US" dirty="0"/>
                  <a:t>-complexity = 1 = </a:t>
                </a:r>
                <a:r>
                  <a:rPr lang="en-US" b="1" dirty="0">
                    <a:solidFill>
                      <a:srgbClr val="0070C0"/>
                    </a:solidFill>
                  </a:rPr>
                  <a:t>1 path</a:t>
                </a:r>
              </a:p>
            </p:txBody>
          </p:sp>
          <p:cxnSp>
            <p:nvCxnSpPr>
              <p:cNvPr id="6" name="Straight Arrow Connector 5"/>
              <p:cNvCxnSpPr/>
              <p:nvPr/>
            </p:nvCxnSpPr>
            <p:spPr>
              <a:xfrm>
                <a:off x="251520" y="3717032"/>
                <a:ext cx="0" cy="1190625"/>
              </a:xfrm>
              <a:prstGeom prst="straightConnector1">
                <a:avLst/>
              </a:prstGeom>
              <a:ln w="76200">
                <a:tailEnd type="arrow"/>
              </a:ln>
            </p:spPr>
            <p:style>
              <a:lnRef idx="3">
                <a:schemeClr val="accent1"/>
              </a:lnRef>
              <a:fillRef idx="0">
                <a:schemeClr val="accent1"/>
              </a:fillRef>
              <a:effectRef idx="2">
                <a:schemeClr val="accent1"/>
              </a:effectRef>
              <a:fontRef idx="minor">
                <a:schemeClr val="tx1"/>
              </a:fontRef>
            </p:style>
          </p:cxnSp>
        </p:grpSp>
        <p:sp>
          <p:nvSpPr>
            <p:cNvPr id="5" name="TextBox 4">
              <a:extLst>
                <a:ext uri="{FF2B5EF4-FFF2-40B4-BE49-F238E27FC236}">
                  <a16:creationId xmlns:a16="http://schemas.microsoft.com/office/drawing/2014/main" id="{6D303B1E-9636-20D9-8D34-2B477F9A49BD}"/>
                </a:ext>
              </a:extLst>
            </p:cNvPr>
            <p:cNvSpPr txBox="1"/>
            <p:nvPr/>
          </p:nvSpPr>
          <p:spPr>
            <a:xfrm>
              <a:off x="1941095" y="3874168"/>
              <a:ext cx="2084225" cy="646331"/>
            </a:xfrm>
            <a:prstGeom prst="rect">
              <a:avLst/>
            </a:prstGeom>
            <a:noFill/>
          </p:spPr>
          <p:txBody>
            <a:bodyPr wrap="none" rtlCol="0">
              <a:spAutoFit/>
            </a:bodyPr>
            <a:lstStyle/>
            <a:p>
              <a:r>
                <a:rPr lang="da-DK" dirty="0" err="1">
                  <a:latin typeface="Consolas" panose="020B0609020204030204" pitchFamily="49" charset="0"/>
                </a:rPr>
                <a:t>int</a:t>
              </a:r>
              <a:r>
                <a:rPr lang="da-DK" dirty="0">
                  <a:latin typeface="Consolas" panose="020B0609020204030204" pitchFamily="49" charset="0"/>
                </a:rPr>
                <a:t> a = 5;</a:t>
              </a:r>
            </a:p>
            <a:p>
              <a:r>
                <a:rPr lang="da-DK" dirty="0" err="1">
                  <a:latin typeface="Consolas" panose="020B0609020204030204" pitchFamily="49" charset="0"/>
                </a:rPr>
                <a:t>int</a:t>
              </a:r>
              <a:r>
                <a:rPr lang="da-DK" dirty="0">
                  <a:latin typeface="Consolas" panose="020B0609020204030204" pitchFamily="49" charset="0"/>
                </a:rPr>
                <a:t> b = a * 10;</a:t>
              </a:r>
              <a:endParaRPr lang="en-US" dirty="0">
                <a:latin typeface="Consolas" panose="020B0609020204030204" pitchFamily="49" charset="0"/>
              </a:endParaRPr>
            </a:p>
          </p:txBody>
        </p:sp>
      </p:grpSp>
    </p:spTree>
    <p:extLst>
      <p:ext uri="{BB962C8B-B14F-4D97-AF65-F5344CB8AC3E}">
        <p14:creationId xmlns:p14="http://schemas.microsoft.com/office/powerpoint/2010/main" val="2724684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3372F-57DA-885A-B79B-0A9E0AC48CFB}"/>
              </a:ext>
            </a:extLst>
          </p:cNvPr>
          <p:cNvSpPr>
            <a:spLocks noGrp="1"/>
          </p:cNvSpPr>
          <p:nvPr>
            <p:ph type="title"/>
          </p:nvPr>
        </p:nvSpPr>
        <p:spPr/>
        <p:txBody>
          <a:bodyPr/>
          <a:lstStyle/>
          <a:p>
            <a:r>
              <a:rPr lang="da-DK" dirty="0"/>
              <a:t>In Visual Studio…</a:t>
            </a:r>
            <a:endParaRPr lang="en-US" dirty="0"/>
          </a:p>
        </p:txBody>
      </p:sp>
      <p:sp>
        <p:nvSpPr>
          <p:cNvPr id="3" name="Content Placeholder 2">
            <a:extLst>
              <a:ext uri="{FF2B5EF4-FFF2-40B4-BE49-F238E27FC236}">
                <a16:creationId xmlns:a16="http://schemas.microsoft.com/office/drawing/2014/main" id="{D64A895C-4DA6-3734-324B-EC91A89FAF82}"/>
              </a:ext>
            </a:extLst>
          </p:cNvPr>
          <p:cNvSpPr>
            <a:spLocks noGrp="1"/>
          </p:cNvSpPr>
          <p:nvPr>
            <p:ph idx="1"/>
          </p:nvPr>
        </p:nvSpPr>
        <p:spPr/>
        <p:txBody>
          <a:bodyPr/>
          <a:lstStyle/>
          <a:p>
            <a:r>
              <a:rPr lang="da-DK" dirty="0" err="1"/>
              <a:t>Calculate</a:t>
            </a:r>
            <a:r>
              <a:rPr lang="da-DK" dirty="0"/>
              <a:t> </a:t>
            </a:r>
            <a:r>
              <a:rPr lang="da-DK" dirty="0" err="1"/>
              <a:t>some</a:t>
            </a:r>
            <a:r>
              <a:rPr lang="da-DK" dirty="0"/>
              <a:t> </a:t>
            </a:r>
            <a:r>
              <a:rPr lang="da-DK" dirty="0" err="1"/>
              <a:t>quality</a:t>
            </a:r>
            <a:r>
              <a:rPr lang="da-DK" dirty="0"/>
              <a:t> </a:t>
            </a:r>
            <a:r>
              <a:rPr lang="da-DK" dirty="0" err="1"/>
              <a:t>metrics</a:t>
            </a:r>
            <a:endParaRPr lang="en-US" dirty="0"/>
          </a:p>
        </p:txBody>
      </p:sp>
      <p:grpSp>
        <p:nvGrpSpPr>
          <p:cNvPr id="16" name="Group 15">
            <a:extLst>
              <a:ext uri="{FF2B5EF4-FFF2-40B4-BE49-F238E27FC236}">
                <a16:creationId xmlns:a16="http://schemas.microsoft.com/office/drawing/2014/main" id="{D2CC8E01-9103-18E8-EDEB-0C2ABCA40BBF}"/>
              </a:ext>
            </a:extLst>
          </p:cNvPr>
          <p:cNvGrpSpPr/>
          <p:nvPr/>
        </p:nvGrpSpPr>
        <p:grpSpPr>
          <a:xfrm>
            <a:off x="838200" y="2446193"/>
            <a:ext cx="10683993" cy="3915791"/>
            <a:chOff x="838200" y="2446193"/>
            <a:chExt cx="10683993" cy="3915791"/>
          </a:xfrm>
        </p:grpSpPr>
        <p:pic>
          <p:nvPicPr>
            <p:cNvPr id="7" name="Picture 6">
              <a:extLst>
                <a:ext uri="{FF2B5EF4-FFF2-40B4-BE49-F238E27FC236}">
                  <a16:creationId xmlns:a16="http://schemas.microsoft.com/office/drawing/2014/main" id="{7C861EB3-A391-308E-E862-9C6D39357B6A}"/>
                </a:ext>
              </a:extLst>
            </p:cNvPr>
            <p:cNvPicPr>
              <a:picLocks noChangeAspect="1"/>
            </p:cNvPicPr>
            <p:nvPr/>
          </p:nvPicPr>
          <p:blipFill>
            <a:blip r:embed="rId2"/>
            <a:stretch>
              <a:fillRect/>
            </a:stretch>
          </p:blipFill>
          <p:spPr>
            <a:xfrm>
              <a:off x="4058199" y="4694572"/>
              <a:ext cx="7463994" cy="1667412"/>
            </a:xfrm>
            <a:prstGeom prst="rect">
              <a:avLst/>
            </a:prstGeom>
          </p:spPr>
        </p:pic>
        <p:grpSp>
          <p:nvGrpSpPr>
            <p:cNvPr id="15" name="Group 14">
              <a:extLst>
                <a:ext uri="{FF2B5EF4-FFF2-40B4-BE49-F238E27FC236}">
                  <a16:creationId xmlns:a16="http://schemas.microsoft.com/office/drawing/2014/main" id="{80BF0689-6907-7453-E335-C3D58D30E223}"/>
                </a:ext>
              </a:extLst>
            </p:cNvPr>
            <p:cNvGrpSpPr/>
            <p:nvPr/>
          </p:nvGrpSpPr>
          <p:grpSpPr>
            <a:xfrm>
              <a:off x="838200" y="2446193"/>
              <a:ext cx="4875068" cy="1965614"/>
              <a:chOff x="838200" y="2446193"/>
              <a:chExt cx="4875068" cy="1965614"/>
            </a:xfrm>
          </p:grpSpPr>
          <p:pic>
            <p:nvPicPr>
              <p:cNvPr id="5" name="Picture 4">
                <a:extLst>
                  <a:ext uri="{FF2B5EF4-FFF2-40B4-BE49-F238E27FC236}">
                    <a16:creationId xmlns:a16="http://schemas.microsoft.com/office/drawing/2014/main" id="{29450C3E-9DD7-5D05-8AB7-1417ABC2439D}"/>
                  </a:ext>
                </a:extLst>
              </p:cNvPr>
              <p:cNvPicPr>
                <a:picLocks noChangeAspect="1"/>
              </p:cNvPicPr>
              <p:nvPr/>
            </p:nvPicPr>
            <p:blipFill>
              <a:blip r:embed="rId3"/>
              <a:stretch>
                <a:fillRect/>
              </a:stretch>
            </p:blipFill>
            <p:spPr>
              <a:xfrm>
                <a:off x="838200" y="2446193"/>
                <a:ext cx="4875068" cy="1965614"/>
              </a:xfrm>
              <a:prstGeom prst="rect">
                <a:avLst/>
              </a:prstGeom>
            </p:spPr>
          </p:pic>
          <p:sp>
            <p:nvSpPr>
              <p:cNvPr id="9" name="Rectangle 8">
                <a:extLst>
                  <a:ext uri="{FF2B5EF4-FFF2-40B4-BE49-F238E27FC236}">
                    <a16:creationId xmlns:a16="http://schemas.microsoft.com/office/drawing/2014/main" id="{C1E0FBB8-2C47-FE5D-D759-D3D1A8295017}"/>
                  </a:ext>
                </a:extLst>
              </p:cNvPr>
              <p:cNvSpPr/>
              <p:nvPr/>
            </p:nvSpPr>
            <p:spPr>
              <a:xfrm>
                <a:off x="1403684" y="4113605"/>
                <a:ext cx="858253" cy="2017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07A246A-561B-A730-AE4F-B1454E78C75E}"/>
                  </a:ext>
                </a:extLst>
              </p:cNvPr>
              <p:cNvSpPr/>
              <p:nvPr/>
            </p:nvSpPr>
            <p:spPr>
              <a:xfrm>
                <a:off x="1402589" y="3469525"/>
                <a:ext cx="780230" cy="1833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sp>
          <p:nvSpPr>
            <p:cNvPr id="8" name="Arrow: Right 7">
              <a:extLst>
                <a:ext uri="{FF2B5EF4-FFF2-40B4-BE49-F238E27FC236}">
                  <a16:creationId xmlns:a16="http://schemas.microsoft.com/office/drawing/2014/main" id="{80F89535-E0E4-0801-A932-806C56DD7E98}"/>
                </a:ext>
              </a:extLst>
            </p:cNvPr>
            <p:cNvSpPr/>
            <p:nvPr/>
          </p:nvSpPr>
          <p:spPr>
            <a:xfrm rot="1703315">
              <a:off x="2115555" y="4289898"/>
              <a:ext cx="1906830" cy="7138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26982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An example of bad coding…</a:t>
            </a:r>
          </a:p>
        </p:txBody>
      </p:sp>
      <p:sp>
        <p:nvSpPr>
          <p:cNvPr id="3" name="Content Placeholder 2"/>
          <p:cNvSpPr>
            <a:spLocks noGrp="1"/>
          </p:cNvSpPr>
          <p:nvPr>
            <p:ph idx="1"/>
          </p:nvPr>
        </p:nvSpPr>
        <p:spPr/>
        <p:txBody>
          <a:bodyPr>
            <a:normAutofit/>
          </a:bodyPr>
          <a:lstStyle/>
          <a:p>
            <a:r>
              <a:rPr lang="en-US" dirty="0"/>
              <a:t>Look at </a:t>
            </a:r>
            <a:r>
              <a:rPr lang="en-US" dirty="0">
                <a:solidFill>
                  <a:srgbClr val="0070C0"/>
                </a:solidFill>
              </a:rPr>
              <a:t>code\</a:t>
            </a:r>
            <a:r>
              <a:rPr lang="en-US" dirty="0" err="1">
                <a:solidFill>
                  <a:srgbClr val="0070C0"/>
                </a:solidFill>
              </a:rPr>
              <a:t>bad_smells</a:t>
            </a:r>
            <a:r>
              <a:rPr lang="en-US" dirty="0">
                <a:solidFill>
                  <a:srgbClr val="0070C0"/>
                </a:solidFill>
              </a:rPr>
              <a:t> </a:t>
            </a:r>
            <a:r>
              <a:rPr lang="en-US" dirty="0">
                <a:solidFill>
                  <a:srgbClr val="FF0000"/>
                </a:solidFill>
              </a:rPr>
              <a:t>-&gt; create a new console app, copy/paste…</a:t>
            </a:r>
          </a:p>
          <a:p>
            <a:r>
              <a:rPr lang="en-US" dirty="0"/>
              <a:t>It works, but the quality is not that good…</a:t>
            </a:r>
          </a:p>
          <a:p>
            <a:pPr lvl="1"/>
            <a:r>
              <a:rPr lang="en-US" dirty="0">
                <a:solidFill>
                  <a:srgbClr val="FF0000"/>
                </a:solidFill>
              </a:rPr>
              <a:t>(Q) What do you think is bad about this code?</a:t>
            </a:r>
          </a:p>
          <a:p>
            <a:endParaRPr lang="en-US" dirty="0"/>
          </a:p>
        </p:txBody>
      </p:sp>
      <p:graphicFrame>
        <p:nvGraphicFramePr>
          <p:cNvPr id="4" name="Table 3"/>
          <p:cNvGraphicFramePr>
            <a:graphicFrameLocks noGrp="1"/>
          </p:cNvGraphicFramePr>
          <p:nvPr/>
        </p:nvGraphicFramePr>
        <p:xfrm>
          <a:off x="2783632" y="3717032"/>
          <a:ext cx="6096000" cy="2595880"/>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20000"/>
                    </a:ext>
                  </a:extLst>
                </a:gridCol>
              </a:tblGrid>
              <a:tr h="370840">
                <a:tc>
                  <a:txBody>
                    <a:bodyPr/>
                    <a:lstStyle/>
                    <a:p>
                      <a:r>
                        <a:rPr lang="en-US" dirty="0"/>
                        <a:t>…</a:t>
                      </a:r>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r h="370840">
                <a:tc>
                  <a:txBody>
                    <a:bodyPr/>
                    <a:lstStyle/>
                    <a:p>
                      <a:endParaRPr lang="en-US"/>
                    </a:p>
                  </a:txBody>
                  <a:tcPr/>
                </a:tc>
                <a:extLst>
                  <a:ext uri="{0D108BD9-81ED-4DB2-BD59-A6C34878D82A}">
                    <a16:rowId xmlns:a16="http://schemas.microsoft.com/office/drawing/2014/main" val="10002"/>
                  </a:ext>
                </a:extLst>
              </a:tr>
              <a:tr h="370840">
                <a:tc>
                  <a:txBody>
                    <a:bodyPr/>
                    <a:lstStyle/>
                    <a:p>
                      <a:endParaRPr lang="en-US"/>
                    </a:p>
                  </a:txBody>
                  <a:tcPr/>
                </a:tc>
                <a:extLst>
                  <a:ext uri="{0D108BD9-81ED-4DB2-BD59-A6C34878D82A}">
                    <a16:rowId xmlns:a16="http://schemas.microsoft.com/office/drawing/2014/main" val="10003"/>
                  </a:ext>
                </a:extLst>
              </a:tr>
              <a:tr h="370840">
                <a:tc>
                  <a:txBody>
                    <a:bodyPr/>
                    <a:lstStyle/>
                    <a:p>
                      <a:endParaRPr lang="en-US"/>
                    </a:p>
                  </a:txBody>
                  <a:tcPr/>
                </a:tc>
                <a:extLst>
                  <a:ext uri="{0D108BD9-81ED-4DB2-BD59-A6C34878D82A}">
                    <a16:rowId xmlns:a16="http://schemas.microsoft.com/office/drawing/2014/main" val="10004"/>
                  </a:ext>
                </a:extLst>
              </a:tr>
              <a:tr h="370840">
                <a:tc>
                  <a:txBody>
                    <a:bodyPr/>
                    <a:lstStyle/>
                    <a:p>
                      <a:endParaRPr lang="en-US"/>
                    </a:p>
                  </a:txBody>
                  <a:tcPr/>
                </a:tc>
                <a:extLst>
                  <a:ext uri="{0D108BD9-81ED-4DB2-BD59-A6C34878D82A}">
                    <a16:rowId xmlns:a16="http://schemas.microsoft.com/office/drawing/2014/main" val="10005"/>
                  </a:ext>
                </a:extLst>
              </a:tr>
              <a:tr h="370840">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5" name="Oval 4"/>
          <p:cNvSpPr/>
          <p:nvPr/>
        </p:nvSpPr>
        <p:spPr>
          <a:xfrm>
            <a:off x="10574644" y="5572835"/>
            <a:ext cx="1087965"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10-15</a:t>
            </a:r>
          </a:p>
          <a:p>
            <a:pPr algn="ctr"/>
            <a:r>
              <a:rPr lang="en-US" dirty="0"/>
              <a:t>min</a:t>
            </a:r>
          </a:p>
        </p:txBody>
      </p:sp>
    </p:spTree>
    <p:extLst>
      <p:ext uri="{BB962C8B-B14F-4D97-AF65-F5344CB8AC3E}">
        <p14:creationId xmlns:p14="http://schemas.microsoft.com/office/powerpoint/2010/main" val="1692365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a:t>Recognize bad quality:</a:t>
            </a:r>
            <a:br>
              <a:rPr lang="da-DK" dirty="0"/>
            </a:br>
            <a:r>
              <a:rPr lang="da-DK" dirty="0"/>
              <a:t>bad smells</a:t>
            </a:r>
          </a:p>
        </p:txBody>
      </p:sp>
      <p:sp>
        <p:nvSpPr>
          <p:cNvPr id="3" name="Content Placeholder 2"/>
          <p:cNvSpPr>
            <a:spLocks noGrp="1"/>
          </p:cNvSpPr>
          <p:nvPr>
            <p:ph idx="1"/>
          </p:nvPr>
        </p:nvSpPr>
        <p:spPr/>
        <p:txBody>
          <a:bodyPr>
            <a:normAutofit/>
          </a:bodyPr>
          <a:lstStyle/>
          <a:p>
            <a:r>
              <a:rPr lang="en-US" sz="2400" dirty="0"/>
              <a:t>How to know when your code is of </a:t>
            </a:r>
            <a:r>
              <a:rPr lang="en-US" sz="2400" b="1" dirty="0"/>
              <a:t>bad quality</a:t>
            </a:r>
            <a:r>
              <a:rPr lang="en-US" sz="2400" dirty="0"/>
              <a:t>?</a:t>
            </a:r>
            <a:endParaRPr lang="en-US" sz="2400" i="1" dirty="0"/>
          </a:p>
          <a:p>
            <a:r>
              <a:rPr lang="en-US" sz="2400" i="1" dirty="0">
                <a:solidFill>
                  <a:srgbClr val="00B050"/>
                </a:solidFill>
              </a:rPr>
              <a:t>“A code smell is </a:t>
            </a:r>
            <a:r>
              <a:rPr lang="en-US" sz="2400" b="1" i="1" dirty="0">
                <a:solidFill>
                  <a:srgbClr val="00B050"/>
                </a:solidFill>
              </a:rPr>
              <a:t>a surface indication </a:t>
            </a:r>
            <a:r>
              <a:rPr lang="en-US" sz="2400" i="1" dirty="0">
                <a:solidFill>
                  <a:srgbClr val="00B050"/>
                </a:solidFill>
              </a:rPr>
              <a:t>that usually </a:t>
            </a:r>
            <a:r>
              <a:rPr lang="en-US" sz="2400" b="1" i="1" dirty="0">
                <a:solidFill>
                  <a:srgbClr val="00B050"/>
                </a:solidFill>
              </a:rPr>
              <a:t>corresponds to a deeper problem</a:t>
            </a:r>
            <a:r>
              <a:rPr lang="en-US" sz="2400" i="1" dirty="0">
                <a:solidFill>
                  <a:srgbClr val="00B050"/>
                </a:solidFill>
              </a:rPr>
              <a:t> in the system”</a:t>
            </a:r>
            <a:r>
              <a:rPr lang="en-US" sz="2400" dirty="0">
                <a:solidFill>
                  <a:srgbClr val="00B050"/>
                </a:solidFill>
              </a:rPr>
              <a:t> </a:t>
            </a:r>
            <a:r>
              <a:rPr lang="en-US" sz="2400" b="1" dirty="0" err="1"/>
              <a:t>CodeSmell</a:t>
            </a:r>
            <a:r>
              <a:rPr lang="en-US" sz="2400" b="1" dirty="0"/>
              <a:t> </a:t>
            </a:r>
            <a:r>
              <a:rPr lang="en-US" sz="2400" dirty="0"/>
              <a:t>by Martin Fowler </a:t>
            </a:r>
            <a:r>
              <a:rPr lang="en-US" sz="2400" dirty="0">
                <a:hlinkClick r:id="rId3"/>
              </a:rPr>
              <a:t>https://martinfowler.com/bliki/CodeSmell.html</a:t>
            </a:r>
            <a:r>
              <a:rPr lang="en-US" sz="2400" dirty="0"/>
              <a:t> </a:t>
            </a:r>
          </a:p>
          <a:p>
            <a:endParaRPr lang="en-US" sz="2400" dirty="0"/>
          </a:p>
          <a:p>
            <a:r>
              <a:rPr lang="en-US" sz="2400" dirty="0"/>
              <a:t>We need:</a:t>
            </a:r>
          </a:p>
          <a:p>
            <a:pPr lvl="1"/>
            <a:r>
              <a:rPr lang="en-US" sz="2000" dirty="0"/>
              <a:t>to define a few bad smells by name and decide how we should recognize them in our JS code</a:t>
            </a:r>
          </a:p>
          <a:p>
            <a:pPr lvl="1"/>
            <a:r>
              <a:rPr lang="en-US" sz="2000" dirty="0"/>
              <a:t>and eventually how to fix them (hint: using </a:t>
            </a:r>
            <a:r>
              <a:rPr lang="en-US" sz="2000" i="1" dirty="0"/>
              <a:t>refactoring</a:t>
            </a:r>
            <a:r>
              <a:rPr lang="en-US" sz="2000" dirty="0"/>
              <a:t>)</a:t>
            </a:r>
          </a:p>
          <a:p>
            <a:pPr marL="0" indent="0">
              <a:buNone/>
            </a:pPr>
            <a:endParaRPr lang="en-US" sz="2400" dirty="0">
              <a:solidFill>
                <a:srgbClr val="0070C0"/>
              </a:solidFill>
            </a:endParaRPr>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4950" y="161037"/>
            <a:ext cx="1951609" cy="1521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509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1671</TotalTime>
  <Words>1944</Words>
  <Application>Microsoft Office PowerPoint</Application>
  <PresentationFormat>Widescreen</PresentationFormat>
  <Paragraphs>198</Paragraphs>
  <Slides>30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Consolas</vt:lpstr>
      <vt:lpstr>Times New Roman</vt:lpstr>
      <vt:lpstr>Office Theme</vt:lpstr>
      <vt:lpstr>Applikationsudvikling II</vt:lpstr>
      <vt:lpstr>Topics:</vt:lpstr>
      <vt:lpstr>Assess the quality of your code</vt:lpstr>
      <vt:lpstr>Code of good quality</vt:lpstr>
      <vt:lpstr>Impure/pure functions</vt:lpstr>
      <vt:lpstr>Cyclomatic Complexity</vt:lpstr>
      <vt:lpstr>In Visual Studio…</vt:lpstr>
      <vt:lpstr>An example of bad coding…</vt:lpstr>
      <vt:lpstr>Recognize bad quality: bad smells</vt:lpstr>
      <vt:lpstr>Examples of bad smells  (all present also in my code!)</vt:lpstr>
      <vt:lpstr>Break</vt:lpstr>
      <vt:lpstr>Improve quality: enter “refactoring”</vt:lpstr>
      <vt:lpstr>Let’s fix my example ;)</vt:lpstr>
      <vt:lpstr>Fix bad smells one step at the time using refactoring</vt:lpstr>
      <vt:lpstr>TDD the whole story…</vt:lpstr>
      <vt:lpstr>Break</vt:lpstr>
      <vt:lpstr>We can also use refactoring with 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Break</vt:lpstr>
      <vt:lpstr>How to do these refactoring techniques  in visual studio … </vt:lpstr>
      <vt:lpstr>A good example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Applikationsudvikling II</dc:title>
  <dc:creator>Andrea Valente</dc:creator>
  <cp:lastModifiedBy>Andrea Valente</cp:lastModifiedBy>
  <cp:revision>1144</cp:revision>
  <dcterms:created xsi:type="dcterms:W3CDTF">2023-04-04T17:00:34Z</dcterms:created>
  <dcterms:modified xsi:type="dcterms:W3CDTF">2023-05-08T18:38:49Z</dcterms:modified>
</cp:coreProperties>
</file>