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1" r:id="rId3"/>
    <p:sldId id="353" r:id="rId4"/>
    <p:sldId id="363" r:id="rId5"/>
    <p:sldId id="364" r:id="rId6"/>
    <p:sldId id="366" r:id="rId7"/>
    <p:sldId id="365" r:id="rId8"/>
    <p:sldId id="367" r:id="rId9"/>
    <p:sldId id="368" r:id="rId10"/>
    <p:sldId id="279" r:id="rId11"/>
    <p:sldId id="354" r:id="rId12"/>
    <p:sldId id="369" r:id="rId13"/>
    <p:sldId id="356" r:id="rId14"/>
    <p:sldId id="355" r:id="rId15"/>
    <p:sldId id="358" r:id="rId16"/>
    <p:sldId id="295" r:id="rId17"/>
    <p:sldId id="359" r:id="rId18"/>
    <p:sldId id="360" r:id="rId19"/>
    <p:sldId id="362" r:id="rId20"/>
    <p:sldId id="361" r:id="rId21"/>
    <p:sldId id="271" r:id="rId22"/>
    <p:sldId id="35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B7D56-965F-469F-BEA5-E8F39E79D044}"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DECD8-E85B-4C15-98F9-15A72F974A35}" type="slidenum">
              <a:rPr lang="en-US" smtClean="0"/>
              <a:t>‹#›</a:t>
            </a:fld>
            <a:endParaRPr lang="en-US"/>
          </a:p>
        </p:txBody>
      </p:sp>
    </p:spTree>
    <p:extLst>
      <p:ext uri="{BB962C8B-B14F-4D97-AF65-F5344CB8AC3E}">
        <p14:creationId xmlns:p14="http://schemas.microsoft.com/office/powerpoint/2010/main" val="117213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How to </a:t>
            </a:r>
            <a:r>
              <a:rPr lang="da-DK" dirty="0" err="1"/>
              <a:t>insert</a:t>
            </a:r>
            <a:r>
              <a:rPr lang="da-DK" dirty="0"/>
              <a:t> a </a:t>
            </a:r>
            <a:r>
              <a:rPr lang="da-DK" dirty="0" err="1"/>
              <a:t>row</a:t>
            </a:r>
            <a:r>
              <a:rPr lang="da-DK" dirty="0"/>
              <a:t>: https://learn.microsoft.com/en-us/dotnet/framework/data/adonet/dataset-datatable-dataview/adding-data-to-a-datatable</a:t>
            </a:r>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5</a:t>
            </a:fld>
            <a:endParaRPr lang="en-US"/>
          </a:p>
        </p:txBody>
      </p:sp>
    </p:spTree>
    <p:extLst>
      <p:ext uri="{BB962C8B-B14F-4D97-AF65-F5344CB8AC3E}">
        <p14:creationId xmlns:p14="http://schemas.microsoft.com/office/powerpoint/2010/main" val="319347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12</a:t>
            </a:fld>
            <a:endParaRPr lang="en-US"/>
          </a:p>
        </p:txBody>
      </p:sp>
    </p:spTree>
    <p:extLst>
      <p:ext uri="{BB962C8B-B14F-4D97-AF65-F5344CB8AC3E}">
        <p14:creationId xmlns:p14="http://schemas.microsoft.com/office/powerpoint/2010/main" val="77309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To </a:t>
            </a:r>
            <a:r>
              <a:rPr lang="da-DK" dirty="0" err="1"/>
              <a:t>count</a:t>
            </a:r>
            <a:r>
              <a:rPr lang="da-DK" dirty="0"/>
              <a:t> </a:t>
            </a:r>
            <a:r>
              <a:rPr lang="da-DK" dirty="0" err="1"/>
              <a:t>occurrences</a:t>
            </a:r>
            <a:r>
              <a:rPr lang="da-DK" dirty="0"/>
              <a:t>, </a:t>
            </a:r>
            <a:r>
              <a:rPr lang="da-DK" dirty="0" err="1"/>
              <a:t>consider</a:t>
            </a:r>
            <a:r>
              <a:rPr lang="da-DK" dirty="0"/>
              <a:t> </a:t>
            </a:r>
            <a:r>
              <a:rPr lang="da-DK" dirty="0" err="1"/>
              <a:t>using</a:t>
            </a:r>
            <a:r>
              <a:rPr lang="da-DK" dirty="0"/>
              <a:t> a </a:t>
            </a:r>
            <a:r>
              <a:rPr lang="da-DK" dirty="0" err="1"/>
              <a:t>dictionary</a:t>
            </a:r>
            <a:r>
              <a:rPr lang="da-DK" dirty="0"/>
              <a:t>: </a:t>
            </a:r>
          </a:p>
          <a:p>
            <a:r>
              <a:rPr lang="en-US" dirty="0"/>
              <a:t>https://stackoverflow.com/questions/8459928/how-to-count-occurrences-of-unique-values-in-dictionary</a:t>
            </a:r>
            <a:endParaRPr lang="da-DK" dirty="0"/>
          </a:p>
          <a:p>
            <a:endParaRPr lang="da-DK" dirty="0"/>
          </a:p>
          <a:p>
            <a:r>
              <a:rPr lang="en-US" dirty="0"/>
              <a:t>https://www.tutorialsteacher.com/csharp/csharp-dictionary</a:t>
            </a:r>
          </a:p>
        </p:txBody>
      </p:sp>
      <p:sp>
        <p:nvSpPr>
          <p:cNvPr id="4" name="Slide Number Placeholder 3"/>
          <p:cNvSpPr>
            <a:spLocks noGrp="1"/>
          </p:cNvSpPr>
          <p:nvPr>
            <p:ph type="sldNum" sz="quarter" idx="5"/>
          </p:nvPr>
        </p:nvSpPr>
        <p:spPr/>
        <p:txBody>
          <a:bodyPr/>
          <a:lstStyle/>
          <a:p>
            <a:fld id="{C09DECD8-E85B-4C15-98F9-15A72F974A35}" type="slidenum">
              <a:rPr lang="en-US" smtClean="0"/>
              <a:t>15</a:t>
            </a:fld>
            <a:endParaRPr lang="en-US"/>
          </a:p>
        </p:txBody>
      </p:sp>
    </p:spTree>
    <p:extLst>
      <p:ext uri="{BB962C8B-B14F-4D97-AF65-F5344CB8AC3E}">
        <p14:creationId xmlns:p14="http://schemas.microsoft.com/office/powerpoint/2010/main" val="6259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684-52CF-3A28-AEA8-80F894A04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E1CA3-0D08-AA29-F324-7147365F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7D0A0-1E82-A1FC-B59E-16BDCFB1A5E5}"/>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10275BA1-8AD1-0A82-3333-92B0558D7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9581-0057-6159-D29C-E2C91F2180E2}"/>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0556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D849-7B23-3CE1-4EFA-D7A52C70B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B6F65-D7F3-5F15-B133-56F33CB73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C11C-D7D1-98BA-985D-6F1BDE316CBF}"/>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FF176247-97C8-1258-D342-A11B5EF6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02A6-E9AA-69B8-0F54-433E71748194}"/>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306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AD3F9-FC1A-48AB-258C-543642B89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46E45-6E58-8035-40D3-6FD745F47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95E46-45A0-898F-BE2F-F4556ED93BC3}"/>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86C6D406-C9AF-5665-551E-000C73D4B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D632-7BD7-1E76-CD18-D6EF1B6293B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2112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4AB7-2F7E-1E7E-A29F-32FE242F0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AF988-AA41-7545-D41F-41F474C03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19EEA-AAE4-30E9-BC40-56AA8F9AFA7F}"/>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BFCC1353-92D0-6EB4-1D08-1FFD1F24B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023-38A0-960D-A2ED-EE56697A997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968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CE76-BF1B-7D7B-2479-0EF3F74BE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821FD-81D6-DC4F-791D-0DADE396A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525A8-5414-9A0E-49CA-57CAE8BB3361}"/>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500AFC31-22F3-CA2F-D5B0-BE8526B7E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677E0-2E05-6B28-ED27-7784387176C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8606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F16D-0EB4-C03C-30B7-C5A3DD6D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DD6CD-027E-F245-BD13-6A9AAB2BE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1612-DE78-A5C4-C6BC-769F2BFB5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D801D-C14C-B86E-4995-D4005182D495}"/>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6" name="Footer Placeholder 5">
            <a:extLst>
              <a:ext uri="{FF2B5EF4-FFF2-40B4-BE49-F238E27FC236}">
                <a16:creationId xmlns:a16="http://schemas.microsoft.com/office/drawing/2014/main" id="{B2A5665B-2AB1-2EB6-894D-DE55D977C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30B3B-5057-2FA1-D006-61CFC0DAEBAA}"/>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400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AFD5-AE5E-0C94-8F05-E9C581934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A8BAA-54EF-F4FB-1447-E83DBE996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7749B-3DAB-74F7-4C52-2EDA9B1C9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AB651-522E-5957-01ED-DB31E022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EE0B4-0D1F-8805-588D-620DED1B1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63EF-6D7A-CA8D-62B3-1C234A439C19}"/>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8" name="Footer Placeholder 7">
            <a:extLst>
              <a:ext uri="{FF2B5EF4-FFF2-40B4-BE49-F238E27FC236}">
                <a16:creationId xmlns:a16="http://schemas.microsoft.com/office/drawing/2014/main" id="{8297A3E2-77CF-A0A5-5AB6-D8AA5434A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6EC43-CC16-FB56-F12E-340CC2214059}"/>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5447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2C4E-F651-66D1-C066-BC12513D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7973A-D49C-232C-BF3C-2FE346D83BB2}"/>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4" name="Footer Placeholder 3">
            <a:extLst>
              <a:ext uri="{FF2B5EF4-FFF2-40B4-BE49-F238E27FC236}">
                <a16:creationId xmlns:a16="http://schemas.microsoft.com/office/drawing/2014/main" id="{9194AC80-2243-73BD-0A2D-EC082C0D9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E153E-30D9-8BC2-4189-B7DC47988150}"/>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93349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F5AA1-F772-9383-D910-4839C05D44BD}"/>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3" name="Footer Placeholder 2">
            <a:extLst>
              <a:ext uri="{FF2B5EF4-FFF2-40B4-BE49-F238E27FC236}">
                <a16:creationId xmlns:a16="http://schemas.microsoft.com/office/drawing/2014/main" id="{FE0D2013-2AC4-8ABD-2F9A-E6CA061A3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8F4C6-540B-9B08-220F-EF8976AA018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6777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EE5D-AE74-DB61-6634-08CB3030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8E6D3-87C0-B9FC-DD3E-6BFDA0275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1EA4E-819C-9370-2083-ACA872B73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EC4C-B544-97BB-08AC-A613D400CDC0}"/>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6" name="Footer Placeholder 5">
            <a:extLst>
              <a:ext uri="{FF2B5EF4-FFF2-40B4-BE49-F238E27FC236}">
                <a16:creationId xmlns:a16="http://schemas.microsoft.com/office/drawing/2014/main" id="{D332AC99-6BBF-0B97-3A26-5592EFA9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F564-FDA9-7E5B-3DAE-B8B74C1D2867}"/>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9056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BAA-3881-C5C2-D3C0-85840DC6A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2D9A9-22E6-0473-22E1-2F4ECAD6B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BF03A-8D73-E118-F1CC-E6281744C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20DFC-EA43-3CE0-8658-3A65C8407A42}"/>
              </a:ext>
            </a:extLst>
          </p:cNvPr>
          <p:cNvSpPr>
            <a:spLocks noGrp="1"/>
          </p:cNvSpPr>
          <p:nvPr>
            <p:ph type="dt" sz="half" idx="10"/>
          </p:nvPr>
        </p:nvSpPr>
        <p:spPr/>
        <p:txBody>
          <a:bodyPr/>
          <a:lstStyle/>
          <a:p>
            <a:fld id="{27692000-C1C0-4642-A41E-B90B2B2FE916}" type="datetimeFigureOut">
              <a:rPr lang="en-US" smtClean="0"/>
              <a:t>5/2/2023</a:t>
            </a:fld>
            <a:endParaRPr lang="en-US"/>
          </a:p>
        </p:txBody>
      </p:sp>
      <p:sp>
        <p:nvSpPr>
          <p:cNvPr id="6" name="Footer Placeholder 5">
            <a:extLst>
              <a:ext uri="{FF2B5EF4-FFF2-40B4-BE49-F238E27FC236}">
                <a16:creationId xmlns:a16="http://schemas.microsoft.com/office/drawing/2014/main" id="{029B1DF3-757C-B09C-03A0-A4EA3EAF1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1D02-3730-9425-ACC0-A8D26F3BCE1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6425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9B5E2-9F37-F953-91C1-042F2C007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E2BDA-4669-AF18-8FE7-688CD819B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F433-0563-013B-068B-14453E90C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2000-C1C0-4642-A41E-B90B2B2FE916}" type="datetimeFigureOut">
              <a:rPr lang="en-US" smtClean="0"/>
              <a:t>5/2/2023</a:t>
            </a:fld>
            <a:endParaRPr lang="en-US"/>
          </a:p>
        </p:txBody>
      </p:sp>
      <p:sp>
        <p:nvSpPr>
          <p:cNvPr id="5" name="Footer Placeholder 4">
            <a:extLst>
              <a:ext uri="{FF2B5EF4-FFF2-40B4-BE49-F238E27FC236}">
                <a16:creationId xmlns:a16="http://schemas.microsoft.com/office/drawing/2014/main" id="{5ACA56B8-4FB2-777F-E1F1-D90B3176F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EC0A73-3DCA-C493-660E-91A6A049D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8C117-E252-4444-BD9D-750719ADD1A5}" type="slidenum">
              <a:rPr lang="en-US" smtClean="0"/>
              <a:t>‹#›</a:t>
            </a:fld>
            <a:endParaRPr lang="en-US"/>
          </a:p>
        </p:txBody>
      </p:sp>
    </p:spTree>
    <p:extLst>
      <p:ext uri="{BB962C8B-B14F-4D97-AF65-F5344CB8AC3E}">
        <p14:creationId xmlns:p14="http://schemas.microsoft.com/office/powerpoint/2010/main" val="37656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rtal.findresearcher.sdu.dk/en/persons/aval" TargetMode="External"/><Relationship Id="rId2" Type="http://schemas.openxmlformats.org/officeDocument/2006/relationships/hyperlink" Target="mailto:aval@sd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pf-tutorial.com/datagrid-control/introdu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16964093/binding-dataset-to-datagrid-in-wp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sharpcorner.com/article/load-datagridview-from-database-c-shar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ockaroo.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derslexicon.com/variance-and-standard-deviation-of-an-array-in-c/" TargetMode="External"/><Relationship Id="rId7" Type="http://schemas.openxmlformats.org/officeDocument/2006/relationships/hyperlink" Target="mailto:mnittiff@fda.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laurentyn@fda.gov" TargetMode="External"/><Relationship Id="rId5" Type="http://schemas.openxmlformats.org/officeDocument/2006/relationships/hyperlink" Target="https://www.c-sharpcorner.com/interview-question/find-the-minimum-and-maximum-element-in-an-array-in-c-sharp" TargetMode="External"/><Relationship Id="rId4" Type="http://schemas.openxmlformats.org/officeDocument/2006/relationships/hyperlink" Target="https://www.statology.org/excel-plot-mean-and-standard-devi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Object%E2%80%93relational_mapp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mockaroo.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phpmyadmin/index.php?route=/database/sql&amp;db=test12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harpcorner.com/UploadFile/5ef30d/var-keyword-in-C-Sharp-programming/" TargetMode="External"/><Relationship Id="rId2" Type="http://schemas.openxmlformats.org/officeDocument/2006/relationships/hyperlink" Target="https://www.c-sharpcorner.com/uploadfile/61b832/sqldataadapter-fill-metho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564F-BD9F-E370-DB2B-F6AA05B38DF4}"/>
              </a:ext>
            </a:extLst>
          </p:cNvPr>
          <p:cNvSpPr>
            <a:spLocks noGrp="1"/>
          </p:cNvSpPr>
          <p:nvPr>
            <p:ph type="ctrTitle"/>
          </p:nvPr>
        </p:nvSpPr>
        <p:spPr/>
        <p:txBody>
          <a:bodyPr/>
          <a:lstStyle/>
          <a:p>
            <a:r>
              <a:rPr lang="en-US" dirty="0" err="1"/>
              <a:t>Applikationsudvikling</a:t>
            </a:r>
            <a:r>
              <a:rPr lang="en-US" dirty="0"/>
              <a:t> II</a:t>
            </a:r>
          </a:p>
        </p:txBody>
      </p:sp>
      <p:sp>
        <p:nvSpPr>
          <p:cNvPr id="3" name="Subtitle 2">
            <a:extLst>
              <a:ext uri="{FF2B5EF4-FFF2-40B4-BE49-F238E27FC236}">
                <a16:creationId xmlns:a16="http://schemas.microsoft.com/office/drawing/2014/main" id="{0D7A38C3-581E-F204-9E5E-6D427217F7DF}"/>
              </a:ext>
            </a:extLst>
          </p:cNvPr>
          <p:cNvSpPr>
            <a:spLocks noGrp="1"/>
          </p:cNvSpPr>
          <p:nvPr>
            <p:ph type="subTitle" idx="1"/>
          </p:nvPr>
        </p:nvSpPr>
        <p:spPr>
          <a:xfrm>
            <a:off x="1524000" y="3602038"/>
            <a:ext cx="9144000" cy="1655762"/>
          </a:xfrm>
        </p:spPr>
        <p:txBody>
          <a:bodyPr>
            <a:normAutofit fontScale="77500" lnSpcReduction="20000"/>
          </a:bodyPr>
          <a:lstStyle/>
          <a:p>
            <a:r>
              <a:rPr lang="da-DK" b="1" dirty="0" err="1"/>
              <a:t>Lecture</a:t>
            </a:r>
            <a:r>
              <a:rPr lang="da-DK" b="1" dirty="0"/>
              <a:t> 9</a:t>
            </a:r>
          </a:p>
          <a:p>
            <a:endParaRPr lang="da-DK" dirty="0"/>
          </a:p>
          <a:p>
            <a:r>
              <a:rPr lang="da-DK" dirty="0"/>
              <a:t>Andrea Valente</a:t>
            </a:r>
          </a:p>
          <a:p>
            <a:r>
              <a:rPr lang="da-DK" dirty="0">
                <a:hlinkClick r:id="rId2"/>
              </a:rPr>
              <a:t>aval@sdu.dk</a:t>
            </a:r>
            <a:endParaRPr lang="da-DK" dirty="0"/>
          </a:p>
          <a:p>
            <a:r>
              <a:rPr lang="en-US" dirty="0">
                <a:hlinkClick r:id="rId3"/>
              </a:rPr>
              <a:t>https://portal.findresearcher.sdu.dk/en/persons/aval</a:t>
            </a:r>
            <a:r>
              <a:rPr lang="en-US" dirty="0"/>
              <a:t> </a:t>
            </a:r>
          </a:p>
        </p:txBody>
      </p:sp>
    </p:spTree>
    <p:extLst>
      <p:ext uri="{BB962C8B-B14F-4D97-AF65-F5344CB8AC3E}">
        <p14:creationId xmlns:p14="http://schemas.microsoft.com/office/powerpoint/2010/main" val="104148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31842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63ED-9695-31B7-2689-C6F21A6444EC}"/>
              </a:ext>
            </a:extLst>
          </p:cNvPr>
          <p:cNvSpPr>
            <a:spLocks noGrp="1"/>
          </p:cNvSpPr>
          <p:nvPr>
            <p:ph type="title"/>
          </p:nvPr>
        </p:nvSpPr>
        <p:spPr/>
        <p:txBody>
          <a:bodyPr/>
          <a:lstStyle/>
          <a:p>
            <a:r>
              <a:rPr lang="en-US" dirty="0"/>
              <a:t>Use WPF and datasets =&gt; </a:t>
            </a:r>
            <a:r>
              <a:rPr lang="en-US" dirty="0" err="1"/>
              <a:t>datagrid</a:t>
            </a:r>
            <a:r>
              <a:rPr lang="en-US" dirty="0"/>
              <a:t> control!</a:t>
            </a:r>
          </a:p>
        </p:txBody>
      </p:sp>
      <p:sp>
        <p:nvSpPr>
          <p:cNvPr id="3" name="Content Placeholder 2">
            <a:extLst>
              <a:ext uri="{FF2B5EF4-FFF2-40B4-BE49-F238E27FC236}">
                <a16:creationId xmlns:a16="http://schemas.microsoft.com/office/drawing/2014/main" id="{AB8F1ACC-DB03-E7AC-72B7-B66D3E3E83D0}"/>
              </a:ext>
            </a:extLst>
          </p:cNvPr>
          <p:cNvSpPr>
            <a:spLocks noGrp="1"/>
          </p:cNvSpPr>
          <p:nvPr>
            <p:ph idx="1"/>
          </p:nvPr>
        </p:nvSpPr>
        <p:spPr/>
        <p:txBody>
          <a:bodyPr/>
          <a:lstStyle/>
          <a:p>
            <a:r>
              <a:rPr lang="en-US" dirty="0">
                <a:hlinkClick r:id="rId2"/>
              </a:rPr>
              <a:t>https://wpf-tutorial.com/datagrid-control/introduction/</a:t>
            </a:r>
            <a:endParaRPr lang="en-US" dirty="0"/>
          </a:p>
          <a:p>
            <a:endParaRPr lang="en-US" dirty="0"/>
          </a:p>
          <a:p>
            <a:r>
              <a:rPr lang="en-US" dirty="0"/>
              <a:t>First we just use a DataGrid to show a list of objects…</a:t>
            </a:r>
          </a:p>
          <a:p>
            <a:r>
              <a:rPr lang="en-US" dirty="0">
                <a:solidFill>
                  <a:srgbClr val="FF0000"/>
                </a:solidFill>
              </a:rPr>
              <a:t>Look at </a:t>
            </a:r>
            <a:r>
              <a:rPr lang="en-US" dirty="0">
                <a:solidFill>
                  <a:srgbClr val="0070C0"/>
                </a:solidFill>
              </a:rPr>
              <a:t>code\WPF_DataGrid_ver1.cs </a:t>
            </a:r>
            <a:r>
              <a:rPr lang="en-US" dirty="0"/>
              <a:t>and </a:t>
            </a:r>
            <a:r>
              <a:rPr lang="en-US" dirty="0">
                <a:solidFill>
                  <a:srgbClr val="0070C0"/>
                </a:solidFill>
              </a:rPr>
              <a:t>XAML</a:t>
            </a:r>
            <a:r>
              <a:rPr lang="en-US" dirty="0"/>
              <a:t> </a:t>
            </a:r>
          </a:p>
        </p:txBody>
      </p:sp>
    </p:spTree>
    <p:extLst>
      <p:ext uri="{BB962C8B-B14F-4D97-AF65-F5344CB8AC3E}">
        <p14:creationId xmlns:p14="http://schemas.microsoft.com/office/powerpoint/2010/main" val="304565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01C5-27DA-E732-6F80-91C1C0EC2B4B}"/>
              </a:ext>
            </a:extLst>
          </p:cNvPr>
          <p:cNvSpPr>
            <a:spLocks noGrp="1"/>
          </p:cNvSpPr>
          <p:nvPr>
            <p:ph type="title"/>
          </p:nvPr>
        </p:nvSpPr>
        <p:spPr/>
        <p:txBody>
          <a:bodyPr/>
          <a:lstStyle/>
          <a:p>
            <a:r>
              <a:rPr lang="da-DK" dirty="0" err="1"/>
              <a:t>Populate</a:t>
            </a:r>
            <a:r>
              <a:rPr lang="da-DK" dirty="0"/>
              <a:t> a </a:t>
            </a:r>
            <a:r>
              <a:rPr lang="da-DK" dirty="0" err="1"/>
              <a:t>DataGrid</a:t>
            </a:r>
            <a:r>
              <a:rPr lang="da-DK" dirty="0"/>
              <a:t> from DB</a:t>
            </a:r>
            <a:endParaRPr lang="en-US" dirty="0"/>
          </a:p>
        </p:txBody>
      </p:sp>
      <p:sp>
        <p:nvSpPr>
          <p:cNvPr id="3" name="Content Placeholder 2">
            <a:extLst>
              <a:ext uri="{FF2B5EF4-FFF2-40B4-BE49-F238E27FC236}">
                <a16:creationId xmlns:a16="http://schemas.microsoft.com/office/drawing/2014/main" id="{A381209A-6F46-C24F-CDA7-8C379D261185}"/>
              </a:ext>
            </a:extLst>
          </p:cNvPr>
          <p:cNvSpPr>
            <a:spLocks noGrp="1"/>
          </p:cNvSpPr>
          <p:nvPr>
            <p:ph idx="1"/>
          </p:nvPr>
        </p:nvSpPr>
        <p:spPr/>
        <p:txBody>
          <a:bodyPr>
            <a:normAutofit lnSpcReduction="10000"/>
          </a:bodyPr>
          <a:lstStyle/>
          <a:p>
            <a:r>
              <a:rPr lang="en-US" dirty="0">
                <a:hlinkClick r:id="rId3"/>
              </a:rPr>
              <a:t>https://stackoverflow.com/questions/16964093/binding-dataset-to-datagrid-in-wpf</a:t>
            </a:r>
            <a:r>
              <a:rPr lang="en-US" dirty="0"/>
              <a:t> </a:t>
            </a:r>
          </a:p>
          <a:p>
            <a:endParaRPr lang="en-US" dirty="0"/>
          </a:p>
          <a:p>
            <a:r>
              <a:rPr lang="en-US" dirty="0"/>
              <a:t>Now we can load data from a SQL table -&gt; show it!</a:t>
            </a:r>
          </a:p>
          <a:p>
            <a:r>
              <a:rPr lang="en-US" dirty="0">
                <a:solidFill>
                  <a:srgbClr val="FF0000"/>
                </a:solidFill>
              </a:rPr>
              <a:t>Look at </a:t>
            </a:r>
            <a:r>
              <a:rPr lang="en-US" dirty="0">
                <a:solidFill>
                  <a:srgbClr val="0070C0"/>
                </a:solidFill>
              </a:rPr>
              <a:t>code\WPF_DataGrid_ver2.cs </a:t>
            </a:r>
            <a:r>
              <a:rPr lang="en-US" dirty="0"/>
              <a:t>and </a:t>
            </a:r>
            <a:r>
              <a:rPr lang="en-US" dirty="0">
                <a:solidFill>
                  <a:srgbClr val="0070C0"/>
                </a:solidFill>
              </a:rPr>
              <a:t>XAML</a:t>
            </a:r>
            <a:r>
              <a:rPr lang="en-US" dirty="0"/>
              <a:t> </a:t>
            </a:r>
          </a:p>
          <a:p>
            <a:pPr lvl="1"/>
            <a:r>
              <a:rPr lang="en-US" b="1" dirty="0">
                <a:solidFill>
                  <a:srgbClr val="FF0000"/>
                </a:solidFill>
              </a:rPr>
              <a:t>What happens when you change the data in the DataGrid? </a:t>
            </a:r>
          </a:p>
          <a:p>
            <a:pPr lvl="1"/>
            <a:r>
              <a:rPr lang="en-US" b="1" dirty="0">
                <a:solidFill>
                  <a:srgbClr val="FF0000"/>
                </a:solidFill>
              </a:rPr>
              <a:t>Is the DB changed? How?</a:t>
            </a:r>
          </a:p>
          <a:p>
            <a:endParaRPr lang="en-US" dirty="0"/>
          </a:p>
          <a:p>
            <a:endParaRPr lang="en-US" dirty="0"/>
          </a:p>
          <a:p>
            <a:r>
              <a:rPr lang="en-US" sz="1600" dirty="0"/>
              <a:t>Another way is described here: </a:t>
            </a:r>
            <a:r>
              <a:rPr lang="en-US" sz="1600" dirty="0">
                <a:hlinkClick r:id="rId4"/>
              </a:rPr>
              <a:t>https://www.c-sharpcorner.com/article/load-datagridview-from-database-c-sharp/</a:t>
            </a:r>
            <a:r>
              <a:rPr lang="en-US" sz="1600" dirty="0"/>
              <a:t> </a:t>
            </a:r>
          </a:p>
        </p:txBody>
      </p:sp>
    </p:spTree>
    <p:extLst>
      <p:ext uri="{BB962C8B-B14F-4D97-AF65-F5344CB8AC3E}">
        <p14:creationId xmlns:p14="http://schemas.microsoft.com/office/powerpoint/2010/main" val="195710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AEA1-563F-577A-B719-12D0D7B53D77}"/>
              </a:ext>
            </a:extLst>
          </p:cNvPr>
          <p:cNvSpPr>
            <a:spLocks noGrp="1"/>
          </p:cNvSpPr>
          <p:nvPr>
            <p:ph type="title"/>
          </p:nvPr>
        </p:nvSpPr>
        <p:spPr/>
        <p:txBody>
          <a:bodyPr/>
          <a:lstStyle/>
          <a:p>
            <a:r>
              <a:rPr lang="da-DK" dirty="0" err="1"/>
              <a:t>Generate</a:t>
            </a:r>
            <a:r>
              <a:rPr lang="da-DK" dirty="0"/>
              <a:t> A LOT of data </a:t>
            </a:r>
            <a:r>
              <a:rPr lang="da-DK" dirty="0" err="1"/>
              <a:t>automatically</a:t>
            </a:r>
            <a:r>
              <a:rPr lang="da-DK" dirty="0"/>
              <a:t>…</a:t>
            </a:r>
            <a:endParaRPr lang="en-US" dirty="0"/>
          </a:p>
        </p:txBody>
      </p:sp>
      <p:sp>
        <p:nvSpPr>
          <p:cNvPr id="3" name="Content Placeholder 2">
            <a:extLst>
              <a:ext uri="{FF2B5EF4-FFF2-40B4-BE49-F238E27FC236}">
                <a16:creationId xmlns:a16="http://schemas.microsoft.com/office/drawing/2014/main" id="{4EE86785-3ABE-840C-CED5-EE6FD5107973}"/>
              </a:ext>
            </a:extLst>
          </p:cNvPr>
          <p:cNvSpPr>
            <a:spLocks noGrp="1"/>
          </p:cNvSpPr>
          <p:nvPr>
            <p:ph idx="1"/>
          </p:nvPr>
        </p:nvSpPr>
        <p:spPr/>
        <p:txBody>
          <a:bodyPr/>
          <a:lstStyle/>
          <a:p>
            <a:r>
              <a:rPr lang="en-US" dirty="0"/>
              <a:t>Create data with </a:t>
            </a:r>
            <a:r>
              <a:rPr lang="en-US" dirty="0" err="1"/>
              <a:t>Mockaroo</a:t>
            </a:r>
            <a:r>
              <a:rPr lang="en-US" dirty="0"/>
              <a:t> (</a:t>
            </a:r>
            <a:r>
              <a:rPr lang="en-US" dirty="0">
                <a:hlinkClick r:id="rId2"/>
              </a:rPr>
              <a:t>https://www.mockaroo.com/</a:t>
            </a:r>
            <a:r>
              <a:rPr lang="en-US" dirty="0"/>
              <a:t>)</a:t>
            </a:r>
          </a:p>
          <a:p>
            <a:pPr lvl="1"/>
            <a:r>
              <a:rPr lang="en-US" b="0" i="1" dirty="0">
                <a:solidFill>
                  <a:srgbClr val="00B050"/>
                </a:solidFill>
                <a:effectLst/>
                <a:latin typeface="Roboto" panose="02000000000000000000" pitchFamily="2" charset="0"/>
              </a:rPr>
              <a:t>“</a:t>
            </a:r>
            <a:r>
              <a:rPr lang="en-US" b="0" i="1" dirty="0" err="1">
                <a:solidFill>
                  <a:srgbClr val="00B050"/>
                </a:solidFill>
                <a:effectLst/>
                <a:latin typeface="Roboto" panose="02000000000000000000" pitchFamily="2" charset="0"/>
              </a:rPr>
              <a:t>Mockaroo</a:t>
            </a:r>
            <a:r>
              <a:rPr lang="en-US" b="0" i="1" dirty="0">
                <a:solidFill>
                  <a:srgbClr val="00B050"/>
                </a:solidFill>
                <a:effectLst/>
                <a:latin typeface="Roboto" panose="02000000000000000000" pitchFamily="2" charset="0"/>
              </a:rPr>
              <a:t> allows you to </a:t>
            </a:r>
            <a:r>
              <a:rPr lang="en-US" b="1" i="1" dirty="0">
                <a:solidFill>
                  <a:srgbClr val="00B050"/>
                </a:solidFill>
                <a:effectLst/>
                <a:latin typeface="Roboto" panose="02000000000000000000" pitchFamily="2" charset="0"/>
              </a:rPr>
              <a:t>quickly and easily to download large amounts of randomly generated test data </a:t>
            </a:r>
            <a:r>
              <a:rPr lang="en-US" b="0" i="1" dirty="0">
                <a:solidFill>
                  <a:srgbClr val="00B050"/>
                </a:solidFill>
                <a:effectLst/>
                <a:latin typeface="Roboto" panose="02000000000000000000" pitchFamily="2" charset="0"/>
              </a:rPr>
              <a:t>based on your own specs which you can then load directly into your test environment using </a:t>
            </a:r>
            <a:r>
              <a:rPr lang="en-US" b="1" i="1" dirty="0">
                <a:solidFill>
                  <a:srgbClr val="00B050"/>
                </a:solidFill>
                <a:effectLst/>
                <a:latin typeface="Roboto" panose="02000000000000000000" pitchFamily="2" charset="0"/>
              </a:rPr>
              <a:t>SQL or CSV formats</a:t>
            </a:r>
            <a:r>
              <a:rPr lang="en-US" b="0" i="1" dirty="0">
                <a:solidFill>
                  <a:srgbClr val="00B050"/>
                </a:solidFill>
                <a:effectLst/>
                <a:latin typeface="Roboto" panose="02000000000000000000" pitchFamily="2" charset="0"/>
              </a:rPr>
              <a:t>”</a:t>
            </a:r>
            <a:endParaRPr lang="en-US" i="1" dirty="0">
              <a:solidFill>
                <a:srgbClr val="00B050"/>
              </a:solidFill>
            </a:endParaRPr>
          </a:p>
          <a:p>
            <a:endParaRPr lang="en-US" dirty="0"/>
          </a:p>
          <a:p>
            <a:r>
              <a:rPr lang="en-US" dirty="0"/>
              <a:t>Look at: </a:t>
            </a:r>
            <a:r>
              <a:rPr lang="en-US" dirty="0">
                <a:solidFill>
                  <a:srgbClr val="0070C0"/>
                </a:solidFill>
              </a:rPr>
              <a:t>code\</a:t>
            </a:r>
            <a:r>
              <a:rPr lang="en-US" dirty="0" err="1">
                <a:solidFill>
                  <a:srgbClr val="0070C0"/>
                </a:solidFill>
              </a:rPr>
              <a:t>mockaroo</a:t>
            </a:r>
            <a:r>
              <a:rPr lang="en-US" dirty="0">
                <a:solidFill>
                  <a:srgbClr val="0070C0"/>
                </a:solidFill>
              </a:rPr>
              <a:t>\MOCK_DATA.csv </a:t>
            </a:r>
          </a:p>
        </p:txBody>
      </p:sp>
      <p:grpSp>
        <p:nvGrpSpPr>
          <p:cNvPr id="11" name="Group 10">
            <a:extLst>
              <a:ext uri="{FF2B5EF4-FFF2-40B4-BE49-F238E27FC236}">
                <a16:creationId xmlns:a16="http://schemas.microsoft.com/office/drawing/2014/main" id="{A5BBCECD-4E00-8B23-CB9C-2588C9D89C84}"/>
              </a:ext>
            </a:extLst>
          </p:cNvPr>
          <p:cNvGrpSpPr/>
          <p:nvPr/>
        </p:nvGrpSpPr>
        <p:grpSpPr>
          <a:xfrm>
            <a:off x="1301579" y="4948294"/>
            <a:ext cx="9028132" cy="985590"/>
            <a:chOff x="1301579" y="4948294"/>
            <a:chExt cx="9028132" cy="985590"/>
          </a:xfrm>
        </p:grpSpPr>
        <p:sp>
          <p:nvSpPr>
            <p:cNvPr id="4" name="Rectangle 3">
              <a:extLst>
                <a:ext uri="{FF2B5EF4-FFF2-40B4-BE49-F238E27FC236}">
                  <a16:creationId xmlns:a16="http://schemas.microsoft.com/office/drawing/2014/main" id="{74D1C5DB-EBCA-35CC-921E-6017F1C3A65C}"/>
                </a:ext>
              </a:extLst>
            </p:cNvPr>
            <p:cNvSpPr/>
            <p:nvPr/>
          </p:nvSpPr>
          <p:spPr>
            <a:xfrm>
              <a:off x="1301579" y="5008605"/>
              <a:ext cx="1598140" cy="873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Mockaroo</a:t>
              </a:r>
              <a:endParaRPr lang="en-US" dirty="0"/>
            </a:p>
          </p:txBody>
        </p:sp>
        <p:sp>
          <p:nvSpPr>
            <p:cNvPr id="5" name="Rectangle 4">
              <a:extLst>
                <a:ext uri="{FF2B5EF4-FFF2-40B4-BE49-F238E27FC236}">
                  <a16:creationId xmlns:a16="http://schemas.microsoft.com/office/drawing/2014/main" id="{85E7B65D-4A02-90DD-3C71-9E48B25686DC}"/>
                </a:ext>
              </a:extLst>
            </p:cNvPr>
            <p:cNvSpPr/>
            <p:nvPr/>
          </p:nvSpPr>
          <p:spPr>
            <a:xfrm>
              <a:off x="4907692" y="5004485"/>
              <a:ext cx="1598140" cy="873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C# + WPF</a:t>
              </a:r>
              <a:endParaRPr lang="en-US" dirty="0"/>
            </a:p>
          </p:txBody>
        </p:sp>
        <p:sp>
          <p:nvSpPr>
            <p:cNvPr id="7" name="Arrow: Right 6">
              <a:extLst>
                <a:ext uri="{FF2B5EF4-FFF2-40B4-BE49-F238E27FC236}">
                  <a16:creationId xmlns:a16="http://schemas.microsoft.com/office/drawing/2014/main" id="{47F7721F-4AE9-C682-E8F2-660E0EEF6CA6}"/>
                </a:ext>
              </a:extLst>
            </p:cNvPr>
            <p:cNvSpPr/>
            <p:nvPr/>
          </p:nvSpPr>
          <p:spPr>
            <a:xfrm>
              <a:off x="3015048" y="5066270"/>
              <a:ext cx="1787611" cy="74964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a-DK" dirty="0" err="1"/>
                <a:t>Export</a:t>
              </a:r>
              <a:r>
                <a:rPr lang="da-DK" dirty="0"/>
                <a:t> .</a:t>
              </a:r>
              <a:r>
                <a:rPr lang="da-DK" dirty="0" err="1"/>
                <a:t>csv</a:t>
              </a:r>
              <a:endParaRPr lang="en-US" dirty="0"/>
            </a:p>
          </p:txBody>
        </p:sp>
        <p:sp>
          <p:nvSpPr>
            <p:cNvPr id="8" name="Arrow: Right 7">
              <a:extLst>
                <a:ext uri="{FF2B5EF4-FFF2-40B4-BE49-F238E27FC236}">
                  <a16:creationId xmlns:a16="http://schemas.microsoft.com/office/drawing/2014/main" id="{FC0D566A-A835-845A-CCEF-196B704B708A}"/>
                </a:ext>
              </a:extLst>
            </p:cNvPr>
            <p:cNvSpPr/>
            <p:nvPr/>
          </p:nvSpPr>
          <p:spPr>
            <a:xfrm>
              <a:off x="6726194" y="5066268"/>
              <a:ext cx="1787611" cy="74964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a-DK" dirty="0"/>
                <a:t>Load/show</a:t>
              </a:r>
              <a:endParaRPr lang="en-US" dirty="0"/>
            </a:p>
          </p:txBody>
        </p:sp>
        <p:pic>
          <p:nvPicPr>
            <p:cNvPr id="10" name="Picture 9">
              <a:extLst>
                <a:ext uri="{FF2B5EF4-FFF2-40B4-BE49-F238E27FC236}">
                  <a16:creationId xmlns:a16="http://schemas.microsoft.com/office/drawing/2014/main" id="{7C535807-0E18-2F75-3514-B8581601AD47}"/>
                </a:ext>
              </a:extLst>
            </p:cNvPr>
            <p:cNvPicPr>
              <a:picLocks noChangeAspect="1"/>
            </p:cNvPicPr>
            <p:nvPr/>
          </p:nvPicPr>
          <p:blipFill>
            <a:blip r:embed="rId3"/>
            <a:stretch>
              <a:fillRect/>
            </a:stretch>
          </p:blipFill>
          <p:spPr>
            <a:xfrm>
              <a:off x="8650266" y="4948294"/>
              <a:ext cx="1679445" cy="985590"/>
            </a:xfrm>
            <a:prstGeom prst="rect">
              <a:avLst/>
            </a:prstGeom>
          </p:spPr>
        </p:pic>
      </p:grpSp>
    </p:spTree>
    <p:extLst>
      <p:ext uri="{BB962C8B-B14F-4D97-AF65-F5344CB8AC3E}">
        <p14:creationId xmlns:p14="http://schemas.microsoft.com/office/powerpoint/2010/main" val="72098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93A3-8886-2F9C-6EF0-EF85508862A8}"/>
              </a:ext>
            </a:extLst>
          </p:cNvPr>
          <p:cNvSpPr>
            <a:spLocks noGrp="1"/>
          </p:cNvSpPr>
          <p:nvPr>
            <p:ph type="title"/>
          </p:nvPr>
        </p:nvSpPr>
        <p:spPr/>
        <p:txBody>
          <a:bodyPr/>
          <a:lstStyle/>
          <a:p>
            <a:r>
              <a:rPr lang="da-DK" dirty="0"/>
              <a:t>Import from CSV</a:t>
            </a:r>
            <a:endParaRPr lang="en-US" dirty="0"/>
          </a:p>
        </p:txBody>
      </p:sp>
      <p:sp>
        <p:nvSpPr>
          <p:cNvPr id="3" name="Content Placeholder 2">
            <a:extLst>
              <a:ext uri="{FF2B5EF4-FFF2-40B4-BE49-F238E27FC236}">
                <a16:creationId xmlns:a16="http://schemas.microsoft.com/office/drawing/2014/main" id="{BBC03CAC-EAA7-D9AA-2BFA-8CD4FC0D996F}"/>
              </a:ext>
            </a:extLst>
          </p:cNvPr>
          <p:cNvSpPr>
            <a:spLocks noGrp="1"/>
          </p:cNvSpPr>
          <p:nvPr>
            <p:ph idx="1"/>
          </p:nvPr>
        </p:nvSpPr>
        <p:spPr/>
        <p:txBody>
          <a:bodyPr/>
          <a:lstStyle/>
          <a:p>
            <a:r>
              <a:rPr lang="en-US" dirty="0"/>
              <a:t>Read data from CSV file!</a:t>
            </a:r>
          </a:p>
          <a:p>
            <a:pPr lvl="1"/>
            <a:r>
              <a:rPr lang="en-US" dirty="0">
                <a:solidFill>
                  <a:srgbClr val="FF0000"/>
                </a:solidFill>
              </a:rPr>
              <a:t>See</a:t>
            </a:r>
            <a:r>
              <a:rPr lang="en-US" dirty="0"/>
              <a:t> </a:t>
            </a:r>
            <a:r>
              <a:rPr lang="en-US" dirty="0">
                <a:solidFill>
                  <a:srgbClr val="0070C0"/>
                </a:solidFill>
              </a:rPr>
              <a:t>code\</a:t>
            </a:r>
            <a:r>
              <a:rPr lang="en-US" dirty="0" err="1">
                <a:solidFill>
                  <a:srgbClr val="0070C0"/>
                </a:solidFill>
              </a:rPr>
              <a:t>LoadFromCSV.cs</a:t>
            </a:r>
            <a:endParaRPr lang="en-US" dirty="0">
              <a:solidFill>
                <a:srgbClr val="0070C0"/>
              </a:solidFill>
            </a:endParaRPr>
          </a:p>
          <a:p>
            <a:pPr lvl="1"/>
            <a:endParaRPr lang="en-US" dirty="0"/>
          </a:p>
          <a:p>
            <a:r>
              <a:rPr lang="da-DK" dirty="0"/>
              <a:t>Load… </a:t>
            </a:r>
            <a:r>
              <a:rPr lang="da-DK" dirty="0" err="1"/>
              <a:t>into</a:t>
            </a:r>
            <a:r>
              <a:rPr lang="da-DK" dirty="0"/>
              <a:t> </a:t>
            </a:r>
            <a:r>
              <a:rPr lang="da-DK" dirty="0" err="1"/>
              <a:t>what</a:t>
            </a:r>
            <a:r>
              <a:rPr lang="da-DK" dirty="0"/>
              <a:t>?</a:t>
            </a:r>
          </a:p>
          <a:p>
            <a:pPr lvl="1"/>
            <a:r>
              <a:rPr lang="da-DK" dirty="0" err="1"/>
              <a:t>Creating</a:t>
            </a:r>
            <a:r>
              <a:rPr lang="da-DK" dirty="0"/>
              <a:t> lists of </a:t>
            </a:r>
            <a:r>
              <a:rPr lang="da-DK" dirty="0" err="1"/>
              <a:t>objects</a:t>
            </a:r>
            <a:r>
              <a:rPr lang="da-DK" dirty="0"/>
              <a:t> from CSV data</a:t>
            </a:r>
            <a:endParaRPr lang="en-US" dirty="0"/>
          </a:p>
          <a:p>
            <a:pPr lvl="1"/>
            <a:endParaRPr lang="en-US" dirty="0"/>
          </a:p>
        </p:txBody>
      </p:sp>
    </p:spTree>
    <p:extLst>
      <p:ext uri="{BB962C8B-B14F-4D97-AF65-F5344CB8AC3E}">
        <p14:creationId xmlns:p14="http://schemas.microsoft.com/office/powerpoint/2010/main" val="404852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E2E7-71F9-5DF6-ECD0-94845BFEDCB6}"/>
              </a:ext>
            </a:extLst>
          </p:cNvPr>
          <p:cNvSpPr>
            <a:spLocks noGrp="1"/>
          </p:cNvSpPr>
          <p:nvPr>
            <p:ph type="title"/>
          </p:nvPr>
        </p:nvSpPr>
        <p:spPr/>
        <p:txBody>
          <a:bodyPr/>
          <a:lstStyle/>
          <a:p>
            <a:r>
              <a:rPr lang="da-DK" dirty="0" err="1"/>
              <a:t>Calculating</a:t>
            </a:r>
            <a:r>
              <a:rPr lang="da-DK" dirty="0"/>
              <a:t> </a:t>
            </a:r>
            <a:r>
              <a:rPr lang="da-DK" dirty="0" err="1"/>
              <a:t>some</a:t>
            </a:r>
            <a:r>
              <a:rPr lang="da-DK" dirty="0"/>
              <a:t> </a:t>
            </a:r>
            <a:r>
              <a:rPr lang="da-DK" dirty="0" err="1"/>
              <a:t>statistics</a:t>
            </a:r>
            <a:endParaRPr lang="en-US" dirty="0"/>
          </a:p>
        </p:txBody>
      </p:sp>
      <p:sp>
        <p:nvSpPr>
          <p:cNvPr id="3" name="Content Placeholder 2">
            <a:extLst>
              <a:ext uri="{FF2B5EF4-FFF2-40B4-BE49-F238E27FC236}">
                <a16:creationId xmlns:a16="http://schemas.microsoft.com/office/drawing/2014/main" id="{40D179DE-EA0B-AA86-6463-6C25B8C0758B}"/>
              </a:ext>
            </a:extLst>
          </p:cNvPr>
          <p:cNvSpPr>
            <a:spLocks noGrp="1"/>
          </p:cNvSpPr>
          <p:nvPr>
            <p:ph idx="1"/>
          </p:nvPr>
        </p:nvSpPr>
        <p:spPr/>
        <p:txBody>
          <a:bodyPr>
            <a:normAutofit fontScale="85000" lnSpcReduction="20000"/>
          </a:bodyPr>
          <a:lstStyle/>
          <a:p>
            <a:r>
              <a:rPr lang="da-DK" b="1" dirty="0"/>
              <a:t>Average and </a:t>
            </a:r>
            <a:r>
              <a:rPr lang="da-DK" b="1" dirty="0" err="1"/>
              <a:t>Variance</a:t>
            </a:r>
            <a:r>
              <a:rPr lang="da-DK" b="1" dirty="0"/>
              <a:t>/standard deviation </a:t>
            </a:r>
            <a:r>
              <a:rPr lang="da-DK" dirty="0"/>
              <a:t>of … </a:t>
            </a:r>
            <a:r>
              <a:rPr lang="da-DK" i="1" dirty="0" err="1"/>
              <a:t>family</a:t>
            </a:r>
            <a:r>
              <a:rPr lang="da-DK" i="1" dirty="0"/>
              <a:t> </a:t>
            </a:r>
            <a:r>
              <a:rPr lang="da-DK" i="1" dirty="0" err="1"/>
              <a:t>name</a:t>
            </a:r>
            <a:r>
              <a:rPr lang="da-DK" i="1" dirty="0"/>
              <a:t> </a:t>
            </a:r>
            <a:r>
              <a:rPr lang="da-DK" i="1" dirty="0" err="1"/>
              <a:t>length</a:t>
            </a:r>
            <a:endParaRPr lang="da-DK" i="1" dirty="0"/>
          </a:p>
          <a:p>
            <a:pPr lvl="1"/>
            <a:r>
              <a:rPr lang="en-US" dirty="0">
                <a:hlinkClick r:id="rId3"/>
              </a:rPr>
              <a:t>https://www.coderslexicon.com/variance-and-standard-deviation-of-an-array-in-c/</a:t>
            </a:r>
            <a:r>
              <a:rPr lang="en-US" dirty="0"/>
              <a:t> </a:t>
            </a:r>
          </a:p>
          <a:p>
            <a:pPr lvl="1"/>
            <a:r>
              <a:rPr lang="en-US" dirty="0"/>
              <a:t>Relation between </a:t>
            </a:r>
            <a:r>
              <a:rPr lang="en-US" b="1" dirty="0"/>
              <a:t>avg</a:t>
            </a:r>
            <a:r>
              <a:rPr lang="en-US" dirty="0"/>
              <a:t> and </a:t>
            </a:r>
            <a:r>
              <a:rPr lang="en-US" b="1" dirty="0"/>
              <a:t>std dev</a:t>
            </a:r>
            <a:r>
              <a:rPr lang="en-US" dirty="0"/>
              <a:t>: </a:t>
            </a:r>
            <a:r>
              <a:rPr lang="en-US" dirty="0">
                <a:hlinkClick r:id="rId4"/>
              </a:rPr>
              <a:t>https://www.statology.org/excel-plot-mean-and-standard-deviation/</a:t>
            </a:r>
            <a:r>
              <a:rPr lang="en-US" dirty="0"/>
              <a:t> </a:t>
            </a:r>
          </a:p>
          <a:p>
            <a:endParaRPr lang="en-US" dirty="0"/>
          </a:p>
          <a:p>
            <a:r>
              <a:rPr lang="en-US" b="1" dirty="0"/>
              <a:t>Min/Max. </a:t>
            </a:r>
            <a:r>
              <a:rPr lang="en-US" dirty="0"/>
              <a:t>Calculate and print the min and max length of first names</a:t>
            </a:r>
          </a:p>
          <a:p>
            <a:pPr lvl="1"/>
            <a:r>
              <a:rPr lang="da-DK" dirty="0">
                <a:hlinkClick r:id="rId5"/>
              </a:rPr>
              <a:t>https://www.c-sharpcorner.com/interview-question/find-the-minimum-and-maximum-element-in-an-array-in-c-sharp</a:t>
            </a:r>
            <a:r>
              <a:rPr lang="en-US" dirty="0"/>
              <a:t> </a:t>
            </a:r>
            <a:endParaRPr lang="da-DK" dirty="0"/>
          </a:p>
          <a:p>
            <a:endParaRPr lang="en-US" dirty="0"/>
          </a:p>
          <a:p>
            <a:pPr lvl="1"/>
            <a:endParaRPr lang="en-US" dirty="0"/>
          </a:p>
          <a:p>
            <a:r>
              <a:rPr lang="en-US" b="1" dirty="0"/>
              <a:t>Count occurrences </a:t>
            </a:r>
            <a:r>
              <a:rPr lang="en-US" dirty="0"/>
              <a:t>of email domains. E.g.</a:t>
            </a:r>
          </a:p>
          <a:p>
            <a:pPr lvl="1"/>
            <a:r>
              <a:rPr lang="en-US" dirty="0">
                <a:hlinkClick r:id="rId6"/>
              </a:rPr>
              <a:t>mlaurentyn@fda.gov</a:t>
            </a:r>
            <a:r>
              <a:rPr lang="en-US" dirty="0"/>
              <a:t> and </a:t>
            </a:r>
            <a:r>
              <a:rPr lang="en-US" dirty="0">
                <a:hlinkClick r:id="rId7"/>
              </a:rPr>
              <a:t>mnittiff@fda.gov</a:t>
            </a:r>
            <a:r>
              <a:rPr lang="en-US" dirty="0"/>
              <a:t> are both from the </a:t>
            </a:r>
            <a:r>
              <a:rPr lang="en-US" b="1" dirty="0"/>
              <a:t>fda.gov </a:t>
            </a:r>
            <a:r>
              <a:rPr lang="en-US" dirty="0"/>
              <a:t>domain</a:t>
            </a:r>
          </a:p>
          <a:p>
            <a:pPr lvl="1"/>
            <a:r>
              <a:rPr lang="en-US" dirty="0"/>
              <a:t>Calculate and print a list of all </a:t>
            </a:r>
            <a:r>
              <a:rPr lang="en-US" b="1" dirty="0"/>
              <a:t>distinct </a:t>
            </a:r>
            <a:r>
              <a:rPr lang="en-US" i="1" dirty="0"/>
              <a:t>email domains</a:t>
            </a:r>
            <a:r>
              <a:rPr lang="en-US" dirty="0"/>
              <a:t>, and how many times each domain is present in the data set</a:t>
            </a:r>
          </a:p>
          <a:p>
            <a:pPr lvl="1"/>
            <a:endParaRPr lang="en-US" dirty="0"/>
          </a:p>
        </p:txBody>
      </p:sp>
      <p:sp>
        <p:nvSpPr>
          <p:cNvPr id="4" name="Oval 3">
            <a:extLst>
              <a:ext uri="{FF2B5EF4-FFF2-40B4-BE49-F238E27FC236}">
                <a16:creationId xmlns:a16="http://schemas.microsoft.com/office/drawing/2014/main" id="{C996FBFD-2D40-0C92-1F0E-DBC05CF9F7DE}"/>
              </a:ext>
            </a:extLst>
          </p:cNvPr>
          <p:cNvSpPr/>
          <p:nvPr/>
        </p:nvSpPr>
        <p:spPr>
          <a:xfrm>
            <a:off x="11049000" y="5676900"/>
            <a:ext cx="1038225"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15 </a:t>
            </a:r>
          </a:p>
          <a:p>
            <a:pPr algn="ctr"/>
            <a:r>
              <a:rPr lang="da-DK" dirty="0"/>
              <a:t>min</a:t>
            </a:r>
            <a:endParaRPr lang="en-US" dirty="0"/>
          </a:p>
        </p:txBody>
      </p:sp>
    </p:spTree>
    <p:extLst>
      <p:ext uri="{BB962C8B-B14F-4D97-AF65-F5344CB8AC3E}">
        <p14:creationId xmlns:p14="http://schemas.microsoft.com/office/powerpoint/2010/main" val="221304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36172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66B3-5735-F11C-846C-BF0740A70E77}"/>
              </a:ext>
            </a:extLst>
          </p:cNvPr>
          <p:cNvSpPr>
            <a:spLocks noGrp="1"/>
          </p:cNvSpPr>
          <p:nvPr>
            <p:ph type="title"/>
          </p:nvPr>
        </p:nvSpPr>
        <p:spPr/>
        <p:txBody>
          <a:bodyPr/>
          <a:lstStyle/>
          <a:p>
            <a:r>
              <a:rPr lang="da-DK" b="1" dirty="0"/>
              <a:t>How to?</a:t>
            </a:r>
            <a:r>
              <a:rPr lang="da-DK" dirty="0"/>
              <a:t> Objects to/from DB…</a:t>
            </a:r>
            <a:endParaRPr lang="en-US" dirty="0"/>
          </a:p>
        </p:txBody>
      </p:sp>
      <p:sp>
        <p:nvSpPr>
          <p:cNvPr id="3" name="Content Placeholder 2">
            <a:extLst>
              <a:ext uri="{FF2B5EF4-FFF2-40B4-BE49-F238E27FC236}">
                <a16:creationId xmlns:a16="http://schemas.microsoft.com/office/drawing/2014/main" id="{C7EF40CD-F5CD-AFE8-B1C5-FC76ED9BCBA6}"/>
              </a:ext>
            </a:extLst>
          </p:cNvPr>
          <p:cNvSpPr>
            <a:spLocks noGrp="1"/>
          </p:cNvSpPr>
          <p:nvPr>
            <p:ph idx="1"/>
          </p:nvPr>
        </p:nvSpPr>
        <p:spPr/>
        <p:txBody>
          <a:bodyPr/>
          <a:lstStyle/>
          <a:p>
            <a:r>
              <a:rPr lang="en-US" dirty="0">
                <a:solidFill>
                  <a:srgbClr val="FF0000"/>
                </a:solidFill>
              </a:rPr>
              <a:t>Ideas???</a:t>
            </a:r>
          </a:p>
        </p:txBody>
      </p:sp>
    </p:spTree>
    <p:extLst>
      <p:ext uri="{BB962C8B-B14F-4D97-AF65-F5344CB8AC3E}">
        <p14:creationId xmlns:p14="http://schemas.microsoft.com/office/powerpoint/2010/main" val="32010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1903-6FD9-08BF-988B-D07DAE24A64D}"/>
              </a:ext>
            </a:extLst>
          </p:cNvPr>
          <p:cNvSpPr>
            <a:spLocks noGrp="1"/>
          </p:cNvSpPr>
          <p:nvPr>
            <p:ph type="title"/>
          </p:nvPr>
        </p:nvSpPr>
        <p:spPr/>
        <p:txBody>
          <a:bodyPr/>
          <a:lstStyle/>
          <a:p>
            <a:r>
              <a:rPr lang="da-DK" dirty="0" err="1"/>
              <a:t>Terminology</a:t>
            </a:r>
            <a:r>
              <a:rPr lang="da-DK" dirty="0"/>
              <a:t> and problems</a:t>
            </a:r>
            <a:endParaRPr lang="en-US" dirty="0"/>
          </a:p>
        </p:txBody>
      </p:sp>
      <p:sp>
        <p:nvSpPr>
          <p:cNvPr id="3" name="Content Placeholder 2">
            <a:extLst>
              <a:ext uri="{FF2B5EF4-FFF2-40B4-BE49-F238E27FC236}">
                <a16:creationId xmlns:a16="http://schemas.microsoft.com/office/drawing/2014/main" id="{20FC562A-23E1-B733-0CB2-E020FA71C50D}"/>
              </a:ext>
            </a:extLst>
          </p:cNvPr>
          <p:cNvSpPr>
            <a:spLocks noGrp="1"/>
          </p:cNvSpPr>
          <p:nvPr>
            <p:ph idx="1"/>
          </p:nvPr>
        </p:nvSpPr>
        <p:spPr/>
        <p:txBody>
          <a:bodyPr/>
          <a:lstStyle/>
          <a:p>
            <a:r>
              <a:rPr lang="en-US" dirty="0"/>
              <a:t>“mapping” objects to relational databases</a:t>
            </a:r>
          </a:p>
          <a:p>
            <a:pPr lvl="1"/>
            <a:r>
              <a:rPr lang="en-US" dirty="0"/>
              <a:t>A C# class is </a:t>
            </a:r>
            <a:r>
              <a:rPr lang="en-US" i="1" dirty="0"/>
              <a:t>similar </a:t>
            </a:r>
            <a:r>
              <a:rPr lang="en-US" dirty="0"/>
              <a:t>to a DB table …</a:t>
            </a:r>
          </a:p>
          <a:p>
            <a:pPr lvl="1"/>
            <a:endParaRPr lang="en-US" dirty="0"/>
          </a:p>
          <a:p>
            <a:r>
              <a:rPr lang="en-US" dirty="0"/>
              <a:t>ORM</a:t>
            </a:r>
          </a:p>
          <a:p>
            <a:pPr lvl="1"/>
            <a:r>
              <a:rPr lang="en-US" dirty="0">
                <a:hlinkClick r:id="rId2"/>
              </a:rPr>
              <a:t>https://en.wikipedia.org/wiki/Object%E2%80%93relational_mapping</a:t>
            </a:r>
            <a:r>
              <a:rPr lang="en-US" dirty="0"/>
              <a:t> </a:t>
            </a:r>
          </a:p>
          <a:p>
            <a:endParaRPr lang="en-US" dirty="0"/>
          </a:p>
        </p:txBody>
      </p:sp>
    </p:spTree>
    <p:extLst>
      <p:ext uri="{BB962C8B-B14F-4D97-AF65-F5344CB8AC3E}">
        <p14:creationId xmlns:p14="http://schemas.microsoft.com/office/powerpoint/2010/main" val="27856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1AD8-96BC-6362-3BA4-37B818AE5B4B}"/>
              </a:ext>
            </a:extLst>
          </p:cNvPr>
          <p:cNvSpPr>
            <a:spLocks noGrp="1"/>
          </p:cNvSpPr>
          <p:nvPr>
            <p:ph type="title"/>
          </p:nvPr>
        </p:nvSpPr>
        <p:spPr/>
        <p:txBody>
          <a:bodyPr/>
          <a:lstStyle/>
          <a:p>
            <a:r>
              <a:rPr lang="da-DK" dirty="0"/>
              <a:t>How </a:t>
            </a:r>
            <a:r>
              <a:rPr lang="da-DK" dirty="0" err="1"/>
              <a:t>would</a:t>
            </a:r>
            <a:r>
              <a:rPr lang="da-DK" dirty="0"/>
              <a:t> </a:t>
            </a:r>
            <a:r>
              <a:rPr lang="da-DK" dirty="0" err="1"/>
              <a:t>that</a:t>
            </a:r>
            <a:r>
              <a:rPr lang="da-DK" dirty="0"/>
              <a:t> look in </a:t>
            </a:r>
            <a:r>
              <a:rPr lang="da-DK" dirty="0" err="1"/>
              <a:t>code</a:t>
            </a:r>
            <a:r>
              <a:rPr lang="da-DK" dirty="0"/>
              <a:t>?</a:t>
            </a:r>
            <a:endParaRPr lang="en-US" b="1" dirty="0"/>
          </a:p>
        </p:txBody>
      </p:sp>
      <p:sp>
        <p:nvSpPr>
          <p:cNvPr id="3" name="Content Placeholder 2">
            <a:extLst>
              <a:ext uri="{FF2B5EF4-FFF2-40B4-BE49-F238E27FC236}">
                <a16:creationId xmlns:a16="http://schemas.microsoft.com/office/drawing/2014/main" id="{E3B75B52-3114-022B-AEEC-9C527A81E8D3}"/>
              </a:ext>
            </a:extLst>
          </p:cNvPr>
          <p:cNvSpPr>
            <a:spLocks noGrp="1"/>
          </p:cNvSpPr>
          <p:nvPr>
            <p:ph sz="half" idx="1"/>
          </p:nvPr>
        </p:nvSpPr>
        <p:spPr/>
        <p:txBody>
          <a:bodyPr>
            <a:normAutofit fontScale="85000" lnSpcReduction="20000"/>
          </a:bodyPr>
          <a:lstStyle/>
          <a:p>
            <a:r>
              <a:rPr lang="en-US" b="1" dirty="0">
                <a:solidFill>
                  <a:srgbClr val="00B050"/>
                </a:solidFill>
              </a:rPr>
              <a:t>Serialize objects</a:t>
            </a:r>
          </a:p>
          <a:p>
            <a:pPr lvl="1"/>
            <a:r>
              <a:rPr lang="en-US" b="1" dirty="0">
                <a:solidFill>
                  <a:srgbClr val="00B050"/>
                </a:solidFill>
              </a:rPr>
              <a:t>Perhaps with an INTERFACE </a:t>
            </a:r>
            <a:r>
              <a:rPr lang="en-US" b="1" dirty="0" err="1">
                <a:solidFill>
                  <a:srgbClr val="00B050"/>
                </a:solidFill>
              </a:rPr>
              <a:t>IPersistent</a:t>
            </a:r>
            <a:br>
              <a:rPr lang="en-US" b="1" dirty="0">
                <a:solidFill>
                  <a:srgbClr val="00B050"/>
                </a:solidFill>
              </a:rPr>
            </a:br>
            <a:r>
              <a:rPr lang="en-US" b="1" dirty="0">
                <a:solidFill>
                  <a:srgbClr val="00B050"/>
                </a:solidFill>
              </a:rPr>
              <a:t>and a couple of methods Save and Load</a:t>
            </a:r>
          </a:p>
          <a:p>
            <a:endParaRPr lang="da-DK" b="1" dirty="0"/>
          </a:p>
          <a:p>
            <a:r>
              <a:rPr lang="da-DK" dirty="0" err="1"/>
              <a:t>We</a:t>
            </a:r>
            <a:r>
              <a:rPr lang="da-DK" dirty="0"/>
              <a:t> </a:t>
            </a:r>
            <a:r>
              <a:rPr lang="da-DK" dirty="0" err="1"/>
              <a:t>could</a:t>
            </a:r>
            <a:r>
              <a:rPr lang="da-DK" dirty="0"/>
              <a:t> </a:t>
            </a:r>
            <a:r>
              <a:rPr lang="da-DK" dirty="0" err="1"/>
              <a:t>take</a:t>
            </a:r>
            <a:r>
              <a:rPr lang="da-DK" dirty="0"/>
              <a:t> a class (</a:t>
            </a:r>
            <a:r>
              <a:rPr lang="da-DK" dirty="0" err="1"/>
              <a:t>say</a:t>
            </a:r>
            <a:r>
              <a:rPr lang="da-DK" dirty="0"/>
              <a:t> Product from a </a:t>
            </a:r>
            <a:r>
              <a:rPr lang="da-DK" dirty="0" err="1"/>
              <a:t>previous</a:t>
            </a:r>
            <a:r>
              <a:rPr lang="da-DK" dirty="0"/>
              <a:t> task)</a:t>
            </a:r>
          </a:p>
          <a:p>
            <a:r>
              <a:rPr lang="da-DK" dirty="0"/>
              <a:t>Design and </a:t>
            </a:r>
            <a:r>
              <a:rPr lang="da-DK" dirty="0" err="1"/>
              <a:t>implement</a:t>
            </a:r>
            <a:r>
              <a:rPr lang="da-DK" dirty="0"/>
              <a:t> the interface </a:t>
            </a:r>
            <a:r>
              <a:rPr lang="da-DK" dirty="0" err="1"/>
              <a:t>IPersistent</a:t>
            </a:r>
            <a:endParaRPr lang="da-DK" dirty="0"/>
          </a:p>
          <a:p>
            <a:r>
              <a:rPr lang="da-DK" dirty="0" err="1"/>
              <a:t>Create</a:t>
            </a:r>
            <a:r>
              <a:rPr lang="da-DK" dirty="0"/>
              <a:t> a DB with a </a:t>
            </a:r>
            <a:r>
              <a:rPr lang="da-DK" dirty="0" err="1"/>
              <a:t>table</a:t>
            </a:r>
            <a:r>
              <a:rPr lang="da-DK" dirty="0"/>
              <a:t>, for </a:t>
            </a:r>
            <a:r>
              <a:rPr lang="da-DK" dirty="0" err="1"/>
              <a:t>storing</a:t>
            </a:r>
            <a:r>
              <a:rPr lang="da-DK" dirty="0"/>
              <a:t> the Product </a:t>
            </a:r>
            <a:r>
              <a:rPr lang="da-DK" dirty="0" err="1"/>
              <a:t>objects</a:t>
            </a:r>
            <a:endParaRPr lang="da-DK" dirty="0"/>
          </a:p>
          <a:p>
            <a:r>
              <a:rPr lang="da-DK" dirty="0"/>
              <a:t>Show </a:t>
            </a:r>
            <a:r>
              <a:rPr lang="da-DK" dirty="0" err="1"/>
              <a:t>how</a:t>
            </a:r>
            <a:r>
              <a:rPr lang="da-DK" dirty="0"/>
              <a:t> to save and load </a:t>
            </a:r>
            <a:r>
              <a:rPr lang="da-DK" dirty="0" err="1"/>
              <a:t>objects</a:t>
            </a:r>
            <a:r>
              <a:rPr lang="da-DK" dirty="0"/>
              <a:t> to the DB</a:t>
            </a:r>
          </a:p>
          <a:p>
            <a:pPr lvl="1"/>
            <a:r>
              <a:rPr lang="da-DK" dirty="0"/>
              <a:t>… in the </a:t>
            </a:r>
            <a:r>
              <a:rPr lang="da-DK" i="1" dirty="0" err="1"/>
              <a:t>main</a:t>
            </a:r>
            <a:r>
              <a:rPr lang="da-DK" dirty="0"/>
              <a:t> of the </a:t>
            </a:r>
            <a:r>
              <a:rPr lang="da-DK" dirty="0" err="1"/>
              <a:t>application</a:t>
            </a:r>
            <a:endParaRPr lang="en-US" dirty="0"/>
          </a:p>
        </p:txBody>
      </p:sp>
      <p:pic>
        <p:nvPicPr>
          <p:cNvPr id="9" name="Picture 4" descr="Introduction to Object-relational mapping: the what, why, when and how of  ORM - DEV Community">
            <a:extLst>
              <a:ext uri="{FF2B5EF4-FFF2-40B4-BE49-F238E27FC236}">
                <a16:creationId xmlns:a16="http://schemas.microsoft.com/office/drawing/2014/main" id="{E129368E-7BA5-2055-2A6D-D3443132AE6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7458" y="1368734"/>
            <a:ext cx="4806332" cy="526511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Up-Down 9">
            <a:extLst>
              <a:ext uri="{FF2B5EF4-FFF2-40B4-BE49-F238E27FC236}">
                <a16:creationId xmlns:a16="http://schemas.microsoft.com/office/drawing/2014/main" id="{1214DCD7-B7BB-5BE7-C014-4D12542CD46D}"/>
              </a:ext>
            </a:extLst>
          </p:cNvPr>
          <p:cNvSpPr/>
          <p:nvPr/>
        </p:nvSpPr>
        <p:spPr>
          <a:xfrm>
            <a:off x="10566090" y="3233261"/>
            <a:ext cx="647700" cy="1372553"/>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a-DK"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120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64B-BB27-0190-083E-8B3BFE6677C8}"/>
              </a:ext>
            </a:extLst>
          </p:cNvPr>
          <p:cNvSpPr>
            <a:spLocks noGrp="1"/>
          </p:cNvSpPr>
          <p:nvPr>
            <p:ph type="title"/>
          </p:nvPr>
        </p:nvSpPr>
        <p:spPr/>
        <p:txBody>
          <a:bodyPr/>
          <a:lstStyle/>
          <a:p>
            <a:r>
              <a:rPr lang="da-DK" dirty="0" err="1"/>
              <a:t>Topics</a:t>
            </a:r>
            <a:r>
              <a:rPr lang="da-DK" dirty="0"/>
              <a:t>:</a:t>
            </a:r>
            <a:endParaRPr lang="en-US" dirty="0"/>
          </a:p>
        </p:txBody>
      </p:sp>
      <p:sp>
        <p:nvSpPr>
          <p:cNvPr id="3" name="Content Placeholder 2">
            <a:extLst>
              <a:ext uri="{FF2B5EF4-FFF2-40B4-BE49-F238E27FC236}">
                <a16:creationId xmlns:a16="http://schemas.microsoft.com/office/drawing/2014/main" id="{1F8E08BB-4894-C757-217E-F7694A82F34D}"/>
              </a:ext>
            </a:extLst>
          </p:cNvPr>
          <p:cNvSpPr>
            <a:spLocks noGrp="1"/>
          </p:cNvSpPr>
          <p:nvPr>
            <p:ph idx="1"/>
          </p:nvPr>
        </p:nvSpPr>
        <p:spPr/>
        <p:txBody>
          <a:bodyPr>
            <a:normAutofit fontScale="92500" lnSpcReduction="10000"/>
          </a:bodyPr>
          <a:lstStyle/>
          <a:p>
            <a:r>
              <a:rPr lang="en-US" dirty="0"/>
              <a:t>Working with </a:t>
            </a:r>
            <a:r>
              <a:rPr lang="en-US" dirty="0" err="1"/>
              <a:t>datatables</a:t>
            </a:r>
            <a:r>
              <a:rPr lang="en-US" dirty="0"/>
              <a:t> &amp; datasets [book page 172]</a:t>
            </a:r>
          </a:p>
          <a:p>
            <a:r>
              <a:rPr lang="en-US" dirty="0"/>
              <a:t>Use WPF and datasets</a:t>
            </a:r>
          </a:p>
          <a:p>
            <a:endParaRPr lang="en-US" dirty="0"/>
          </a:p>
          <a:p>
            <a:r>
              <a:rPr lang="en-US" dirty="0"/>
              <a:t>Read data from CSV file</a:t>
            </a:r>
          </a:p>
          <a:p>
            <a:pPr lvl="1"/>
            <a:r>
              <a:rPr lang="en-US" dirty="0"/>
              <a:t>Create data with </a:t>
            </a:r>
            <a:r>
              <a:rPr lang="en-US" dirty="0" err="1"/>
              <a:t>Mockaroo</a:t>
            </a:r>
            <a:r>
              <a:rPr lang="en-US" dirty="0"/>
              <a:t> (</a:t>
            </a:r>
            <a:r>
              <a:rPr lang="en-US" dirty="0">
                <a:hlinkClick r:id="rId2"/>
              </a:rPr>
              <a:t>https://www.mockaroo.com/</a:t>
            </a:r>
            <a:r>
              <a:rPr lang="en-US" dirty="0"/>
              <a:t>)</a:t>
            </a:r>
          </a:p>
          <a:p>
            <a:pPr lvl="1"/>
            <a:r>
              <a:rPr lang="en-US" dirty="0"/>
              <a:t>Then load from CSV file ;)</a:t>
            </a:r>
          </a:p>
          <a:p>
            <a:pPr lvl="1"/>
            <a:r>
              <a:rPr lang="en-US" dirty="0"/>
              <a:t>Put data into objects… =&gt; calculate something on the data</a:t>
            </a:r>
          </a:p>
          <a:p>
            <a:pPr marL="0" indent="0">
              <a:buNone/>
            </a:pPr>
            <a:endParaRPr lang="en-US" dirty="0"/>
          </a:p>
          <a:p>
            <a:r>
              <a:rPr lang="en-US" dirty="0"/>
              <a:t>Save and load objects into a database: </a:t>
            </a:r>
          </a:p>
          <a:p>
            <a:pPr lvl="1"/>
            <a:r>
              <a:rPr lang="en-US" dirty="0"/>
              <a:t>AKA “mapping” objects to relational databases</a:t>
            </a:r>
          </a:p>
          <a:p>
            <a:pPr lvl="1"/>
            <a:r>
              <a:rPr lang="en-US" i="1" dirty="0"/>
              <a:t>Could we do this in a simpler/better/lazy way?!</a:t>
            </a:r>
          </a:p>
        </p:txBody>
      </p:sp>
    </p:spTree>
    <p:extLst>
      <p:ext uri="{BB962C8B-B14F-4D97-AF65-F5344CB8AC3E}">
        <p14:creationId xmlns:p14="http://schemas.microsoft.com/office/powerpoint/2010/main" val="203765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22E8-D6E4-C0A2-1710-A8847BA94C42}"/>
              </a:ext>
            </a:extLst>
          </p:cNvPr>
          <p:cNvSpPr>
            <a:spLocks noGrp="1"/>
          </p:cNvSpPr>
          <p:nvPr>
            <p:ph type="title"/>
          </p:nvPr>
        </p:nvSpPr>
        <p:spPr/>
        <p:txBody>
          <a:bodyPr>
            <a:normAutofit/>
          </a:bodyPr>
          <a:lstStyle/>
          <a:p>
            <a:r>
              <a:rPr lang="en-US" i="1" dirty="0"/>
              <a:t>BUT…</a:t>
            </a:r>
            <a:endParaRPr lang="en-US" dirty="0"/>
          </a:p>
        </p:txBody>
      </p:sp>
      <p:sp>
        <p:nvSpPr>
          <p:cNvPr id="3" name="Content Placeholder 2">
            <a:extLst>
              <a:ext uri="{FF2B5EF4-FFF2-40B4-BE49-F238E27FC236}">
                <a16:creationId xmlns:a16="http://schemas.microsoft.com/office/drawing/2014/main" id="{96F07091-0388-FFB1-0B32-0C842ABA21DA}"/>
              </a:ext>
            </a:extLst>
          </p:cNvPr>
          <p:cNvSpPr>
            <a:spLocks noGrp="1"/>
          </p:cNvSpPr>
          <p:nvPr>
            <p:ph idx="1"/>
          </p:nvPr>
        </p:nvSpPr>
        <p:spPr/>
        <p:txBody>
          <a:bodyPr/>
          <a:lstStyle/>
          <a:p>
            <a:r>
              <a:rPr lang="en-US" i="1" dirty="0">
                <a:solidFill>
                  <a:srgbClr val="FF0000"/>
                </a:solidFill>
              </a:rPr>
              <a:t>Could we do this in a </a:t>
            </a:r>
            <a:r>
              <a:rPr lang="en-US" b="1" i="1" dirty="0">
                <a:solidFill>
                  <a:srgbClr val="FF0000"/>
                </a:solidFill>
              </a:rPr>
              <a:t>simpler/better/lazy </a:t>
            </a:r>
            <a:r>
              <a:rPr lang="en-US" i="1" dirty="0">
                <a:solidFill>
                  <a:srgbClr val="FF0000"/>
                </a:solidFill>
              </a:rPr>
              <a:t>way?!</a:t>
            </a:r>
            <a:endParaRPr lang="da-DK" dirty="0">
              <a:solidFill>
                <a:srgbClr val="FF0000"/>
              </a:solidFill>
            </a:endParaRPr>
          </a:p>
          <a:p>
            <a:r>
              <a:rPr lang="da-DK" dirty="0"/>
              <a:t>Sure… </a:t>
            </a:r>
            <a:r>
              <a:rPr lang="da-DK" dirty="0" err="1"/>
              <a:t>next</a:t>
            </a:r>
            <a:r>
              <a:rPr lang="da-DK" dirty="0"/>
              <a:t> time </a:t>
            </a:r>
            <a:r>
              <a:rPr lang="da-DK" dirty="0" err="1"/>
              <a:t>we</a:t>
            </a:r>
            <a:r>
              <a:rPr lang="da-DK" dirty="0"/>
              <a:t> </a:t>
            </a:r>
            <a:r>
              <a:rPr lang="da-DK" dirty="0" err="1"/>
              <a:t>will</a:t>
            </a:r>
            <a:r>
              <a:rPr lang="da-DK" dirty="0"/>
              <a:t> </a:t>
            </a:r>
            <a:r>
              <a:rPr lang="da-DK" dirty="0" err="1"/>
              <a:t>see</a:t>
            </a:r>
            <a:r>
              <a:rPr lang="da-DK" dirty="0"/>
              <a:t>/</a:t>
            </a:r>
            <a:r>
              <a:rPr lang="da-DK" dirty="0" err="1"/>
              <a:t>use</a:t>
            </a:r>
            <a:r>
              <a:rPr lang="da-DK" dirty="0"/>
              <a:t> the </a:t>
            </a:r>
            <a:r>
              <a:rPr lang="da-DK" b="1" dirty="0" err="1"/>
              <a:t>Entity</a:t>
            </a:r>
            <a:r>
              <a:rPr lang="da-DK" b="1" dirty="0"/>
              <a:t> Framework</a:t>
            </a:r>
            <a:endParaRPr lang="en-US" b="1" dirty="0"/>
          </a:p>
        </p:txBody>
      </p:sp>
      <p:grpSp>
        <p:nvGrpSpPr>
          <p:cNvPr id="12" name="Group 11">
            <a:extLst>
              <a:ext uri="{FF2B5EF4-FFF2-40B4-BE49-F238E27FC236}">
                <a16:creationId xmlns:a16="http://schemas.microsoft.com/office/drawing/2014/main" id="{B4801880-39CF-480E-BBE1-890691188F2C}"/>
              </a:ext>
            </a:extLst>
          </p:cNvPr>
          <p:cNvGrpSpPr/>
          <p:nvPr/>
        </p:nvGrpSpPr>
        <p:grpSpPr>
          <a:xfrm>
            <a:off x="4295775" y="3330575"/>
            <a:ext cx="3162300" cy="3162300"/>
            <a:chOff x="3467100" y="2607469"/>
            <a:chExt cx="3810000" cy="3810000"/>
          </a:xfrm>
        </p:grpSpPr>
        <p:sp>
          <p:nvSpPr>
            <p:cNvPr id="5" name="Oval 4">
              <a:extLst>
                <a:ext uri="{FF2B5EF4-FFF2-40B4-BE49-F238E27FC236}">
                  <a16:creationId xmlns:a16="http://schemas.microsoft.com/office/drawing/2014/main" id="{8ABF45C2-F97B-A280-7C60-59AC2F383694}"/>
                </a:ext>
              </a:extLst>
            </p:cNvPr>
            <p:cNvSpPr/>
            <p:nvPr/>
          </p:nvSpPr>
          <p:spPr>
            <a:xfrm>
              <a:off x="3467100" y="2607469"/>
              <a:ext cx="3810000" cy="381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6F73CF46-53B3-535C-E61B-CB108C599CB8}"/>
                </a:ext>
              </a:extLst>
            </p:cNvPr>
            <p:cNvSpPr/>
            <p:nvPr/>
          </p:nvSpPr>
          <p:spPr>
            <a:xfrm>
              <a:off x="3981450" y="3255169"/>
              <a:ext cx="1364456" cy="13644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A3E9C91-BBB5-4029-7E54-6673501D4782}"/>
                </a:ext>
              </a:extLst>
            </p:cNvPr>
            <p:cNvSpPr/>
            <p:nvPr/>
          </p:nvSpPr>
          <p:spPr>
            <a:xfrm>
              <a:off x="5481640" y="3255169"/>
              <a:ext cx="1364456" cy="13644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46B55F6-C376-4CB1-E857-7CED8BEDF1CD}"/>
                </a:ext>
              </a:extLst>
            </p:cNvPr>
            <p:cNvCxnSpPr/>
            <p:nvPr/>
          </p:nvCxnSpPr>
          <p:spPr>
            <a:xfrm flipV="1">
              <a:off x="4419600" y="5029200"/>
              <a:ext cx="2124075" cy="609600"/>
            </a:xfrm>
            <a:prstGeom prst="line">
              <a:avLst/>
            </a:prstGeom>
          </p:spPr>
          <p:style>
            <a:lnRef idx="3">
              <a:schemeClr val="dk1"/>
            </a:lnRef>
            <a:fillRef idx="0">
              <a:schemeClr val="dk1"/>
            </a:fillRef>
            <a:effectRef idx="2">
              <a:schemeClr val="dk1"/>
            </a:effectRef>
            <a:fontRef idx="minor">
              <a:schemeClr val="tx1"/>
            </a:fontRef>
          </p:style>
        </p:cxnSp>
        <p:sp>
          <p:nvSpPr>
            <p:cNvPr id="10" name="Oval 9">
              <a:extLst>
                <a:ext uri="{FF2B5EF4-FFF2-40B4-BE49-F238E27FC236}">
                  <a16:creationId xmlns:a16="http://schemas.microsoft.com/office/drawing/2014/main" id="{F4FBB07C-2142-F0E2-AD7A-B24D01CF53B4}"/>
                </a:ext>
              </a:extLst>
            </p:cNvPr>
            <p:cNvSpPr/>
            <p:nvPr/>
          </p:nvSpPr>
          <p:spPr>
            <a:xfrm>
              <a:off x="4333875" y="3659981"/>
              <a:ext cx="831056" cy="831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126E047-E4B8-9ED3-C1C7-A65D6D0BC38B}"/>
                </a:ext>
              </a:extLst>
            </p:cNvPr>
            <p:cNvSpPr/>
            <p:nvPr/>
          </p:nvSpPr>
          <p:spPr>
            <a:xfrm>
              <a:off x="5680472" y="3696891"/>
              <a:ext cx="831056" cy="831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691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5F5025-BC50-2168-955B-95847D50A44E}"/>
              </a:ext>
            </a:extLst>
          </p:cNvPr>
          <p:cNvSpPr>
            <a:spLocks noGrp="1"/>
          </p:cNvSpPr>
          <p:nvPr>
            <p:ph type="title"/>
          </p:nvPr>
        </p:nvSpPr>
        <p:spPr/>
        <p:txBody>
          <a:bodyPr/>
          <a:lstStyle/>
          <a:p>
            <a:r>
              <a:rPr lang="da-DK" b="1" dirty="0">
                <a:solidFill>
                  <a:schemeClr val="accent6"/>
                </a:solidFill>
              </a:rPr>
              <a:t>Tasks for </a:t>
            </a:r>
            <a:r>
              <a:rPr lang="da-DK" b="1" dirty="0" err="1">
                <a:solidFill>
                  <a:schemeClr val="accent6"/>
                </a:solidFill>
              </a:rPr>
              <a:t>next</a:t>
            </a:r>
            <a:r>
              <a:rPr lang="da-DK" b="1" dirty="0">
                <a:solidFill>
                  <a:schemeClr val="accent6"/>
                </a:solidFill>
              </a:rPr>
              <a:t> time</a:t>
            </a:r>
            <a:endParaRPr lang="en-US" dirty="0"/>
          </a:p>
        </p:txBody>
      </p:sp>
      <p:sp>
        <p:nvSpPr>
          <p:cNvPr id="4" name="Content Placeholder 3">
            <a:extLst>
              <a:ext uri="{FF2B5EF4-FFF2-40B4-BE49-F238E27FC236}">
                <a16:creationId xmlns:a16="http://schemas.microsoft.com/office/drawing/2014/main" id="{76BF0D35-4515-1161-B63D-029960425BC4}"/>
              </a:ext>
            </a:extLst>
          </p:cNvPr>
          <p:cNvSpPr>
            <a:spLocks noGrp="1"/>
          </p:cNvSpPr>
          <p:nvPr>
            <p:ph idx="1"/>
          </p:nvPr>
        </p:nvSpPr>
        <p:spPr/>
        <p:txBody>
          <a:bodyPr/>
          <a:lstStyle/>
          <a:p>
            <a:pPr marL="0" indent="0">
              <a:buNone/>
            </a:pPr>
            <a:r>
              <a:rPr lang="da-DK" sz="2000" i="1" dirty="0">
                <a:solidFill>
                  <a:schemeClr val="accent6"/>
                </a:solidFill>
              </a:rPr>
              <a:t>(but </a:t>
            </a:r>
            <a:r>
              <a:rPr lang="da-DK" sz="2000" i="1" dirty="0" err="1">
                <a:solidFill>
                  <a:schemeClr val="accent6"/>
                </a:solidFill>
              </a:rPr>
              <a:t>you</a:t>
            </a:r>
            <a:r>
              <a:rPr lang="da-DK" sz="2000" i="1" dirty="0">
                <a:solidFill>
                  <a:schemeClr val="accent6"/>
                </a:solidFill>
              </a:rPr>
              <a:t> </a:t>
            </a:r>
            <a:r>
              <a:rPr lang="da-DK" sz="2000" i="1" dirty="0" err="1">
                <a:solidFill>
                  <a:schemeClr val="accent6"/>
                </a:solidFill>
              </a:rPr>
              <a:t>can</a:t>
            </a:r>
            <a:r>
              <a:rPr lang="da-DK" sz="2000" i="1" dirty="0">
                <a:solidFill>
                  <a:schemeClr val="accent6"/>
                </a:solidFill>
              </a:rPr>
              <a:t> start </a:t>
            </a:r>
            <a:r>
              <a:rPr lang="da-DK" sz="2000" i="1" dirty="0" err="1">
                <a:solidFill>
                  <a:schemeClr val="accent6"/>
                </a:solidFill>
              </a:rPr>
              <a:t>here</a:t>
            </a:r>
            <a:r>
              <a:rPr lang="da-DK" sz="2000" i="1" dirty="0">
                <a:solidFill>
                  <a:schemeClr val="accent6"/>
                </a:solidFill>
              </a:rPr>
              <a:t>, in </a:t>
            </a:r>
            <a:r>
              <a:rPr lang="da-DK" sz="2000" i="1" dirty="0" err="1">
                <a:solidFill>
                  <a:schemeClr val="accent6"/>
                </a:solidFill>
              </a:rPr>
              <a:t>groups</a:t>
            </a:r>
            <a:r>
              <a:rPr lang="da-DK" sz="2000" i="1" dirty="0">
                <a:solidFill>
                  <a:schemeClr val="accent6"/>
                </a:solidFill>
              </a:rPr>
              <a:t> </a:t>
            </a:r>
            <a:r>
              <a:rPr lang="da-DK" sz="2000" i="1" dirty="0" err="1">
                <a:solidFill>
                  <a:schemeClr val="accent6"/>
                </a:solidFill>
              </a:rPr>
              <a:t>if</a:t>
            </a:r>
            <a:r>
              <a:rPr lang="da-DK" sz="2000" i="1" dirty="0">
                <a:solidFill>
                  <a:schemeClr val="accent6"/>
                </a:solidFill>
              </a:rPr>
              <a:t> </a:t>
            </a:r>
            <a:r>
              <a:rPr lang="da-DK" sz="2000" i="1" dirty="0" err="1">
                <a:solidFill>
                  <a:schemeClr val="accent6"/>
                </a:solidFill>
              </a:rPr>
              <a:t>you</a:t>
            </a:r>
            <a:r>
              <a:rPr lang="da-DK" sz="2000" i="1" dirty="0">
                <a:solidFill>
                  <a:schemeClr val="accent6"/>
                </a:solidFill>
              </a:rPr>
              <a:t> like)</a:t>
            </a:r>
            <a:endParaRPr lang="en-US" i="1" dirty="0">
              <a:solidFill>
                <a:schemeClr val="accent6"/>
              </a:solidFill>
            </a:endParaRPr>
          </a:p>
        </p:txBody>
      </p:sp>
    </p:spTree>
    <p:extLst>
      <p:ext uri="{BB962C8B-B14F-4D97-AF65-F5344CB8AC3E}">
        <p14:creationId xmlns:p14="http://schemas.microsoft.com/office/powerpoint/2010/main" val="42169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7CEA-4EAC-7F8A-19D4-8E6139931FC2}"/>
              </a:ext>
            </a:extLst>
          </p:cNvPr>
          <p:cNvSpPr>
            <a:spLocks noGrp="1"/>
          </p:cNvSpPr>
          <p:nvPr>
            <p:ph type="title"/>
          </p:nvPr>
        </p:nvSpPr>
        <p:spPr/>
        <p:txBody>
          <a:bodyPr/>
          <a:lstStyle/>
          <a:p>
            <a:r>
              <a:rPr lang="da-DK" dirty="0">
                <a:solidFill>
                  <a:srgbClr val="FF0000"/>
                </a:solidFill>
              </a:rPr>
              <a:t>Finish the </a:t>
            </a:r>
            <a:r>
              <a:rPr lang="da-DK" dirty="0" err="1">
                <a:solidFill>
                  <a:srgbClr val="FF0000"/>
                </a:solidFill>
              </a:rPr>
              <a:t>turn</a:t>
            </a:r>
            <a:r>
              <a:rPr lang="da-DK" dirty="0">
                <a:solidFill>
                  <a:srgbClr val="FF0000"/>
                </a:solidFill>
              </a:rPr>
              <a:t> </a:t>
            </a:r>
            <a:r>
              <a:rPr lang="da-DK" dirty="0" err="1">
                <a:solidFill>
                  <a:srgbClr val="FF0000"/>
                </a:solidFill>
              </a:rPr>
              <a:t>based</a:t>
            </a:r>
            <a:r>
              <a:rPr lang="da-DK" dirty="0">
                <a:solidFill>
                  <a:srgbClr val="FF0000"/>
                </a:solidFill>
              </a:rPr>
              <a:t> game from last time…</a:t>
            </a:r>
            <a:endParaRPr lang="en-US" dirty="0">
              <a:solidFill>
                <a:srgbClr val="FF0000"/>
              </a:solidFill>
            </a:endParaRPr>
          </a:p>
        </p:txBody>
      </p:sp>
      <p:sp>
        <p:nvSpPr>
          <p:cNvPr id="3" name="Content Placeholder 2">
            <a:extLst>
              <a:ext uri="{FF2B5EF4-FFF2-40B4-BE49-F238E27FC236}">
                <a16:creationId xmlns:a16="http://schemas.microsoft.com/office/drawing/2014/main" id="{C0139E1F-8068-19FB-914E-D223B726E00E}"/>
              </a:ext>
            </a:extLst>
          </p:cNvPr>
          <p:cNvSpPr>
            <a:spLocks noGrp="1"/>
          </p:cNvSpPr>
          <p:nvPr>
            <p:ph idx="1"/>
          </p:nvPr>
        </p:nvSpPr>
        <p:spPr/>
        <p:txBody>
          <a:bodyPr>
            <a:normAutofit fontScale="92500" lnSpcReduction="20000"/>
          </a:bodyPr>
          <a:lstStyle/>
          <a:p>
            <a:r>
              <a:rPr lang="da-DK" dirty="0"/>
              <a:t>In SQL design and </a:t>
            </a:r>
            <a:r>
              <a:rPr lang="da-DK" dirty="0" err="1"/>
              <a:t>implement</a:t>
            </a:r>
            <a:r>
              <a:rPr lang="da-DK" dirty="0"/>
              <a:t> a database with a </a:t>
            </a:r>
            <a:r>
              <a:rPr lang="da-DK" dirty="0" err="1"/>
              <a:t>table</a:t>
            </a:r>
            <a:r>
              <a:rPr lang="da-DK" dirty="0"/>
              <a:t> to store data from </a:t>
            </a:r>
            <a:r>
              <a:rPr lang="da-DK" dirty="0" err="1"/>
              <a:t>your</a:t>
            </a:r>
            <a:r>
              <a:rPr lang="da-DK" dirty="0"/>
              <a:t> </a:t>
            </a:r>
            <a:r>
              <a:rPr lang="da-DK" dirty="0" err="1"/>
              <a:t>objects</a:t>
            </a:r>
            <a:endParaRPr lang="da-DK" dirty="0"/>
          </a:p>
          <a:p>
            <a:pPr lvl="1"/>
            <a:r>
              <a:rPr lang="da-DK" dirty="0" err="1"/>
              <a:t>E.g</a:t>
            </a:r>
            <a:r>
              <a:rPr lang="da-DK" dirty="0"/>
              <a:t>. </a:t>
            </a:r>
            <a:r>
              <a:rPr lang="da-DK" dirty="0" err="1"/>
              <a:t>you</a:t>
            </a:r>
            <a:r>
              <a:rPr lang="da-DK" dirty="0"/>
              <a:t> </a:t>
            </a:r>
            <a:r>
              <a:rPr lang="da-DK" dirty="0" err="1"/>
              <a:t>could</a:t>
            </a:r>
            <a:r>
              <a:rPr lang="da-DK" dirty="0"/>
              <a:t> have a </a:t>
            </a:r>
            <a:r>
              <a:rPr lang="da-DK" b="1" dirty="0"/>
              <a:t>Jags </a:t>
            </a:r>
            <a:r>
              <a:rPr lang="da-DK" b="1" dirty="0" err="1"/>
              <a:t>table</a:t>
            </a:r>
            <a:r>
              <a:rPr lang="da-DK" dirty="0"/>
              <a:t>, </a:t>
            </a:r>
            <a:r>
              <a:rPr lang="da-DK" dirty="0" err="1"/>
              <a:t>where</a:t>
            </a:r>
            <a:r>
              <a:rPr lang="da-DK" dirty="0"/>
              <a:t> </a:t>
            </a:r>
            <a:r>
              <a:rPr lang="da-DK" dirty="0" err="1"/>
              <a:t>you</a:t>
            </a:r>
            <a:r>
              <a:rPr lang="da-DK" dirty="0"/>
              <a:t> store the </a:t>
            </a:r>
            <a:r>
              <a:rPr lang="da-DK" dirty="0" err="1"/>
              <a:t>amount</a:t>
            </a:r>
            <a:r>
              <a:rPr lang="da-DK" dirty="0"/>
              <a:t> of </a:t>
            </a:r>
            <a:r>
              <a:rPr lang="da-DK" dirty="0" err="1"/>
              <a:t>water</a:t>
            </a:r>
            <a:r>
              <a:rPr lang="da-DK" dirty="0"/>
              <a:t> in a list of </a:t>
            </a:r>
            <a:r>
              <a:rPr lang="da-DK" dirty="0" err="1"/>
              <a:t>jugs</a:t>
            </a:r>
            <a:r>
              <a:rPr lang="da-DK" dirty="0"/>
              <a:t>. </a:t>
            </a:r>
            <a:r>
              <a:rPr lang="da-DK" dirty="0" err="1"/>
              <a:t>Each</a:t>
            </a:r>
            <a:r>
              <a:rPr lang="da-DK" dirty="0"/>
              <a:t> </a:t>
            </a:r>
            <a:r>
              <a:rPr lang="da-DK" dirty="0" err="1"/>
              <a:t>row</a:t>
            </a:r>
            <a:r>
              <a:rPr lang="da-DK" dirty="0"/>
              <a:t> </a:t>
            </a:r>
            <a:r>
              <a:rPr lang="da-DK" dirty="0" err="1"/>
              <a:t>could</a:t>
            </a:r>
            <a:r>
              <a:rPr lang="da-DK" dirty="0"/>
              <a:t> </a:t>
            </a:r>
            <a:r>
              <a:rPr lang="da-DK" dirty="0" err="1"/>
              <a:t>be</a:t>
            </a:r>
            <a:r>
              <a:rPr lang="da-DK" dirty="0"/>
              <a:t> a </a:t>
            </a:r>
            <a:r>
              <a:rPr lang="da-DK" dirty="0" err="1"/>
              <a:t>jug</a:t>
            </a:r>
            <a:endParaRPr lang="da-DK" dirty="0"/>
          </a:p>
          <a:p>
            <a:pPr lvl="1"/>
            <a:r>
              <a:rPr lang="da-DK" dirty="0"/>
              <a:t>Or it </a:t>
            </a:r>
            <a:r>
              <a:rPr lang="da-DK" dirty="0" err="1"/>
              <a:t>could</a:t>
            </a:r>
            <a:r>
              <a:rPr lang="da-DK" dirty="0"/>
              <a:t> </a:t>
            </a:r>
            <a:r>
              <a:rPr lang="da-DK" dirty="0" err="1"/>
              <a:t>be</a:t>
            </a:r>
            <a:r>
              <a:rPr lang="da-DK" dirty="0"/>
              <a:t> the information </a:t>
            </a:r>
            <a:r>
              <a:rPr lang="da-DK" dirty="0" err="1"/>
              <a:t>about</a:t>
            </a:r>
            <a:r>
              <a:rPr lang="da-DK" dirty="0"/>
              <a:t> </a:t>
            </a:r>
            <a:r>
              <a:rPr lang="da-DK" dirty="0" err="1"/>
              <a:t>where</a:t>
            </a:r>
            <a:r>
              <a:rPr lang="da-DK" dirty="0"/>
              <a:t> the </a:t>
            </a:r>
            <a:r>
              <a:rPr lang="da-DK" dirty="0" err="1"/>
              <a:t>boxes</a:t>
            </a:r>
            <a:r>
              <a:rPr lang="da-DK" dirty="0"/>
              <a:t> and the </a:t>
            </a:r>
            <a:r>
              <a:rPr lang="da-DK" dirty="0" err="1"/>
              <a:t>character</a:t>
            </a:r>
            <a:r>
              <a:rPr lang="da-DK" dirty="0"/>
              <a:t> </a:t>
            </a:r>
            <a:r>
              <a:rPr lang="da-DK" dirty="0" err="1"/>
              <a:t>are</a:t>
            </a:r>
            <a:r>
              <a:rPr lang="da-DK" dirty="0"/>
              <a:t>, in a </a:t>
            </a:r>
            <a:r>
              <a:rPr lang="da-DK" dirty="0" err="1"/>
              <a:t>level</a:t>
            </a:r>
            <a:r>
              <a:rPr lang="da-DK" dirty="0"/>
              <a:t> of </a:t>
            </a:r>
            <a:r>
              <a:rPr lang="da-DK" dirty="0" err="1"/>
              <a:t>sokoban</a:t>
            </a:r>
            <a:r>
              <a:rPr lang="da-DK" dirty="0"/>
              <a:t>, so </a:t>
            </a:r>
            <a:r>
              <a:rPr lang="da-DK" dirty="0" err="1"/>
              <a:t>that</a:t>
            </a:r>
            <a:r>
              <a:rPr lang="da-DK" dirty="0"/>
              <a:t> </a:t>
            </a:r>
            <a:r>
              <a:rPr lang="da-DK" dirty="0" err="1"/>
              <a:t>you</a:t>
            </a:r>
            <a:r>
              <a:rPr lang="da-DK" dirty="0"/>
              <a:t> </a:t>
            </a:r>
            <a:r>
              <a:rPr lang="da-DK" dirty="0" err="1"/>
              <a:t>can</a:t>
            </a:r>
            <a:r>
              <a:rPr lang="da-DK" dirty="0"/>
              <a:t> stop and restart </a:t>
            </a:r>
            <a:r>
              <a:rPr lang="da-DK" dirty="0" err="1"/>
              <a:t>playing</a:t>
            </a:r>
            <a:r>
              <a:rPr lang="da-DK" dirty="0"/>
              <a:t> the game just with the data </a:t>
            </a:r>
            <a:r>
              <a:rPr lang="da-DK" dirty="0" err="1"/>
              <a:t>you</a:t>
            </a:r>
            <a:r>
              <a:rPr lang="da-DK" dirty="0"/>
              <a:t> have </a:t>
            </a:r>
            <a:r>
              <a:rPr lang="da-DK" dirty="0" err="1"/>
              <a:t>your</a:t>
            </a:r>
            <a:r>
              <a:rPr lang="da-DK" dirty="0"/>
              <a:t> </a:t>
            </a:r>
            <a:r>
              <a:rPr lang="da-DK" dirty="0" err="1"/>
              <a:t>table</a:t>
            </a:r>
            <a:endParaRPr lang="da-DK" dirty="0"/>
          </a:p>
          <a:p>
            <a:r>
              <a:rPr lang="da-DK" dirty="0"/>
              <a:t>In </a:t>
            </a:r>
            <a:r>
              <a:rPr lang="da-DK" dirty="0" err="1"/>
              <a:t>your</a:t>
            </a:r>
            <a:r>
              <a:rPr lang="da-DK" dirty="0"/>
              <a:t> game: </a:t>
            </a:r>
            <a:r>
              <a:rPr lang="da-DK" dirty="0" err="1"/>
              <a:t>write</a:t>
            </a:r>
            <a:r>
              <a:rPr lang="da-DK" dirty="0"/>
              <a:t> a </a:t>
            </a:r>
            <a:r>
              <a:rPr lang="da-DK" b="1" dirty="0"/>
              <a:t>Save </a:t>
            </a:r>
            <a:r>
              <a:rPr lang="da-DK" dirty="0" err="1"/>
              <a:t>method</a:t>
            </a:r>
            <a:r>
              <a:rPr lang="da-DK" dirty="0"/>
              <a:t> </a:t>
            </a:r>
            <a:r>
              <a:rPr lang="da-DK" dirty="0" err="1"/>
              <a:t>that</a:t>
            </a:r>
            <a:r>
              <a:rPr lang="da-DK" dirty="0"/>
              <a:t> </a:t>
            </a:r>
            <a:r>
              <a:rPr lang="da-DK" dirty="0" err="1"/>
              <a:t>can</a:t>
            </a:r>
            <a:r>
              <a:rPr lang="da-DK" dirty="0"/>
              <a:t> dump the </a:t>
            </a:r>
            <a:r>
              <a:rPr lang="da-DK" dirty="0" err="1"/>
              <a:t>state</a:t>
            </a:r>
            <a:r>
              <a:rPr lang="da-DK" dirty="0"/>
              <a:t> of </a:t>
            </a:r>
            <a:r>
              <a:rPr lang="da-DK" dirty="0" err="1"/>
              <a:t>your</a:t>
            </a:r>
            <a:r>
              <a:rPr lang="da-DK" dirty="0"/>
              <a:t> game </a:t>
            </a:r>
            <a:r>
              <a:rPr lang="da-DK" dirty="0" err="1"/>
              <a:t>when</a:t>
            </a:r>
            <a:r>
              <a:rPr lang="da-DK" dirty="0"/>
              <a:t> </a:t>
            </a:r>
            <a:r>
              <a:rPr lang="da-DK" dirty="0" err="1"/>
              <a:t>you</a:t>
            </a:r>
            <a:r>
              <a:rPr lang="da-DK" dirty="0"/>
              <a:t> </a:t>
            </a:r>
            <a:r>
              <a:rPr lang="da-DK" dirty="0" err="1"/>
              <a:t>close</a:t>
            </a:r>
            <a:r>
              <a:rPr lang="da-DK" dirty="0"/>
              <a:t> the </a:t>
            </a:r>
            <a:r>
              <a:rPr lang="da-DK" dirty="0" err="1"/>
              <a:t>application</a:t>
            </a:r>
            <a:r>
              <a:rPr lang="da-DK" dirty="0"/>
              <a:t>. </a:t>
            </a:r>
          </a:p>
          <a:p>
            <a:r>
              <a:rPr lang="da-DK" dirty="0" err="1"/>
              <a:t>Then</a:t>
            </a:r>
            <a:r>
              <a:rPr lang="da-DK" dirty="0"/>
              <a:t> </a:t>
            </a:r>
            <a:r>
              <a:rPr lang="da-DK" dirty="0" err="1"/>
              <a:t>write</a:t>
            </a:r>
            <a:r>
              <a:rPr lang="da-DK" dirty="0"/>
              <a:t> a </a:t>
            </a:r>
            <a:r>
              <a:rPr lang="da-DK" b="1" dirty="0"/>
              <a:t>Load </a:t>
            </a:r>
            <a:r>
              <a:rPr lang="da-DK" b="1" dirty="0" err="1"/>
              <a:t>method</a:t>
            </a:r>
            <a:r>
              <a:rPr lang="da-DK" dirty="0"/>
              <a:t>, </a:t>
            </a:r>
            <a:r>
              <a:rPr lang="da-DK" dirty="0" err="1"/>
              <a:t>that</a:t>
            </a:r>
            <a:r>
              <a:rPr lang="da-DK" dirty="0"/>
              <a:t> </a:t>
            </a:r>
            <a:r>
              <a:rPr lang="da-DK" dirty="0" err="1"/>
              <a:t>reads</a:t>
            </a:r>
            <a:r>
              <a:rPr lang="da-DK" dirty="0"/>
              <a:t> data from the </a:t>
            </a:r>
            <a:r>
              <a:rPr lang="da-DK" dirty="0" err="1"/>
              <a:t>table</a:t>
            </a:r>
            <a:r>
              <a:rPr lang="da-DK" dirty="0"/>
              <a:t> in SQL, and </a:t>
            </a:r>
            <a:r>
              <a:rPr lang="da-DK" dirty="0" err="1"/>
              <a:t>creates</a:t>
            </a:r>
            <a:r>
              <a:rPr lang="da-DK" dirty="0"/>
              <a:t> the right </a:t>
            </a:r>
            <a:r>
              <a:rPr lang="da-DK" dirty="0" err="1"/>
              <a:t>objects</a:t>
            </a:r>
            <a:r>
              <a:rPr lang="da-DK" dirty="0"/>
              <a:t> in </a:t>
            </a:r>
            <a:r>
              <a:rPr lang="da-DK" dirty="0" err="1"/>
              <a:t>your</a:t>
            </a:r>
            <a:r>
              <a:rPr lang="da-DK" dirty="0"/>
              <a:t> </a:t>
            </a:r>
            <a:r>
              <a:rPr lang="da-DK" dirty="0" err="1"/>
              <a:t>application</a:t>
            </a:r>
            <a:r>
              <a:rPr lang="da-DK" dirty="0"/>
              <a:t>. Call </a:t>
            </a:r>
            <a:r>
              <a:rPr lang="da-DK" dirty="0" err="1"/>
              <a:t>this</a:t>
            </a:r>
            <a:r>
              <a:rPr lang="da-DK" dirty="0"/>
              <a:t> </a:t>
            </a:r>
            <a:r>
              <a:rPr lang="da-DK" dirty="0" err="1"/>
              <a:t>method</a:t>
            </a:r>
            <a:r>
              <a:rPr lang="da-DK" dirty="0"/>
              <a:t> </a:t>
            </a:r>
            <a:r>
              <a:rPr lang="da-DK" dirty="0" err="1"/>
              <a:t>when</a:t>
            </a:r>
            <a:r>
              <a:rPr lang="da-DK" dirty="0"/>
              <a:t> </a:t>
            </a:r>
            <a:r>
              <a:rPr lang="da-DK" dirty="0" err="1"/>
              <a:t>you</a:t>
            </a:r>
            <a:r>
              <a:rPr lang="da-DK" dirty="0"/>
              <a:t> </a:t>
            </a:r>
            <a:r>
              <a:rPr lang="da-DK" dirty="0" err="1"/>
              <a:t>application</a:t>
            </a:r>
            <a:r>
              <a:rPr lang="da-DK" dirty="0"/>
              <a:t> starts. If the </a:t>
            </a:r>
            <a:r>
              <a:rPr lang="da-DK" dirty="0" err="1"/>
              <a:t>table</a:t>
            </a:r>
            <a:r>
              <a:rPr lang="da-DK" dirty="0"/>
              <a:t> is </a:t>
            </a:r>
            <a:r>
              <a:rPr lang="da-DK" dirty="0" err="1"/>
              <a:t>empty</a:t>
            </a:r>
            <a:r>
              <a:rPr lang="da-DK" dirty="0"/>
              <a:t>, </a:t>
            </a:r>
            <a:r>
              <a:rPr lang="da-DK" dirty="0" err="1"/>
              <a:t>initialized</a:t>
            </a:r>
            <a:r>
              <a:rPr lang="da-DK" dirty="0"/>
              <a:t> the </a:t>
            </a:r>
            <a:r>
              <a:rPr lang="da-DK" dirty="0" err="1"/>
              <a:t>objects</a:t>
            </a:r>
            <a:r>
              <a:rPr lang="da-DK" dirty="0"/>
              <a:t> to default </a:t>
            </a:r>
            <a:r>
              <a:rPr lang="da-DK" dirty="0" err="1"/>
              <a:t>values</a:t>
            </a:r>
            <a:r>
              <a:rPr lang="da-DK" dirty="0"/>
              <a:t> (</a:t>
            </a:r>
            <a:r>
              <a:rPr lang="da-DK" dirty="0" err="1"/>
              <a:t>e.g</a:t>
            </a:r>
            <a:r>
              <a:rPr lang="da-DK" dirty="0"/>
              <a:t>. </a:t>
            </a:r>
            <a:r>
              <a:rPr lang="da-DK" i="1" dirty="0"/>
              <a:t>the initial </a:t>
            </a:r>
            <a:r>
              <a:rPr lang="da-DK" i="1" dirty="0" err="1"/>
              <a:t>configuration</a:t>
            </a:r>
            <a:r>
              <a:rPr lang="da-DK" i="1" dirty="0"/>
              <a:t> of </a:t>
            </a:r>
            <a:r>
              <a:rPr lang="da-DK" i="1" dirty="0" err="1"/>
              <a:t>your</a:t>
            </a:r>
            <a:r>
              <a:rPr lang="da-DK" i="1" dirty="0"/>
              <a:t> </a:t>
            </a:r>
            <a:r>
              <a:rPr lang="da-DK" i="1" dirty="0" err="1"/>
              <a:t>jugs</a:t>
            </a:r>
            <a:r>
              <a:rPr lang="da-DK" dirty="0"/>
              <a:t>).</a:t>
            </a:r>
            <a:endParaRPr lang="en-US" dirty="0"/>
          </a:p>
        </p:txBody>
      </p:sp>
      <p:sp>
        <p:nvSpPr>
          <p:cNvPr id="4" name="Oval 3">
            <a:extLst>
              <a:ext uri="{FF2B5EF4-FFF2-40B4-BE49-F238E27FC236}">
                <a16:creationId xmlns:a16="http://schemas.microsoft.com/office/drawing/2014/main" id="{5EE3B262-B24E-9193-019E-819147E90897}"/>
              </a:ext>
            </a:extLst>
          </p:cNvPr>
          <p:cNvSpPr/>
          <p:nvPr/>
        </p:nvSpPr>
        <p:spPr>
          <a:xfrm>
            <a:off x="10668000" y="5261885"/>
            <a:ext cx="1367480" cy="1266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Rest of the time</a:t>
            </a:r>
            <a:endParaRPr lang="en-US" dirty="0"/>
          </a:p>
        </p:txBody>
      </p:sp>
    </p:spTree>
    <p:extLst>
      <p:ext uri="{BB962C8B-B14F-4D97-AF65-F5344CB8AC3E}">
        <p14:creationId xmlns:p14="http://schemas.microsoft.com/office/powerpoint/2010/main" val="325807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3F05-A596-3FCC-720D-CA5E28159101}"/>
              </a:ext>
            </a:extLst>
          </p:cNvPr>
          <p:cNvSpPr>
            <a:spLocks noGrp="1"/>
          </p:cNvSpPr>
          <p:nvPr>
            <p:ph type="title"/>
          </p:nvPr>
        </p:nvSpPr>
        <p:spPr/>
        <p:txBody>
          <a:bodyPr/>
          <a:lstStyle/>
          <a:p>
            <a:r>
              <a:rPr lang="en-US" dirty="0"/>
              <a:t>Working with </a:t>
            </a:r>
            <a:r>
              <a:rPr lang="en-US" dirty="0" err="1"/>
              <a:t>datatables</a:t>
            </a:r>
            <a:r>
              <a:rPr lang="en-US" dirty="0"/>
              <a:t> &amp; datasets</a:t>
            </a:r>
          </a:p>
        </p:txBody>
      </p:sp>
      <p:sp>
        <p:nvSpPr>
          <p:cNvPr id="3" name="Content Placeholder 2">
            <a:extLst>
              <a:ext uri="{FF2B5EF4-FFF2-40B4-BE49-F238E27FC236}">
                <a16:creationId xmlns:a16="http://schemas.microsoft.com/office/drawing/2014/main" id="{C3D95008-8E3C-4AE2-7A02-A3F6B7C3C2B9}"/>
              </a:ext>
            </a:extLst>
          </p:cNvPr>
          <p:cNvSpPr>
            <a:spLocks noGrp="1"/>
          </p:cNvSpPr>
          <p:nvPr>
            <p:ph idx="1"/>
          </p:nvPr>
        </p:nvSpPr>
        <p:spPr/>
        <p:txBody>
          <a:bodyPr>
            <a:normAutofit/>
          </a:bodyPr>
          <a:lstStyle/>
          <a:p>
            <a:pPr marL="0" indent="0">
              <a:buNone/>
            </a:pPr>
            <a:r>
              <a:rPr lang="en-US" dirty="0"/>
              <a:t>[from Book]</a:t>
            </a:r>
          </a:p>
          <a:p>
            <a:r>
              <a:rPr lang="en-US" b="1" dirty="0" err="1"/>
              <a:t>DataTables</a:t>
            </a:r>
            <a:r>
              <a:rPr lang="en-US" dirty="0"/>
              <a:t> and </a:t>
            </a:r>
            <a:r>
              <a:rPr lang="en-US" b="1" dirty="0" err="1"/>
              <a:t>DataSets</a:t>
            </a:r>
            <a:r>
              <a:rPr lang="en-US" dirty="0"/>
              <a:t> are </a:t>
            </a:r>
            <a:r>
              <a:rPr lang="en-US" i="1" dirty="0"/>
              <a:t>in-memory caches </a:t>
            </a:r>
            <a:r>
              <a:rPr lang="en-US" dirty="0"/>
              <a:t>of data that provide a consistent relational programming model for working with data regardless of the data source. </a:t>
            </a:r>
          </a:p>
          <a:p>
            <a:pPr lvl="1"/>
            <a:r>
              <a:rPr lang="en-US" dirty="0"/>
              <a:t>A </a:t>
            </a:r>
            <a:r>
              <a:rPr lang="en-US" b="1" dirty="0" err="1"/>
              <a:t>DataTable</a:t>
            </a:r>
            <a:r>
              <a:rPr lang="en-US" dirty="0"/>
              <a:t> represents one table of relational data and consists of columns, rows, and constraints. </a:t>
            </a:r>
          </a:p>
          <a:p>
            <a:pPr lvl="1"/>
            <a:r>
              <a:rPr lang="en-US" dirty="0"/>
              <a:t>You can think of a </a:t>
            </a:r>
            <a:r>
              <a:rPr lang="en-US" b="1" dirty="0" err="1"/>
              <a:t>DataSet</a:t>
            </a:r>
            <a:r>
              <a:rPr lang="en-US" dirty="0"/>
              <a:t> as a </a:t>
            </a:r>
            <a:r>
              <a:rPr lang="en-US" i="1" dirty="0"/>
              <a:t>mini relational database</a:t>
            </a:r>
            <a:r>
              <a:rPr lang="en-US" dirty="0"/>
              <a:t>, which </a:t>
            </a:r>
            <a:r>
              <a:rPr lang="en-US" b="1" dirty="0"/>
              <a:t>includes</a:t>
            </a:r>
            <a:r>
              <a:rPr lang="en-US" dirty="0"/>
              <a:t>:</a:t>
            </a:r>
          </a:p>
          <a:p>
            <a:pPr lvl="2"/>
            <a:r>
              <a:rPr lang="en-US" dirty="0"/>
              <a:t>the </a:t>
            </a:r>
            <a:r>
              <a:rPr lang="en-US" b="1" dirty="0"/>
              <a:t>data tables </a:t>
            </a:r>
          </a:p>
          <a:p>
            <a:pPr lvl="2"/>
            <a:r>
              <a:rPr lang="en-US" dirty="0"/>
              <a:t>and the relational </a:t>
            </a:r>
            <a:r>
              <a:rPr lang="en-US" b="1" dirty="0"/>
              <a:t>integrity constraints </a:t>
            </a:r>
            <a:r>
              <a:rPr lang="en-US" dirty="0"/>
              <a:t>between them. </a:t>
            </a:r>
          </a:p>
          <a:p>
            <a:pPr lvl="1"/>
            <a:r>
              <a:rPr lang="en-US" dirty="0">
                <a:solidFill>
                  <a:srgbClr val="00B050"/>
                </a:solidFill>
              </a:rPr>
              <a:t>If you are retrieving data from a single table, you can populate and use the </a:t>
            </a:r>
            <a:r>
              <a:rPr lang="en-US" dirty="0" err="1">
                <a:solidFill>
                  <a:srgbClr val="00B050"/>
                </a:solidFill>
              </a:rPr>
              <a:t>DataTable</a:t>
            </a:r>
            <a:r>
              <a:rPr lang="en-US" dirty="0">
                <a:solidFill>
                  <a:srgbClr val="00B050"/>
                </a:solidFill>
              </a:rPr>
              <a:t> directly without the overhead of creating a </a:t>
            </a:r>
            <a:r>
              <a:rPr lang="en-US" dirty="0" err="1">
                <a:solidFill>
                  <a:srgbClr val="00B050"/>
                </a:solidFill>
              </a:rPr>
              <a:t>DataSet</a:t>
            </a:r>
            <a:r>
              <a:rPr lang="en-US" dirty="0">
                <a:solidFill>
                  <a:srgbClr val="00B050"/>
                </a:solidFill>
              </a:rPr>
              <a:t> first.</a:t>
            </a:r>
          </a:p>
          <a:p>
            <a:endParaRPr lang="en-US" dirty="0"/>
          </a:p>
        </p:txBody>
      </p:sp>
    </p:spTree>
    <p:extLst>
      <p:ext uri="{BB962C8B-B14F-4D97-AF65-F5344CB8AC3E}">
        <p14:creationId xmlns:p14="http://schemas.microsoft.com/office/powerpoint/2010/main" val="256908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9FFD-4521-6AD0-D3DC-9C645B6487EF}"/>
              </a:ext>
            </a:extLst>
          </p:cNvPr>
          <p:cNvSpPr>
            <a:spLocks noGrp="1"/>
          </p:cNvSpPr>
          <p:nvPr>
            <p:ph type="title"/>
          </p:nvPr>
        </p:nvSpPr>
        <p:spPr/>
        <p:txBody>
          <a:bodyPr/>
          <a:lstStyle/>
          <a:p>
            <a:r>
              <a:rPr lang="da-DK" dirty="0"/>
              <a:t>How to </a:t>
            </a:r>
            <a:r>
              <a:rPr lang="da-DK" dirty="0" err="1"/>
              <a:t>create</a:t>
            </a:r>
            <a:r>
              <a:rPr lang="da-DK" dirty="0"/>
              <a:t> a </a:t>
            </a:r>
            <a:r>
              <a:rPr lang="da-DK" dirty="0" err="1"/>
              <a:t>DataTable</a:t>
            </a:r>
            <a:r>
              <a:rPr lang="da-DK" dirty="0"/>
              <a:t> and </a:t>
            </a:r>
            <a:r>
              <a:rPr lang="da-DK" dirty="0" err="1"/>
              <a:t>DataSet</a:t>
            </a:r>
            <a:endParaRPr lang="en-US" dirty="0"/>
          </a:p>
        </p:txBody>
      </p:sp>
      <p:sp>
        <p:nvSpPr>
          <p:cNvPr id="3" name="Content Placeholder 2">
            <a:extLst>
              <a:ext uri="{FF2B5EF4-FFF2-40B4-BE49-F238E27FC236}">
                <a16:creationId xmlns:a16="http://schemas.microsoft.com/office/drawing/2014/main" id="{55148BCB-E332-F127-7DA9-06A2B9567D35}"/>
              </a:ext>
            </a:extLst>
          </p:cNvPr>
          <p:cNvSpPr>
            <a:spLocks noGrp="1"/>
          </p:cNvSpPr>
          <p:nvPr>
            <p:ph idx="1"/>
          </p:nvPr>
        </p:nvSpPr>
        <p:spPr/>
        <p:txBody>
          <a:bodyPr>
            <a:normAutofit/>
          </a:bodyPr>
          <a:lstStyle/>
          <a:p>
            <a:pPr algn="l"/>
            <a:r>
              <a:rPr lang="en-US" b="0" i="0" u="none" strike="noStrike" baseline="0" dirty="0"/>
              <a:t>There are </a:t>
            </a:r>
            <a:r>
              <a:rPr lang="en-US" b="1" i="0" u="none" strike="noStrike" baseline="0" dirty="0"/>
              <a:t>several ways to create </a:t>
            </a:r>
            <a:r>
              <a:rPr lang="en-US" b="0" i="0" u="none" strike="noStrike" baseline="0" dirty="0"/>
              <a:t>a </a:t>
            </a:r>
            <a:r>
              <a:rPr lang="en-US" b="1" i="0" u="none" strike="noStrike" baseline="0" dirty="0" err="1"/>
              <a:t>DataTable</a:t>
            </a:r>
            <a:r>
              <a:rPr lang="en-US" b="0" i="0" u="none" strike="noStrike" baseline="0" dirty="0"/>
              <a:t> or </a:t>
            </a:r>
            <a:r>
              <a:rPr lang="en-US" b="1" i="0" u="none" strike="noStrike" baseline="0" dirty="0" err="1"/>
              <a:t>DataSet</a:t>
            </a:r>
            <a:r>
              <a:rPr lang="en-US" b="0" i="0" u="none" strike="noStrike" baseline="0" dirty="0"/>
              <a:t>. </a:t>
            </a:r>
          </a:p>
          <a:p>
            <a:pPr algn="l"/>
            <a:r>
              <a:rPr lang="en-US" b="0" i="0" u="none" strike="noStrike" baseline="0" dirty="0"/>
              <a:t>The most obvious method is to </a:t>
            </a:r>
            <a:r>
              <a:rPr lang="en-US" b="1" i="0" u="none" strike="noStrike" baseline="0" dirty="0"/>
              <a:t>populate</a:t>
            </a:r>
            <a:r>
              <a:rPr lang="en-US" b="0" i="0" u="none" strike="noStrike" baseline="0" dirty="0"/>
              <a:t> a </a:t>
            </a:r>
            <a:r>
              <a:rPr lang="en-US" b="0" i="0" u="none" strike="noStrike" baseline="0" dirty="0" err="1"/>
              <a:t>DataTable</a:t>
            </a:r>
            <a:r>
              <a:rPr lang="en-US" b="0" i="0" u="none" strike="noStrike" baseline="0" dirty="0"/>
              <a:t> or </a:t>
            </a:r>
            <a:r>
              <a:rPr lang="en-US" b="0" i="0" u="none" strike="noStrike" baseline="0" dirty="0" err="1"/>
              <a:t>DataSet</a:t>
            </a:r>
            <a:r>
              <a:rPr lang="en-US" b="0" i="0" u="none" strike="noStrike" baseline="0" dirty="0"/>
              <a:t> </a:t>
            </a:r>
            <a:r>
              <a:rPr lang="en-US" b="1" i="0" u="none" strike="noStrike" baseline="0" dirty="0"/>
              <a:t>from an existing relational database </a:t>
            </a:r>
            <a:r>
              <a:rPr lang="en-US" b="0" i="0" u="none" strike="noStrike" baseline="0" dirty="0"/>
              <a:t>management system (RDBMS) such as a SQL Server database. </a:t>
            </a:r>
          </a:p>
          <a:p>
            <a:pPr lvl="1"/>
            <a:r>
              <a:rPr lang="en-US" b="0" i="0" u="none" strike="noStrike" baseline="0" dirty="0"/>
              <a:t>[…] a </a:t>
            </a:r>
            <a:r>
              <a:rPr lang="en-US" b="1" i="0" u="none" strike="noStrike" baseline="0" dirty="0" err="1"/>
              <a:t>DataAdapter</a:t>
            </a:r>
            <a:r>
              <a:rPr lang="en-US" b="0" i="0" u="none" strike="noStrike" baseline="0" dirty="0"/>
              <a:t> object </a:t>
            </a:r>
            <a:r>
              <a:rPr lang="en-US" b="1" i="0" u="none" strike="noStrike" baseline="0" dirty="0"/>
              <a:t>provides the bridge </a:t>
            </a:r>
            <a:r>
              <a:rPr lang="en-US" b="0" i="0" u="none" strike="noStrike" baseline="0" dirty="0"/>
              <a:t>between the </a:t>
            </a:r>
            <a:r>
              <a:rPr lang="en-US" b="1" i="0" u="none" strike="noStrike" baseline="0" dirty="0"/>
              <a:t>RDBMS</a:t>
            </a:r>
            <a:r>
              <a:rPr lang="en-US" b="0" i="0" u="none" strike="noStrike" baseline="0" dirty="0"/>
              <a:t> and the </a:t>
            </a:r>
            <a:r>
              <a:rPr lang="en-US" b="1" i="0" u="none" strike="noStrike" baseline="0" dirty="0" err="1"/>
              <a:t>DataTable</a:t>
            </a:r>
            <a:r>
              <a:rPr lang="en-US" b="1" i="0" u="none" strike="noStrike" baseline="0" dirty="0"/>
              <a:t> or </a:t>
            </a:r>
            <a:r>
              <a:rPr lang="en-US" b="1" i="0" u="none" strike="noStrike" baseline="0" dirty="0" err="1"/>
              <a:t>DataSet</a:t>
            </a:r>
            <a:r>
              <a:rPr lang="en-US" b="0" i="0" u="none" strike="noStrike" baseline="0" dirty="0"/>
              <a:t>. </a:t>
            </a:r>
          </a:p>
          <a:p>
            <a:pPr lvl="1"/>
            <a:r>
              <a:rPr lang="en-US" b="0" i="0" u="none" strike="noStrike" baseline="0" dirty="0">
                <a:solidFill>
                  <a:srgbClr val="00B050"/>
                </a:solidFill>
              </a:rPr>
              <a:t>By using a </a:t>
            </a:r>
            <a:r>
              <a:rPr lang="en-US" b="0" i="0" u="none" strike="noStrike" baseline="0" dirty="0" err="1">
                <a:solidFill>
                  <a:srgbClr val="00B050"/>
                </a:solidFill>
              </a:rPr>
              <a:t>DataAdapter</a:t>
            </a:r>
            <a:r>
              <a:rPr lang="en-US" dirty="0">
                <a:solidFill>
                  <a:srgbClr val="00B050"/>
                </a:solidFill>
              </a:rPr>
              <a:t> </a:t>
            </a:r>
            <a:r>
              <a:rPr lang="en-US" b="0" i="0" u="none" strike="noStrike" baseline="0" dirty="0">
                <a:solidFill>
                  <a:srgbClr val="00B050"/>
                </a:solidFill>
              </a:rPr>
              <a:t>object, the </a:t>
            </a:r>
            <a:r>
              <a:rPr lang="en-US" b="0" i="0" u="none" strike="noStrike" baseline="0" dirty="0" err="1">
                <a:solidFill>
                  <a:srgbClr val="00B050"/>
                </a:solidFill>
              </a:rPr>
              <a:t>DataTable</a:t>
            </a:r>
            <a:r>
              <a:rPr lang="en-US" b="0" i="0" u="none" strike="noStrike" baseline="0" dirty="0">
                <a:solidFill>
                  <a:srgbClr val="00B050"/>
                </a:solidFill>
              </a:rPr>
              <a:t> or </a:t>
            </a:r>
            <a:r>
              <a:rPr lang="en-US" b="0" i="0" u="none" strike="noStrike" baseline="0" dirty="0" err="1">
                <a:solidFill>
                  <a:srgbClr val="00B050"/>
                </a:solidFill>
              </a:rPr>
              <a:t>DataSet</a:t>
            </a:r>
            <a:r>
              <a:rPr lang="en-US" b="0" i="0" u="none" strike="noStrike" baseline="0" dirty="0">
                <a:solidFill>
                  <a:srgbClr val="00B050"/>
                </a:solidFill>
              </a:rPr>
              <a:t> is totally independent from the data source</a:t>
            </a:r>
          </a:p>
          <a:p>
            <a:pPr marL="0" indent="0">
              <a:buNone/>
            </a:pPr>
            <a:endParaRPr lang="en-US" sz="2400" dirty="0"/>
          </a:p>
        </p:txBody>
      </p:sp>
    </p:spTree>
    <p:extLst>
      <p:ext uri="{BB962C8B-B14F-4D97-AF65-F5344CB8AC3E}">
        <p14:creationId xmlns:p14="http://schemas.microsoft.com/office/powerpoint/2010/main" val="14338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58CC-DF98-C47D-4953-82530E1AE417}"/>
              </a:ext>
            </a:extLst>
          </p:cNvPr>
          <p:cNvSpPr>
            <a:spLocks noGrp="1"/>
          </p:cNvSpPr>
          <p:nvPr>
            <p:ph type="title"/>
          </p:nvPr>
        </p:nvSpPr>
        <p:spPr/>
        <p:txBody>
          <a:bodyPr/>
          <a:lstStyle/>
          <a:p>
            <a:r>
              <a:rPr lang="da-DK" dirty="0" err="1"/>
              <a:t>Populating</a:t>
            </a:r>
            <a:r>
              <a:rPr lang="da-DK" dirty="0"/>
              <a:t> a </a:t>
            </a:r>
            <a:r>
              <a:rPr lang="da-DK" b="1" dirty="0" err="1"/>
              <a:t>DataTable</a:t>
            </a:r>
            <a:r>
              <a:rPr lang="da-DK" dirty="0"/>
              <a:t> from an SQL DB</a:t>
            </a:r>
            <a:endParaRPr lang="en-US" dirty="0"/>
          </a:p>
        </p:txBody>
      </p:sp>
      <p:sp>
        <p:nvSpPr>
          <p:cNvPr id="3" name="Content Placeholder 2">
            <a:extLst>
              <a:ext uri="{FF2B5EF4-FFF2-40B4-BE49-F238E27FC236}">
                <a16:creationId xmlns:a16="http://schemas.microsoft.com/office/drawing/2014/main" id="{097D782D-0045-3623-776C-6F3BD05578F1}"/>
              </a:ext>
            </a:extLst>
          </p:cNvPr>
          <p:cNvSpPr>
            <a:spLocks noGrp="1"/>
          </p:cNvSpPr>
          <p:nvPr>
            <p:ph idx="1"/>
          </p:nvPr>
        </p:nvSpPr>
        <p:spPr/>
        <p:txBody>
          <a:bodyPr>
            <a:normAutofit fontScale="92500" lnSpcReduction="10000"/>
          </a:bodyPr>
          <a:lstStyle/>
          <a:p>
            <a:r>
              <a:rPr lang="en-US" sz="2800" dirty="0"/>
              <a:t>To </a:t>
            </a:r>
            <a:r>
              <a:rPr lang="en-US" sz="2800" b="1" dirty="0"/>
              <a:t>retrieve data from a database</a:t>
            </a:r>
            <a:r>
              <a:rPr lang="en-US" sz="2800" dirty="0"/>
              <a:t>, you set up a connection with the database using a Connection object. </a:t>
            </a:r>
          </a:p>
          <a:p>
            <a:r>
              <a:rPr lang="en-US" sz="2800" dirty="0"/>
              <a:t>After […] you create a Command object to retrieve the data from the database;</a:t>
            </a:r>
          </a:p>
          <a:p>
            <a:pPr lvl="1"/>
            <a:r>
              <a:rPr lang="en-US" dirty="0"/>
              <a:t>if […] retrieving data from a single table […] you can populate and work with a </a:t>
            </a:r>
            <a:r>
              <a:rPr lang="en-US" dirty="0" err="1"/>
              <a:t>DataTable</a:t>
            </a:r>
            <a:r>
              <a:rPr lang="en-US" dirty="0"/>
              <a:t> directly without creating a </a:t>
            </a:r>
            <a:r>
              <a:rPr lang="en-US" dirty="0" err="1"/>
              <a:t>DataSet</a:t>
            </a:r>
            <a:r>
              <a:rPr lang="en-US" dirty="0"/>
              <a:t> object</a:t>
            </a:r>
          </a:p>
          <a:p>
            <a:r>
              <a:rPr lang="en-US" dirty="0"/>
              <a:t>The </a:t>
            </a:r>
            <a:r>
              <a:rPr lang="en-US" b="1" dirty="0"/>
              <a:t>Load</a:t>
            </a:r>
            <a:r>
              <a:rPr lang="en-US" dirty="0"/>
              <a:t> method of the </a:t>
            </a:r>
            <a:r>
              <a:rPr lang="en-US" b="1" dirty="0" err="1"/>
              <a:t>DataTable</a:t>
            </a:r>
            <a:r>
              <a:rPr lang="en-US" dirty="0"/>
              <a:t> </a:t>
            </a:r>
            <a:r>
              <a:rPr lang="en-US" i="1" dirty="0"/>
              <a:t>fills the table </a:t>
            </a:r>
            <a:r>
              <a:rPr lang="en-US" dirty="0"/>
              <a:t>with the contents of a </a:t>
            </a:r>
            <a:r>
              <a:rPr lang="en-US" dirty="0" err="1"/>
              <a:t>DataReader</a:t>
            </a:r>
            <a:r>
              <a:rPr lang="en-US" dirty="0"/>
              <a:t> object</a:t>
            </a:r>
          </a:p>
          <a:p>
            <a:endParaRPr lang="en-US" dirty="0"/>
          </a:p>
          <a:p>
            <a:r>
              <a:rPr lang="en-US" dirty="0"/>
              <a:t>See </a:t>
            </a:r>
            <a:r>
              <a:rPr lang="en-US" dirty="0">
                <a:solidFill>
                  <a:srgbClr val="0070C0"/>
                </a:solidFill>
              </a:rPr>
              <a:t>code\</a:t>
            </a:r>
            <a:r>
              <a:rPr lang="en-US" dirty="0" err="1">
                <a:solidFill>
                  <a:srgbClr val="0070C0"/>
                </a:solidFill>
              </a:rPr>
              <a:t>DataTable_example.cs</a:t>
            </a:r>
            <a:endParaRPr lang="en-US" dirty="0">
              <a:solidFill>
                <a:srgbClr val="0070C0"/>
              </a:solidFill>
            </a:endParaRPr>
          </a:p>
          <a:p>
            <a:pPr marL="0" indent="0">
              <a:buNone/>
            </a:pPr>
            <a:r>
              <a:rPr lang="en-US" sz="1900" dirty="0"/>
              <a:t>	open: </a:t>
            </a:r>
            <a:r>
              <a:rPr lang="en-US" sz="1900" dirty="0">
                <a:hlinkClick r:id="rId3"/>
              </a:rPr>
              <a:t>http://localhost/phpmyadmin/index.php?route=/database/sql&amp;db=test123</a:t>
            </a:r>
            <a:r>
              <a:rPr lang="en-US" sz="1900" dirty="0"/>
              <a:t>   </a:t>
            </a:r>
          </a:p>
        </p:txBody>
      </p:sp>
      <p:sp>
        <p:nvSpPr>
          <p:cNvPr id="4" name="Speech Bubble: Oval 3">
            <a:extLst>
              <a:ext uri="{FF2B5EF4-FFF2-40B4-BE49-F238E27FC236}">
                <a16:creationId xmlns:a16="http://schemas.microsoft.com/office/drawing/2014/main" id="{7C2C1EAA-2208-A2D3-C846-A070D0B39B57}"/>
              </a:ext>
            </a:extLst>
          </p:cNvPr>
          <p:cNvSpPr/>
          <p:nvPr/>
        </p:nvSpPr>
        <p:spPr>
          <a:xfrm>
            <a:off x="9848850" y="4305300"/>
            <a:ext cx="2209800" cy="2187575"/>
          </a:xfrm>
          <a:prstGeom prst="wedgeEllipseCallout">
            <a:avLst>
              <a:gd name="adj1" fmla="val -63708"/>
              <a:gd name="adj2" fmla="val 20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Using the same DB </a:t>
            </a:r>
            <a:r>
              <a:rPr lang="da-DK" dirty="0" err="1"/>
              <a:t>we</a:t>
            </a:r>
            <a:r>
              <a:rPr lang="da-DK" dirty="0"/>
              <a:t>  made last time:</a:t>
            </a:r>
            <a:br>
              <a:rPr lang="da-DK" dirty="0"/>
            </a:br>
            <a:r>
              <a:rPr lang="da-DK" b="1" dirty="0"/>
              <a:t>Test123</a:t>
            </a:r>
            <a:r>
              <a:rPr lang="da-DK" dirty="0"/>
              <a:t>, </a:t>
            </a:r>
            <a:br>
              <a:rPr lang="da-DK" dirty="0"/>
            </a:br>
            <a:r>
              <a:rPr lang="da-DK" dirty="0"/>
              <a:t>with </a:t>
            </a:r>
            <a:r>
              <a:rPr lang="da-DK" b="1" dirty="0"/>
              <a:t>Persons</a:t>
            </a:r>
            <a:r>
              <a:rPr lang="da-DK" dirty="0"/>
              <a:t> </a:t>
            </a:r>
            <a:r>
              <a:rPr lang="da-DK" dirty="0" err="1"/>
              <a:t>table</a:t>
            </a:r>
            <a:endParaRPr lang="en-US" dirty="0"/>
          </a:p>
        </p:txBody>
      </p:sp>
    </p:spTree>
    <p:extLst>
      <p:ext uri="{BB962C8B-B14F-4D97-AF65-F5344CB8AC3E}">
        <p14:creationId xmlns:p14="http://schemas.microsoft.com/office/powerpoint/2010/main" val="298455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D87B-027A-134A-8B80-9D7A69B8B581}"/>
              </a:ext>
            </a:extLst>
          </p:cNvPr>
          <p:cNvSpPr>
            <a:spLocks noGrp="1"/>
          </p:cNvSpPr>
          <p:nvPr>
            <p:ph type="title"/>
          </p:nvPr>
        </p:nvSpPr>
        <p:spPr/>
        <p:txBody>
          <a:bodyPr/>
          <a:lstStyle/>
          <a:p>
            <a:r>
              <a:rPr lang="da-DK" dirty="0" err="1"/>
              <a:t>We</a:t>
            </a:r>
            <a:r>
              <a:rPr lang="da-DK" dirty="0"/>
              <a:t> </a:t>
            </a:r>
            <a:r>
              <a:rPr lang="da-DK" dirty="0" err="1"/>
              <a:t>need</a:t>
            </a:r>
            <a:r>
              <a:rPr lang="da-DK" dirty="0"/>
              <a:t> 2 </a:t>
            </a:r>
            <a:r>
              <a:rPr lang="da-DK" dirty="0" err="1"/>
              <a:t>tables</a:t>
            </a:r>
            <a:r>
              <a:rPr lang="da-DK" dirty="0"/>
              <a:t> for the </a:t>
            </a:r>
            <a:r>
              <a:rPr lang="da-DK" dirty="0" err="1"/>
              <a:t>next</a:t>
            </a:r>
            <a:r>
              <a:rPr lang="da-DK" dirty="0"/>
              <a:t> </a:t>
            </a:r>
            <a:r>
              <a:rPr lang="da-DK" dirty="0" err="1"/>
              <a:t>example</a:t>
            </a:r>
            <a:r>
              <a:rPr lang="da-DK" dirty="0"/>
              <a:t>…</a:t>
            </a:r>
            <a:endParaRPr lang="en-US" dirty="0"/>
          </a:p>
        </p:txBody>
      </p:sp>
      <p:sp>
        <p:nvSpPr>
          <p:cNvPr id="3" name="Content Placeholder 2">
            <a:extLst>
              <a:ext uri="{FF2B5EF4-FFF2-40B4-BE49-F238E27FC236}">
                <a16:creationId xmlns:a16="http://schemas.microsoft.com/office/drawing/2014/main" id="{A7AA736E-753F-19AA-2BAA-BD7785A35549}"/>
              </a:ext>
            </a:extLst>
          </p:cNvPr>
          <p:cNvSpPr>
            <a:spLocks noGrp="1"/>
          </p:cNvSpPr>
          <p:nvPr>
            <p:ph sz="half" idx="1"/>
          </p:nvPr>
        </p:nvSpPr>
        <p:spPr/>
        <p:txBody>
          <a:bodyPr>
            <a:normAutofit fontScale="47500" lnSpcReduction="20000"/>
          </a:bodyPr>
          <a:lstStyle/>
          <a:p>
            <a:pPr marL="0" indent="0">
              <a:buNone/>
            </a:pPr>
            <a:r>
              <a:rPr lang="en-US" dirty="0"/>
              <a:t>SELECT * FROM `shirts` WHERE 1create table shirts  (</a:t>
            </a:r>
          </a:p>
          <a:p>
            <a:pPr marL="0" indent="0">
              <a:buNone/>
            </a:pPr>
            <a:r>
              <a:rPr lang="en-US" dirty="0"/>
              <a:t>    </a:t>
            </a:r>
            <a:r>
              <a:rPr lang="en-US" dirty="0" err="1"/>
              <a:t>shirtID</a:t>
            </a:r>
            <a:r>
              <a:rPr lang="en-US" dirty="0"/>
              <a:t> int NOT NULL AUTO_INCREMENT,</a:t>
            </a:r>
          </a:p>
          <a:p>
            <a:pPr marL="0" indent="0">
              <a:buNone/>
            </a:pPr>
            <a:r>
              <a:rPr lang="en-US" dirty="0"/>
              <a:t>    description varchar(255),</a:t>
            </a:r>
          </a:p>
          <a:p>
            <a:pPr marL="0" indent="0">
              <a:buNone/>
            </a:pPr>
            <a:r>
              <a:rPr lang="en-US" dirty="0"/>
              <a:t>    color varchar(50),</a:t>
            </a:r>
          </a:p>
          <a:p>
            <a:pPr marL="0" indent="0">
              <a:buNone/>
            </a:pPr>
            <a:r>
              <a:rPr lang="en-US" dirty="0"/>
              <a:t>    owner int NOT NULL,</a:t>
            </a:r>
          </a:p>
          <a:p>
            <a:pPr marL="0" indent="0">
              <a:buNone/>
            </a:pPr>
            <a:r>
              <a:rPr lang="en-US" dirty="0"/>
              <a:t>    PRIMARY KEY (</a:t>
            </a:r>
            <a:r>
              <a:rPr lang="en-US" dirty="0" err="1"/>
              <a:t>shirtID</a:t>
            </a:r>
            <a:r>
              <a:rPr lang="en-US" dirty="0"/>
              <a:t>),</a:t>
            </a:r>
          </a:p>
          <a:p>
            <a:pPr marL="0" indent="0">
              <a:buNone/>
            </a:pPr>
            <a:r>
              <a:rPr lang="en-US" dirty="0"/>
              <a:t>    FOREIGN KEY (owner) REFERENCES Persons(</a:t>
            </a:r>
            <a:r>
              <a:rPr lang="en-US" dirty="0" err="1"/>
              <a:t>PersonID</a:t>
            </a:r>
            <a:r>
              <a:rPr lang="en-US" dirty="0"/>
              <a:t>)</a:t>
            </a:r>
          </a:p>
          <a:p>
            <a:pPr marL="0" indent="0">
              <a:buNone/>
            </a:pPr>
            <a:r>
              <a:rPr lang="en-US" dirty="0"/>
              <a:t>);</a:t>
            </a:r>
          </a:p>
          <a:p>
            <a:pPr marL="0" indent="0">
              <a:buNone/>
            </a:pPr>
            <a:endParaRPr lang="en-US" dirty="0"/>
          </a:p>
          <a:p>
            <a:pPr marL="0" indent="0">
              <a:buNone/>
            </a:pPr>
            <a:r>
              <a:rPr lang="en-US" dirty="0"/>
              <a:t>insert into shirts (</a:t>
            </a:r>
            <a:r>
              <a:rPr lang="en-US" dirty="0" err="1"/>
              <a:t>shirtID,description,color,owner</a:t>
            </a:r>
            <a:r>
              <a:rPr lang="en-US" dirty="0"/>
              <a:t>)</a:t>
            </a:r>
          </a:p>
          <a:p>
            <a:pPr marL="0" indent="0">
              <a:buNone/>
            </a:pPr>
            <a:r>
              <a:rPr lang="en-US" dirty="0"/>
              <a:t>	VALUES (</a:t>
            </a:r>
            <a:r>
              <a:rPr lang="en-US" dirty="0" err="1"/>
              <a:t>null,"a</a:t>
            </a:r>
            <a:r>
              <a:rPr lang="en-US" dirty="0"/>
              <a:t> terrific </a:t>
            </a:r>
            <a:r>
              <a:rPr lang="en-US" dirty="0" err="1"/>
              <a:t>hawaiian</a:t>
            </a:r>
            <a:r>
              <a:rPr lang="en-US" dirty="0"/>
              <a:t> shirt","multicolor",1);</a:t>
            </a:r>
          </a:p>
          <a:p>
            <a:pPr marL="0" indent="0">
              <a:buNone/>
            </a:pPr>
            <a:r>
              <a:rPr lang="en-US" dirty="0"/>
              <a:t>insert into shirts (</a:t>
            </a:r>
            <a:r>
              <a:rPr lang="en-US" dirty="0" err="1"/>
              <a:t>shirtID,description,color,owner</a:t>
            </a:r>
            <a:r>
              <a:rPr lang="en-US" dirty="0"/>
              <a:t>) </a:t>
            </a:r>
          </a:p>
          <a:p>
            <a:pPr marL="0" indent="0">
              <a:buNone/>
            </a:pPr>
            <a:r>
              <a:rPr lang="en-US" dirty="0"/>
              <a:t>	VALUES (</a:t>
            </a:r>
            <a:r>
              <a:rPr lang="en-US" dirty="0" err="1"/>
              <a:t>null,"a</a:t>
            </a:r>
            <a:r>
              <a:rPr lang="en-US" dirty="0"/>
              <a:t> sad shirt","gray",1);</a:t>
            </a:r>
          </a:p>
          <a:p>
            <a:pPr marL="0" indent="0">
              <a:buNone/>
            </a:pPr>
            <a:r>
              <a:rPr lang="en-US" dirty="0"/>
              <a:t>insert into shirts (</a:t>
            </a:r>
            <a:r>
              <a:rPr lang="en-US" dirty="0" err="1"/>
              <a:t>shirtID,description,color,owner</a:t>
            </a:r>
            <a:r>
              <a:rPr lang="en-US" dirty="0"/>
              <a:t>) </a:t>
            </a:r>
          </a:p>
          <a:p>
            <a:pPr marL="0" indent="0">
              <a:buNone/>
            </a:pPr>
            <a:r>
              <a:rPr lang="en-US" dirty="0"/>
              <a:t>	VALUES (</a:t>
            </a:r>
            <a:r>
              <a:rPr lang="en-US" dirty="0" err="1"/>
              <a:t>null,"a</a:t>
            </a:r>
            <a:r>
              <a:rPr lang="en-US" dirty="0"/>
              <a:t> t-shirt with yellow flowers","blue",2);</a:t>
            </a:r>
          </a:p>
        </p:txBody>
      </p:sp>
      <p:sp>
        <p:nvSpPr>
          <p:cNvPr id="4" name="Content Placeholder 3">
            <a:extLst>
              <a:ext uri="{FF2B5EF4-FFF2-40B4-BE49-F238E27FC236}">
                <a16:creationId xmlns:a16="http://schemas.microsoft.com/office/drawing/2014/main" id="{B2CC8A34-85F1-1914-DABB-85D75FF0CDA3}"/>
              </a:ext>
            </a:extLst>
          </p:cNvPr>
          <p:cNvSpPr>
            <a:spLocks noGrp="1"/>
          </p:cNvSpPr>
          <p:nvPr>
            <p:ph sz="half" idx="2"/>
          </p:nvPr>
        </p:nvSpPr>
        <p:spPr/>
        <p:txBody>
          <a:bodyPr/>
          <a:lstStyle/>
          <a:p>
            <a:r>
              <a:rPr lang="da-DK" dirty="0"/>
              <a:t>Try:</a:t>
            </a:r>
            <a:endParaRPr lang="en-US" dirty="0"/>
          </a:p>
          <a:p>
            <a:pPr marL="0" indent="0">
              <a:buNone/>
            </a:pPr>
            <a:r>
              <a:rPr lang="en-US" sz="1600" dirty="0"/>
              <a:t>SELECT </a:t>
            </a:r>
            <a:r>
              <a:rPr lang="en-US" sz="1600" dirty="0" err="1"/>
              <a:t>LastName,description</a:t>
            </a:r>
            <a:r>
              <a:rPr lang="en-US" sz="1600" dirty="0"/>
              <a:t> FROM persons</a:t>
            </a:r>
            <a:br>
              <a:rPr lang="en-US" sz="1600" dirty="0"/>
            </a:br>
            <a:r>
              <a:rPr lang="en-US" sz="1600" dirty="0"/>
              <a:t>   INNER JOIN shirts </a:t>
            </a:r>
            <a:br>
              <a:rPr lang="en-US" sz="1600" dirty="0"/>
            </a:br>
            <a:r>
              <a:rPr lang="en-US" sz="1600" dirty="0"/>
              <a:t>      ON </a:t>
            </a:r>
            <a:r>
              <a:rPr lang="en-US" sz="1600" dirty="0" err="1"/>
              <a:t>Persons.PersonID</a:t>
            </a:r>
            <a:r>
              <a:rPr lang="en-US" sz="1600" dirty="0"/>
              <a:t>=</a:t>
            </a:r>
            <a:r>
              <a:rPr lang="en-US" sz="1600" dirty="0" err="1"/>
              <a:t>shirts.owner</a:t>
            </a:r>
            <a:r>
              <a:rPr lang="en-US" sz="1600" dirty="0"/>
              <a:t>;</a:t>
            </a:r>
          </a:p>
        </p:txBody>
      </p:sp>
    </p:spTree>
    <p:extLst>
      <p:ext uri="{BB962C8B-B14F-4D97-AF65-F5344CB8AC3E}">
        <p14:creationId xmlns:p14="http://schemas.microsoft.com/office/powerpoint/2010/main" val="421362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58CC-DF98-C47D-4953-82530E1AE417}"/>
              </a:ext>
            </a:extLst>
          </p:cNvPr>
          <p:cNvSpPr>
            <a:spLocks noGrp="1"/>
          </p:cNvSpPr>
          <p:nvPr>
            <p:ph type="title"/>
          </p:nvPr>
        </p:nvSpPr>
        <p:spPr/>
        <p:txBody>
          <a:bodyPr/>
          <a:lstStyle/>
          <a:p>
            <a:r>
              <a:rPr lang="da-DK" dirty="0" err="1"/>
              <a:t>Populating</a:t>
            </a:r>
            <a:r>
              <a:rPr lang="da-DK" dirty="0"/>
              <a:t> a </a:t>
            </a:r>
            <a:r>
              <a:rPr lang="da-DK" b="1" dirty="0" err="1"/>
              <a:t>DataSet</a:t>
            </a:r>
            <a:r>
              <a:rPr lang="da-DK" dirty="0"/>
              <a:t> from an SQL DB</a:t>
            </a:r>
            <a:endParaRPr lang="en-US" dirty="0"/>
          </a:p>
        </p:txBody>
      </p:sp>
      <p:sp>
        <p:nvSpPr>
          <p:cNvPr id="3" name="Content Placeholder 2">
            <a:extLst>
              <a:ext uri="{FF2B5EF4-FFF2-40B4-BE49-F238E27FC236}">
                <a16:creationId xmlns:a16="http://schemas.microsoft.com/office/drawing/2014/main" id="{097D782D-0045-3623-776C-6F3BD05578F1}"/>
              </a:ext>
            </a:extLst>
          </p:cNvPr>
          <p:cNvSpPr>
            <a:spLocks noGrp="1"/>
          </p:cNvSpPr>
          <p:nvPr>
            <p:ph idx="1"/>
          </p:nvPr>
        </p:nvSpPr>
        <p:spPr/>
        <p:txBody>
          <a:bodyPr>
            <a:normAutofit/>
          </a:bodyPr>
          <a:lstStyle/>
          <a:p>
            <a:pPr marL="0" indent="0" algn="l">
              <a:buNone/>
            </a:pPr>
            <a:r>
              <a:rPr lang="en-US" sz="2400" b="1" i="0" u="none" strike="noStrike" baseline="0" dirty="0"/>
              <a:t>[book]</a:t>
            </a:r>
          </a:p>
          <a:p>
            <a:pPr algn="l"/>
            <a:r>
              <a:rPr lang="en-US" sz="2400" b="0" i="0" u="none" strike="noStrike" baseline="0" dirty="0"/>
              <a:t>When you need to </a:t>
            </a:r>
            <a:r>
              <a:rPr lang="en-US" sz="2400" b="1" i="0" u="none" strike="noStrike" baseline="0" dirty="0"/>
              <a:t>load data into multiple tables </a:t>
            </a:r>
            <a:r>
              <a:rPr lang="en-US" sz="2400" b="0" i="0" u="none" strike="noStrike" baseline="0" dirty="0"/>
              <a:t>and </a:t>
            </a:r>
            <a:r>
              <a:rPr lang="en-US" sz="2400" b="1" i="0" u="none" strike="noStrike" baseline="0" dirty="0"/>
              <a:t>maintain the referential integrity </a:t>
            </a:r>
            <a:r>
              <a:rPr lang="en-US" sz="2400" b="0" i="0" u="none" strike="noStrike" baseline="0" dirty="0"/>
              <a:t>between the tables, you need to use the </a:t>
            </a:r>
            <a:r>
              <a:rPr lang="en-US" sz="2400" b="1" i="0" u="none" strike="noStrike" baseline="0" dirty="0" err="1"/>
              <a:t>DataSet</a:t>
            </a:r>
            <a:r>
              <a:rPr lang="en-US" sz="2400" b="1" i="0" u="none" strike="noStrike" baseline="0" dirty="0"/>
              <a:t> object </a:t>
            </a:r>
            <a:r>
              <a:rPr lang="en-US" sz="2400" b="0" i="0" u="none" strike="noStrike" baseline="0" dirty="0"/>
              <a:t>as </a:t>
            </a:r>
            <a:r>
              <a:rPr lang="en-US" sz="2400" b="1" i="0" u="none" strike="noStrike" baseline="0" dirty="0"/>
              <a:t>a container for the </a:t>
            </a:r>
            <a:r>
              <a:rPr lang="en-US" sz="2400" b="1" i="0" u="none" strike="noStrike" baseline="0" dirty="0" err="1"/>
              <a:t>DataTables</a:t>
            </a:r>
            <a:r>
              <a:rPr lang="en-US" sz="2400" b="0" i="0" u="none" strike="noStrike" baseline="0" dirty="0"/>
              <a:t>. </a:t>
            </a:r>
          </a:p>
          <a:p>
            <a:pPr algn="l"/>
            <a:r>
              <a:rPr lang="en-US" sz="2400" b="0" i="0" u="none" strike="noStrike" baseline="0" dirty="0"/>
              <a:t>To retrieve data from a database and </a:t>
            </a:r>
            <a:r>
              <a:rPr lang="en-US" sz="2400" b="1" i="0" u="none" strike="noStrike" baseline="0" dirty="0"/>
              <a:t>fill</a:t>
            </a:r>
            <a:r>
              <a:rPr lang="en-US" sz="2400" b="0" i="0" u="none" strike="noStrike" baseline="0" dirty="0"/>
              <a:t> the </a:t>
            </a:r>
            <a:r>
              <a:rPr lang="en-US" sz="2400" b="0" i="0" u="none" strike="noStrike" baseline="0" dirty="0" err="1"/>
              <a:t>DataSet</a:t>
            </a:r>
            <a:r>
              <a:rPr lang="en-US" sz="2400" b="0" i="0" u="none" strike="noStrike" baseline="0" dirty="0"/>
              <a:t>, you</a:t>
            </a:r>
          </a:p>
          <a:p>
            <a:pPr lvl="1"/>
            <a:r>
              <a:rPr lang="en-US" sz="1800" b="0" i="0" u="none" strike="noStrike" baseline="0" dirty="0"/>
              <a:t>set up a connection with the database using a Connection object. </a:t>
            </a:r>
          </a:p>
          <a:p>
            <a:pPr lvl="1"/>
            <a:r>
              <a:rPr lang="en-US" sz="1800" b="0" i="0" u="none" strike="noStrike" baseline="0" dirty="0"/>
              <a:t>[…] you create a Command object to retrieve the data from the database, </a:t>
            </a:r>
          </a:p>
          <a:p>
            <a:pPr lvl="1"/>
            <a:r>
              <a:rPr lang="en-US" sz="1800" b="0" i="0" u="none" strike="noStrike" baseline="0" dirty="0"/>
              <a:t>and then create a </a:t>
            </a:r>
            <a:r>
              <a:rPr lang="en-US" sz="1800" b="1" i="0" u="none" strike="noStrike" baseline="0" dirty="0" err="1"/>
              <a:t>DataAdapter</a:t>
            </a:r>
            <a:r>
              <a:rPr lang="en-US" sz="1800" b="0" i="0" u="none" strike="noStrike" baseline="0" dirty="0"/>
              <a:t> </a:t>
            </a:r>
            <a:r>
              <a:rPr lang="en-US" sz="1800" b="0" i="1" u="none" strike="noStrike" baseline="0" dirty="0"/>
              <a:t>to fill the </a:t>
            </a:r>
            <a:r>
              <a:rPr lang="en-US" sz="1800" b="0" i="1" u="none" strike="noStrike" baseline="0" dirty="0" err="1"/>
              <a:t>DataSet</a:t>
            </a:r>
            <a:r>
              <a:rPr lang="en-US" sz="1800" b="0" i="0" u="none" strike="noStrike" baseline="0" dirty="0"/>
              <a:t>, setting the previously created </a:t>
            </a:r>
            <a:r>
              <a:rPr lang="en-US" sz="1800" b="1" i="0" u="none" strike="noStrike" baseline="0" dirty="0"/>
              <a:t>Command object </a:t>
            </a:r>
            <a:r>
              <a:rPr lang="en-US" sz="1800" b="0" i="0" u="none" strike="noStrike" baseline="0" dirty="0"/>
              <a:t>to </a:t>
            </a:r>
            <a:r>
              <a:rPr lang="en-US" sz="1800" b="1" i="0" u="none" strike="noStrike" baseline="0" dirty="0"/>
              <a:t>the </a:t>
            </a:r>
            <a:r>
              <a:rPr lang="en-US" sz="1800" b="1" i="0" u="none" strike="noStrike" baseline="0" dirty="0" err="1"/>
              <a:t>SelectCommand</a:t>
            </a:r>
            <a:r>
              <a:rPr lang="en-US" sz="1800" b="1" i="0" u="none" strike="noStrike" baseline="0" dirty="0"/>
              <a:t> property of the </a:t>
            </a:r>
            <a:r>
              <a:rPr lang="en-US" sz="1800" b="1" i="0" u="none" strike="noStrike" baseline="0" dirty="0" err="1"/>
              <a:t>DataAdapter</a:t>
            </a:r>
            <a:r>
              <a:rPr lang="en-US" sz="1800" b="0" i="0" u="none" strike="noStrike" baseline="0" dirty="0"/>
              <a:t>. </a:t>
            </a:r>
          </a:p>
          <a:p>
            <a:pPr lvl="1"/>
            <a:r>
              <a:rPr lang="en-US" sz="1800" b="1" i="0" u="none" strike="noStrike" baseline="0" dirty="0">
                <a:solidFill>
                  <a:srgbClr val="00B050"/>
                </a:solidFill>
              </a:rPr>
              <a:t>Create a separate </a:t>
            </a:r>
            <a:r>
              <a:rPr lang="en-US" sz="1800" b="1" i="0" u="none" strike="noStrike" baseline="0" dirty="0" err="1">
                <a:solidFill>
                  <a:srgbClr val="00B050"/>
                </a:solidFill>
              </a:rPr>
              <a:t>DataAdapter</a:t>
            </a:r>
            <a:r>
              <a:rPr lang="en-US" sz="1800" b="1" i="0" u="none" strike="noStrike" baseline="0" dirty="0">
                <a:solidFill>
                  <a:srgbClr val="00B050"/>
                </a:solidFill>
              </a:rPr>
              <a:t> for each </a:t>
            </a:r>
            <a:r>
              <a:rPr lang="en-US" sz="1800" b="1" i="0" u="none" strike="noStrike" baseline="0" dirty="0" err="1">
                <a:solidFill>
                  <a:srgbClr val="00B050"/>
                </a:solidFill>
              </a:rPr>
              <a:t>DataTable</a:t>
            </a:r>
            <a:r>
              <a:rPr lang="en-US" sz="1800" b="1" i="0" u="none" strike="noStrike" baseline="0" dirty="0">
                <a:solidFill>
                  <a:srgbClr val="00B050"/>
                </a:solidFill>
              </a:rPr>
              <a:t>. </a:t>
            </a:r>
          </a:p>
          <a:p>
            <a:pPr lvl="1"/>
            <a:r>
              <a:rPr lang="en-US" sz="1800" b="0" i="0" u="none" strike="noStrike" baseline="0" dirty="0"/>
              <a:t>The final step is to </a:t>
            </a:r>
            <a:r>
              <a:rPr lang="en-US" sz="1800" b="1" i="0" u="none" strike="noStrike" baseline="0" dirty="0"/>
              <a:t>fill the </a:t>
            </a:r>
            <a:r>
              <a:rPr lang="en-US" sz="1800" b="1" i="0" u="none" strike="noStrike" baseline="0" dirty="0" err="1"/>
              <a:t>DataSet</a:t>
            </a:r>
            <a:r>
              <a:rPr lang="en-US" sz="1800" b="1" i="0" u="none" strike="noStrike" baseline="0" dirty="0"/>
              <a:t> </a:t>
            </a:r>
            <a:r>
              <a:rPr lang="en-US" sz="1800" b="0" i="0" u="none" strike="noStrike" baseline="0" dirty="0"/>
              <a:t>with the data by executing the Fill method of the </a:t>
            </a:r>
            <a:r>
              <a:rPr lang="en-US" sz="1800" b="0" i="0" u="none" strike="noStrike" baseline="0" dirty="0" err="1"/>
              <a:t>DataAdapter</a:t>
            </a:r>
            <a:r>
              <a:rPr lang="en-US" sz="1800" b="0" i="0" u="none" strike="noStrike" baseline="0" dirty="0"/>
              <a:t>.</a:t>
            </a:r>
            <a:endParaRPr lang="en-US" sz="3200" dirty="0"/>
          </a:p>
          <a:p>
            <a:r>
              <a:rPr lang="en-US" sz="2400" dirty="0">
                <a:solidFill>
                  <a:srgbClr val="FF0000"/>
                </a:solidFill>
              </a:rPr>
              <a:t>See : </a:t>
            </a:r>
            <a:r>
              <a:rPr lang="en-US" sz="2400" dirty="0">
                <a:solidFill>
                  <a:srgbClr val="0070C0"/>
                </a:solidFill>
              </a:rPr>
              <a:t>code\</a:t>
            </a:r>
            <a:r>
              <a:rPr lang="en-US" sz="2400" dirty="0" err="1">
                <a:solidFill>
                  <a:srgbClr val="0070C0"/>
                </a:solidFill>
              </a:rPr>
              <a:t>DataSet_example.cs</a:t>
            </a:r>
            <a:endParaRPr lang="en-US" sz="2400" dirty="0">
              <a:solidFill>
                <a:srgbClr val="0070C0"/>
              </a:solidFill>
            </a:endParaRPr>
          </a:p>
          <a:p>
            <a:pPr marL="0" indent="0">
              <a:buNone/>
            </a:pPr>
            <a:endParaRPr lang="en-US" dirty="0"/>
          </a:p>
        </p:txBody>
      </p:sp>
      <p:sp>
        <p:nvSpPr>
          <p:cNvPr id="4" name="Speech Bubble: Oval 3">
            <a:extLst>
              <a:ext uri="{FF2B5EF4-FFF2-40B4-BE49-F238E27FC236}">
                <a16:creationId xmlns:a16="http://schemas.microsoft.com/office/drawing/2014/main" id="{23C1FA70-402C-F505-B5D7-6C71110F005B}"/>
              </a:ext>
            </a:extLst>
          </p:cNvPr>
          <p:cNvSpPr/>
          <p:nvPr/>
        </p:nvSpPr>
        <p:spPr>
          <a:xfrm>
            <a:off x="10115551" y="88900"/>
            <a:ext cx="1771650" cy="1325563"/>
          </a:xfrm>
          <a:prstGeom prst="wedgeEllipseCallout">
            <a:avLst>
              <a:gd name="adj1" fmla="val -91801"/>
              <a:gd name="adj2" fmla="val 7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 mini DB</a:t>
            </a:r>
            <a:endParaRPr lang="en-US" dirty="0"/>
          </a:p>
        </p:txBody>
      </p:sp>
    </p:spTree>
    <p:extLst>
      <p:ext uri="{BB962C8B-B14F-4D97-AF65-F5344CB8AC3E}">
        <p14:creationId xmlns:p14="http://schemas.microsoft.com/office/powerpoint/2010/main" val="228186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6FA0-889F-67BD-D466-E7DF77D0C04A}"/>
              </a:ext>
            </a:extLst>
          </p:cNvPr>
          <p:cNvSpPr>
            <a:spLocks noGrp="1"/>
          </p:cNvSpPr>
          <p:nvPr>
            <p:ph type="title"/>
          </p:nvPr>
        </p:nvSpPr>
        <p:spPr/>
        <p:txBody>
          <a:bodyPr/>
          <a:lstStyle/>
          <a:p>
            <a:r>
              <a:rPr lang="da-DK" dirty="0" err="1"/>
              <a:t>DataSet</a:t>
            </a:r>
            <a:r>
              <a:rPr lang="da-DK" dirty="0"/>
              <a:t> is a </a:t>
            </a:r>
            <a:r>
              <a:rPr lang="da-DK" u="sng" dirty="0" err="1"/>
              <a:t>cached</a:t>
            </a:r>
            <a:r>
              <a:rPr lang="da-DK" u="sng" dirty="0"/>
              <a:t> version </a:t>
            </a:r>
            <a:r>
              <a:rPr lang="da-DK" dirty="0"/>
              <a:t>of the DB data…</a:t>
            </a:r>
            <a:endParaRPr lang="en-US" dirty="0"/>
          </a:p>
        </p:txBody>
      </p:sp>
      <p:sp>
        <p:nvSpPr>
          <p:cNvPr id="3" name="Content Placeholder 2">
            <a:extLst>
              <a:ext uri="{FF2B5EF4-FFF2-40B4-BE49-F238E27FC236}">
                <a16:creationId xmlns:a16="http://schemas.microsoft.com/office/drawing/2014/main" id="{6CF2E6A1-3225-6BE6-C71F-01F714189850}"/>
              </a:ext>
            </a:extLst>
          </p:cNvPr>
          <p:cNvSpPr>
            <a:spLocks noGrp="1"/>
          </p:cNvSpPr>
          <p:nvPr>
            <p:ph idx="1"/>
          </p:nvPr>
        </p:nvSpPr>
        <p:spPr/>
        <p:txBody>
          <a:bodyPr>
            <a:normAutofit/>
          </a:bodyPr>
          <a:lstStyle/>
          <a:p>
            <a:r>
              <a:rPr lang="en-US" sz="2400" dirty="0"/>
              <a:t>See </a:t>
            </a:r>
            <a:r>
              <a:rPr lang="en-US" sz="2400" dirty="0">
                <a:hlinkClick r:id="rId2"/>
              </a:rPr>
              <a:t>https://www.c-sharpcorner.com/uploadfile/61b832/sqldataadapter-fill-method/</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Note: sometimes we use variables that are declared as </a:t>
            </a:r>
            <a:r>
              <a:rPr lang="en-US" sz="2400" b="1" dirty="0"/>
              <a:t>var type</a:t>
            </a:r>
            <a:endParaRPr lang="en-US" sz="2400" dirty="0"/>
          </a:p>
          <a:p>
            <a:pPr lvl="1"/>
            <a:r>
              <a:rPr lang="en-US" sz="2000" dirty="0">
                <a:hlinkClick r:id="rId3"/>
              </a:rPr>
              <a:t>https://www.c-sharpcorner.com/UploadFile/5ef30d/var-keyword-in-C-Sharp-programming/</a:t>
            </a:r>
            <a:r>
              <a:rPr lang="en-US" sz="2000" dirty="0"/>
              <a:t> </a:t>
            </a:r>
          </a:p>
        </p:txBody>
      </p:sp>
      <p:pic>
        <p:nvPicPr>
          <p:cNvPr id="5" name="Picture 4">
            <a:extLst>
              <a:ext uri="{FF2B5EF4-FFF2-40B4-BE49-F238E27FC236}">
                <a16:creationId xmlns:a16="http://schemas.microsoft.com/office/drawing/2014/main" id="{8916B990-7E55-BF1C-90DA-9025E2EC7303}"/>
              </a:ext>
            </a:extLst>
          </p:cNvPr>
          <p:cNvPicPr>
            <a:picLocks noChangeAspect="1"/>
          </p:cNvPicPr>
          <p:nvPr/>
        </p:nvPicPr>
        <p:blipFill>
          <a:blip r:embed="rId4"/>
          <a:stretch>
            <a:fillRect/>
          </a:stretch>
        </p:blipFill>
        <p:spPr>
          <a:xfrm>
            <a:off x="2231659" y="3073510"/>
            <a:ext cx="7157181" cy="1855566"/>
          </a:xfrm>
          <a:prstGeom prst="rect">
            <a:avLst/>
          </a:prstGeom>
        </p:spPr>
      </p:pic>
    </p:spTree>
    <p:extLst>
      <p:ext uri="{BB962C8B-B14F-4D97-AF65-F5344CB8AC3E}">
        <p14:creationId xmlns:p14="http://schemas.microsoft.com/office/powerpoint/2010/main" val="225954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7018-A351-1337-6EC3-06B53E8BA541}"/>
              </a:ext>
            </a:extLst>
          </p:cNvPr>
          <p:cNvSpPr>
            <a:spLocks noGrp="1"/>
          </p:cNvSpPr>
          <p:nvPr>
            <p:ph type="title"/>
          </p:nvPr>
        </p:nvSpPr>
        <p:spPr/>
        <p:txBody>
          <a:bodyPr/>
          <a:lstStyle/>
          <a:p>
            <a:r>
              <a:rPr lang="en-US" sz="4400" b="0" i="0" u="none" strike="noStrike" baseline="0" dirty="0">
                <a:latin typeface="UtopiaStd-Regular"/>
              </a:rPr>
              <a:t>Editing Data in the </a:t>
            </a:r>
            <a:r>
              <a:rPr lang="en-US" sz="4400" b="0" i="0" u="none" strike="noStrike" baseline="0" dirty="0" err="1">
                <a:latin typeface="UtopiaStd-Regular"/>
              </a:rPr>
              <a:t>DataSet</a:t>
            </a:r>
            <a:endParaRPr lang="en-US" dirty="0"/>
          </a:p>
        </p:txBody>
      </p:sp>
      <p:sp>
        <p:nvSpPr>
          <p:cNvPr id="3" name="Content Placeholder 2">
            <a:extLst>
              <a:ext uri="{FF2B5EF4-FFF2-40B4-BE49-F238E27FC236}">
                <a16:creationId xmlns:a16="http://schemas.microsoft.com/office/drawing/2014/main" id="{849A4CB0-02E8-6DB4-F488-D5AD24BB5FBF}"/>
              </a:ext>
            </a:extLst>
          </p:cNvPr>
          <p:cNvSpPr>
            <a:spLocks noGrp="1"/>
          </p:cNvSpPr>
          <p:nvPr>
            <p:ph idx="1"/>
          </p:nvPr>
        </p:nvSpPr>
        <p:spPr/>
        <p:txBody>
          <a:bodyPr>
            <a:normAutofit lnSpcReduction="10000"/>
          </a:bodyPr>
          <a:lstStyle/>
          <a:p>
            <a:pPr marL="0" indent="0" algn="l">
              <a:buNone/>
            </a:pPr>
            <a:r>
              <a:rPr lang="en-US" sz="2400" b="0" i="0" u="none" strike="noStrike" baseline="0" dirty="0"/>
              <a:t>[book]</a:t>
            </a:r>
          </a:p>
          <a:p>
            <a:r>
              <a:rPr lang="en-US" sz="2400" b="1" i="0" u="none" strike="noStrike" baseline="0" dirty="0"/>
              <a:t>Clients</a:t>
            </a:r>
            <a:r>
              <a:rPr lang="en-US" sz="2400" b="0" i="0" u="none" strike="noStrike" baseline="0" dirty="0"/>
              <a:t> often need to be able to </a:t>
            </a:r>
            <a:r>
              <a:rPr lang="en-US" sz="2400" b="1" i="0" u="none" strike="noStrike" baseline="0" dirty="0"/>
              <a:t>update a </a:t>
            </a:r>
            <a:r>
              <a:rPr lang="en-US" sz="2400" b="1" i="0" u="none" strike="noStrike" baseline="0" dirty="0" err="1"/>
              <a:t>DataSet</a:t>
            </a:r>
            <a:r>
              <a:rPr lang="en-US" sz="2400" b="1" i="0" u="none" strike="noStrike" baseline="0" dirty="0"/>
              <a:t>. </a:t>
            </a:r>
          </a:p>
          <a:p>
            <a:pPr lvl="1"/>
            <a:r>
              <a:rPr lang="en-US" sz="2000" b="0" i="0" u="none" strike="noStrike" baseline="0" dirty="0"/>
              <a:t>They may need to add records, delete records, or update an existing record.</a:t>
            </a:r>
          </a:p>
          <a:p>
            <a:r>
              <a:rPr lang="en-US" sz="2400" b="1" i="0" u="none" strike="noStrike" baseline="0" dirty="0"/>
              <a:t>Because </a:t>
            </a:r>
            <a:r>
              <a:rPr lang="en-US" sz="2400" b="1" i="0" u="none" strike="noStrike" baseline="0" dirty="0" err="1"/>
              <a:t>DataSet</a:t>
            </a:r>
            <a:r>
              <a:rPr lang="en-US" sz="2400" b="1" i="0" u="none" strike="noStrike" baseline="0" dirty="0"/>
              <a:t> objects are disconnected by design, the changes made to the </a:t>
            </a:r>
            <a:r>
              <a:rPr lang="en-US" sz="2400" b="1" i="0" u="none" strike="noStrike" baseline="0" dirty="0" err="1"/>
              <a:t>DataSet</a:t>
            </a:r>
            <a:r>
              <a:rPr lang="en-US" sz="2400" b="1" i="0" u="none" strike="noStrike" baseline="0" dirty="0"/>
              <a:t> </a:t>
            </a:r>
            <a:r>
              <a:rPr lang="en-US" sz="2400" b="1" i="0" u="none" strike="noStrike" baseline="0" dirty="0">
                <a:solidFill>
                  <a:srgbClr val="7030A0"/>
                </a:solidFill>
              </a:rPr>
              <a:t>are not automatically propagated </a:t>
            </a:r>
            <a:r>
              <a:rPr lang="en-US" sz="2400" b="1" i="0" u="none" strike="noStrike" baseline="0" dirty="0"/>
              <a:t>back to the database. </a:t>
            </a:r>
          </a:p>
          <a:p>
            <a:pPr lvl="1"/>
            <a:r>
              <a:rPr lang="en-US" sz="2000" b="0" i="0" u="none" strike="noStrike" baseline="0" dirty="0"/>
              <a:t>They are </a:t>
            </a:r>
            <a:r>
              <a:rPr lang="en-US" sz="2000" b="1" i="0" u="none" strike="noStrike" baseline="0" dirty="0"/>
              <a:t>held locally </a:t>
            </a:r>
            <a:r>
              <a:rPr lang="en-US" sz="2000" b="0" i="0" u="none" strike="noStrike" baseline="0" dirty="0"/>
              <a:t>until the client is ready to </a:t>
            </a:r>
            <a:r>
              <a:rPr lang="en-US" sz="2000" b="1" i="0" u="none" strike="noStrike" baseline="0" dirty="0"/>
              <a:t>replicate the changes back to the database</a:t>
            </a:r>
            <a:r>
              <a:rPr lang="en-US" sz="2000" b="0" i="0" u="none" strike="noStrike" baseline="0" dirty="0"/>
              <a:t>. </a:t>
            </a:r>
          </a:p>
          <a:p>
            <a:pPr lvl="1"/>
            <a:r>
              <a:rPr lang="en-US" sz="2000" b="0" i="0" u="none" strike="noStrike" baseline="0" dirty="0"/>
              <a:t>To replicate the changes, </a:t>
            </a:r>
            <a:r>
              <a:rPr lang="en-US" sz="2000" b="1" i="0" u="none" strike="noStrike" baseline="0" dirty="0"/>
              <a:t>you invoke the Update method of the </a:t>
            </a:r>
            <a:r>
              <a:rPr lang="en-US" sz="2000" b="1" i="0" u="none" strike="noStrike" baseline="0" dirty="0" err="1"/>
              <a:t>DataAdapter</a:t>
            </a:r>
            <a:r>
              <a:rPr lang="en-US" sz="2000" b="0" i="0" u="none" strike="noStrike" baseline="0" dirty="0"/>
              <a:t>, which determines what changes have been made to the records and implements the appropriate SQL command (Update, Insert, or Delete) that has been defined to replicate the changes back to the database.</a:t>
            </a:r>
          </a:p>
          <a:p>
            <a:r>
              <a:rPr lang="en-US" dirty="0">
                <a:solidFill>
                  <a:srgbClr val="FF0000"/>
                </a:solidFill>
              </a:rPr>
              <a:t>See/run: </a:t>
            </a:r>
            <a:br>
              <a:rPr lang="en-US" dirty="0">
                <a:solidFill>
                  <a:srgbClr val="FF0000"/>
                </a:solidFill>
              </a:rPr>
            </a:br>
            <a:r>
              <a:rPr lang="en-US" dirty="0">
                <a:solidFill>
                  <a:srgbClr val="FF0000"/>
                </a:solidFill>
              </a:rPr>
              <a:t>	</a:t>
            </a:r>
            <a:r>
              <a:rPr lang="en-US" dirty="0">
                <a:solidFill>
                  <a:srgbClr val="0070C0"/>
                </a:solidFill>
              </a:rPr>
              <a:t>code\DataSet_example2.cs </a:t>
            </a:r>
            <a:r>
              <a:rPr lang="en-US" b="1" dirty="0">
                <a:solidFill>
                  <a:srgbClr val="C00000"/>
                </a:solidFill>
              </a:rPr>
              <a:t>-&gt; note: is the connection open?!</a:t>
            </a:r>
          </a:p>
          <a:p>
            <a:endParaRPr lang="en-US" sz="3600" dirty="0"/>
          </a:p>
        </p:txBody>
      </p:sp>
      <p:sp>
        <p:nvSpPr>
          <p:cNvPr id="4" name="Oval 3">
            <a:extLst>
              <a:ext uri="{FF2B5EF4-FFF2-40B4-BE49-F238E27FC236}">
                <a16:creationId xmlns:a16="http://schemas.microsoft.com/office/drawing/2014/main" id="{E4B7F788-E5B2-6D77-0A29-8E9C97C52342}"/>
              </a:ext>
            </a:extLst>
          </p:cNvPr>
          <p:cNvSpPr/>
          <p:nvPr/>
        </p:nvSpPr>
        <p:spPr>
          <a:xfrm>
            <a:off x="10963275" y="5705475"/>
            <a:ext cx="1076325" cy="1009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5 </a:t>
            </a:r>
          </a:p>
          <a:p>
            <a:pPr algn="ctr"/>
            <a:r>
              <a:rPr lang="da-DK" dirty="0"/>
              <a:t>min</a:t>
            </a:r>
            <a:endParaRPr lang="en-US" dirty="0"/>
          </a:p>
        </p:txBody>
      </p:sp>
    </p:spTree>
    <p:extLst>
      <p:ext uri="{BB962C8B-B14F-4D97-AF65-F5344CB8AC3E}">
        <p14:creationId xmlns:p14="http://schemas.microsoft.com/office/powerpoint/2010/main" val="4286160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1691</Words>
  <Application>Microsoft Office PowerPoint</Application>
  <PresentationFormat>Widescreen</PresentationFormat>
  <Paragraphs>175</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UtopiaStd-Regular</vt:lpstr>
      <vt:lpstr>Office Theme</vt:lpstr>
      <vt:lpstr>Applikationsudvikling II</vt:lpstr>
      <vt:lpstr>Topics:</vt:lpstr>
      <vt:lpstr>Working with datatables &amp; datasets</vt:lpstr>
      <vt:lpstr>How to create a DataTable and DataSet</vt:lpstr>
      <vt:lpstr>Populating a DataTable from an SQL DB</vt:lpstr>
      <vt:lpstr>We need 2 tables for the next example…</vt:lpstr>
      <vt:lpstr>Populating a DataSet from an SQL DB</vt:lpstr>
      <vt:lpstr>DataSet is a cached version of the DB data…</vt:lpstr>
      <vt:lpstr>Editing Data in the DataSet</vt:lpstr>
      <vt:lpstr>Break</vt:lpstr>
      <vt:lpstr>Use WPF and datasets =&gt; datagrid control!</vt:lpstr>
      <vt:lpstr>Populate a DataGrid from DB</vt:lpstr>
      <vt:lpstr>Generate A LOT of data automatically…</vt:lpstr>
      <vt:lpstr>Import from CSV</vt:lpstr>
      <vt:lpstr>Calculating some statistics</vt:lpstr>
      <vt:lpstr>Break</vt:lpstr>
      <vt:lpstr>How to? Objects to/from DB…</vt:lpstr>
      <vt:lpstr>Terminology and problems</vt:lpstr>
      <vt:lpstr>How would that look in code?</vt:lpstr>
      <vt:lpstr>BUT…</vt:lpstr>
      <vt:lpstr>Tasks for next time</vt:lpstr>
      <vt:lpstr>Finish the turn based game from last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Applikationsudvikling II</dc:title>
  <dc:creator>Andrea Valente</dc:creator>
  <cp:lastModifiedBy>Andrea Valente</cp:lastModifiedBy>
  <cp:revision>881</cp:revision>
  <dcterms:created xsi:type="dcterms:W3CDTF">2023-04-04T17:00:34Z</dcterms:created>
  <dcterms:modified xsi:type="dcterms:W3CDTF">2023-05-02T10:38:39Z</dcterms:modified>
</cp:coreProperties>
</file>