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21" r:id="rId3"/>
    <p:sldId id="344" r:id="rId4"/>
    <p:sldId id="346" r:id="rId5"/>
    <p:sldId id="347" r:id="rId6"/>
    <p:sldId id="348" r:id="rId7"/>
    <p:sldId id="345" r:id="rId8"/>
    <p:sldId id="279" r:id="rId9"/>
    <p:sldId id="349" r:id="rId10"/>
    <p:sldId id="350" r:id="rId11"/>
    <p:sldId id="355" r:id="rId12"/>
    <p:sldId id="351" r:id="rId13"/>
    <p:sldId id="356" r:id="rId14"/>
    <p:sldId id="357" r:id="rId15"/>
    <p:sldId id="358" r:id="rId16"/>
    <p:sldId id="353" r:id="rId17"/>
    <p:sldId id="354" r:id="rId18"/>
    <p:sldId id="295" r:id="rId19"/>
    <p:sldId id="271" r:id="rId20"/>
    <p:sldId id="35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https://www.c-sharpcorner.com/article/dataadapter-in-C-Sharp/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3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talk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DataSets</a:t>
            </a:r>
            <a:r>
              <a:rPr lang="da-DK" dirty="0"/>
              <a:t> and </a:t>
            </a:r>
            <a:r>
              <a:rPr lang="da-DK" dirty="0" err="1"/>
              <a:t>DataTables</a:t>
            </a:r>
            <a:r>
              <a:rPr lang="da-DK" dirty="0"/>
              <a:t>, to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advantages</a:t>
            </a:r>
            <a:r>
              <a:rPr lang="da-DK" dirty="0"/>
              <a:t> of </a:t>
            </a:r>
            <a:r>
              <a:rPr lang="da-DK" dirty="0" err="1"/>
              <a:t>using</a:t>
            </a:r>
            <a:r>
              <a:rPr lang="da-DK" dirty="0"/>
              <a:t> a </a:t>
            </a:r>
            <a:r>
              <a:rPr lang="da-DK" dirty="0" err="1"/>
              <a:t>DataAdapter</a:t>
            </a:r>
            <a:r>
              <a:rPr lang="da-DK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/cs_exceptions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dataadapter-in-C-Shar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pf-tutorial.com/basic-controls/the-textbox-contro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" TargetMode="External"/><Relationship Id="rId2" Type="http://schemas.openxmlformats.org/officeDocument/2006/relationships/hyperlink" Target="https://www.c-sharpcorner.com/article/connect-mysql-with-c-sharp-net-framework-in-visual-studio-2019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UploadFile/18fc30/understanding-the-basics-of-ado-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8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9327-EBD9-2B9C-ED4B-D6DC4FA7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happening in the </a:t>
            </a:r>
            <a:r>
              <a:rPr lang="da-DK" dirty="0" err="1"/>
              <a:t>code</a:t>
            </a:r>
            <a:r>
              <a:rPr lang="da-DK" dirty="0"/>
              <a:t>?(!)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E2E8-86C9-CA32-283D-67BC013F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Connection </a:t>
            </a:r>
            <a:r>
              <a:rPr lang="da-DK" sz="2400" dirty="0" err="1"/>
              <a:t>object</a:t>
            </a:r>
            <a:r>
              <a:rPr lang="da-DK" sz="2400" dirty="0"/>
              <a:t> -&gt; page 162-163</a:t>
            </a:r>
          </a:p>
          <a:p>
            <a:r>
              <a:rPr lang="da-DK" sz="2400" dirty="0"/>
              <a:t>Command </a:t>
            </a:r>
            <a:r>
              <a:rPr lang="da-DK" sz="2400" dirty="0" err="1"/>
              <a:t>execution</a:t>
            </a:r>
            <a:r>
              <a:rPr lang="da-DK" sz="2400" dirty="0"/>
              <a:t> -&gt; page 164</a:t>
            </a:r>
          </a:p>
          <a:p>
            <a:r>
              <a:rPr lang="da-DK" sz="2400" dirty="0"/>
              <a:t>How </a:t>
            </a:r>
            <a:r>
              <a:rPr lang="da-DK" sz="2400" dirty="0" err="1"/>
              <a:t>are</a:t>
            </a:r>
            <a:r>
              <a:rPr lang="da-DK" sz="2400" dirty="0"/>
              <a:t> the </a:t>
            </a:r>
            <a:r>
              <a:rPr lang="da-DK" sz="2400" dirty="0" err="1"/>
              <a:t>results</a:t>
            </a:r>
            <a:r>
              <a:rPr lang="da-DK" sz="2400" dirty="0"/>
              <a:t> </a:t>
            </a:r>
            <a:r>
              <a:rPr lang="da-DK" sz="2400" dirty="0" err="1"/>
              <a:t>read</a:t>
            </a:r>
            <a:r>
              <a:rPr lang="da-DK" sz="2400" dirty="0"/>
              <a:t>…</a:t>
            </a:r>
          </a:p>
          <a:p>
            <a:endParaRPr lang="da-DK" sz="2400" dirty="0"/>
          </a:p>
          <a:p>
            <a:r>
              <a:rPr lang="da-DK" sz="2400" dirty="0"/>
              <a:t>Try-</a:t>
            </a:r>
            <a:r>
              <a:rPr lang="da-DK" sz="2400" dirty="0" err="1"/>
              <a:t>catch</a:t>
            </a:r>
            <a:r>
              <a:rPr lang="da-DK" sz="2400" dirty="0"/>
              <a:t>, </a:t>
            </a:r>
            <a:r>
              <a:rPr lang="da-DK" sz="2400" dirty="0" err="1"/>
              <a:t>exceptions</a:t>
            </a:r>
            <a:r>
              <a:rPr lang="da-DK" sz="2400" dirty="0"/>
              <a:t> (?)</a:t>
            </a:r>
          </a:p>
          <a:p>
            <a:pPr lvl="1"/>
            <a:r>
              <a:rPr lang="da-DK" sz="2000" dirty="0">
                <a:hlinkClick r:id="rId2"/>
              </a:rPr>
              <a:t>https://www.w3schools.com/cs/cs_exceptions.php</a:t>
            </a:r>
            <a:r>
              <a:rPr lang="da-DK" sz="20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70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DA20-FA55-79F4-8C44-54D8AAC2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DataReader</a:t>
            </a:r>
            <a:r>
              <a:rPr lang="da-DK" dirty="0"/>
              <a:t>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6F58-6BC6-15EF-7A89-FC80CCFE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i="1" dirty="0"/>
              <a:t>Book page 166</a:t>
            </a:r>
          </a:p>
          <a:p>
            <a:r>
              <a:rPr lang="en-US" dirty="0"/>
              <a:t>&lt;&lt; </a:t>
            </a:r>
            <a:r>
              <a:rPr lang="en-US" b="1" dirty="0"/>
              <a:t>A </a:t>
            </a:r>
            <a:r>
              <a:rPr lang="en-US" b="1" dirty="0" err="1"/>
              <a:t>DataReader</a:t>
            </a:r>
            <a:r>
              <a:rPr lang="en-US" b="1" dirty="0"/>
              <a:t> object accesses data </a:t>
            </a:r>
            <a:r>
              <a:rPr lang="en-US" dirty="0"/>
              <a:t>through a forward-only, </a:t>
            </a:r>
            <a:r>
              <a:rPr lang="en-US" b="1" dirty="0"/>
              <a:t>read-only stream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Oftentimes, you will want </a:t>
            </a:r>
            <a:r>
              <a:rPr lang="en-US" b="1" dirty="0"/>
              <a:t>to loop through a set of records </a:t>
            </a:r>
            <a:r>
              <a:rPr lang="en-US" dirty="0"/>
              <a:t>and process the results sequentially without the overhead of maintaining the data in a cache. &gt;&gt;</a:t>
            </a:r>
          </a:p>
          <a:p>
            <a:endParaRPr lang="en-US" dirty="0"/>
          </a:p>
          <a:p>
            <a:pPr algn="l"/>
            <a:r>
              <a:rPr lang="en-US" b="1" i="0" u="none" strike="noStrike" baseline="0" dirty="0">
                <a:solidFill>
                  <a:srgbClr val="7030A0"/>
                </a:solidFill>
              </a:rPr>
              <a:t>Usage: </a:t>
            </a:r>
            <a:r>
              <a:rPr lang="en-US" b="0" i="0" u="none" strike="noStrike" baseline="0" dirty="0">
                <a:solidFill>
                  <a:srgbClr val="7030A0"/>
                </a:solidFill>
              </a:rPr>
              <a:t>After declaring an object of type </a:t>
            </a:r>
            <a:r>
              <a:rPr lang="en-US" b="1" i="0" u="none" strike="noStrike" baseline="0" dirty="0" err="1">
                <a:solidFill>
                  <a:srgbClr val="7030A0"/>
                </a:solidFill>
              </a:rPr>
              <a:t>MySqlDataReader</a:t>
            </a:r>
            <a:r>
              <a:rPr lang="en-US" b="0" i="0" u="none" strike="noStrike" baseline="0" dirty="0">
                <a:solidFill>
                  <a:srgbClr val="7030A0"/>
                </a:solidFill>
              </a:rPr>
              <a:t>, </a:t>
            </a:r>
            <a:br>
              <a:rPr lang="en-US" b="0" i="0" u="none" strike="noStrike" baseline="0" dirty="0">
                <a:solidFill>
                  <a:srgbClr val="7030A0"/>
                </a:solidFill>
              </a:rPr>
            </a:br>
            <a:r>
              <a:rPr lang="en-US" b="0" i="0" u="none" strike="noStrike" baseline="0" dirty="0">
                <a:solidFill>
                  <a:srgbClr val="7030A0"/>
                </a:solidFill>
              </a:rPr>
              <a:t>you instantiate it by invoking the </a:t>
            </a:r>
            <a:r>
              <a:rPr lang="en-US" b="0" i="0" u="none" strike="noStrike" baseline="0" dirty="0" err="1">
                <a:solidFill>
                  <a:srgbClr val="7030A0"/>
                </a:solidFill>
              </a:rPr>
              <a:t>ExecuteReader</a:t>
            </a:r>
            <a:r>
              <a:rPr lang="en-US" b="0" i="0" u="none" strike="noStrike" baseline="0" dirty="0">
                <a:solidFill>
                  <a:srgbClr val="7030A0"/>
                </a:solidFill>
              </a:rPr>
              <a:t> method of a Command object. </a:t>
            </a:r>
            <a:br>
              <a:rPr lang="en-US" b="0" i="0" u="none" strike="noStrike" baseline="0" dirty="0">
                <a:solidFill>
                  <a:srgbClr val="7030A0"/>
                </a:solidFill>
              </a:rPr>
            </a:br>
            <a:r>
              <a:rPr lang="en-US" b="0" i="0" u="none" strike="noStrike" baseline="0" dirty="0">
                <a:solidFill>
                  <a:srgbClr val="7030A0"/>
                </a:solidFill>
              </a:rPr>
              <a:t>The </a:t>
            </a:r>
            <a:r>
              <a:rPr lang="en-US" b="1" i="0" u="none" strike="noStrike" baseline="0" dirty="0">
                <a:solidFill>
                  <a:srgbClr val="7030A0"/>
                </a:solidFill>
              </a:rPr>
              <a:t>Read</a:t>
            </a:r>
            <a:r>
              <a:rPr lang="en-US" b="0" i="0" u="none" strike="noStrike" baseline="0" dirty="0">
                <a:solidFill>
                  <a:srgbClr val="7030A0"/>
                </a:solidFill>
              </a:rPr>
              <a:t> method of the </a:t>
            </a:r>
            <a:r>
              <a:rPr lang="en-US" b="1" i="0" u="none" strike="noStrike" baseline="0" dirty="0" err="1">
                <a:solidFill>
                  <a:srgbClr val="7030A0"/>
                </a:solidFill>
              </a:rPr>
              <a:t>DataReader</a:t>
            </a:r>
            <a:r>
              <a:rPr lang="en-US" b="1" i="0" u="none" strike="noStrike" baseline="0" dirty="0">
                <a:solidFill>
                  <a:srgbClr val="7030A0"/>
                </a:solidFill>
              </a:rPr>
              <a:t> object</a:t>
            </a:r>
            <a:r>
              <a:rPr lang="en-US" b="0" i="0" u="none" strike="noStrike" baseline="0" dirty="0">
                <a:solidFill>
                  <a:srgbClr val="7030A0"/>
                </a:solidFill>
              </a:rPr>
              <a:t> accesses the records returned.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4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B3C2-74E5-19A3-0B50-321EBA33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CRUD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5360-4237-74F7-4DED-5FDE4317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b="1" dirty="0"/>
              <a:t>Reading</a:t>
            </a:r>
            <a:r>
              <a:rPr lang="da-DK" dirty="0"/>
              <a:t> </a:t>
            </a:r>
            <a:r>
              <a:rPr lang="da-DK" dirty="0" err="1"/>
              <a:t>stuff</a:t>
            </a:r>
            <a:r>
              <a:rPr lang="da-DK" dirty="0"/>
              <a:t> is OK, but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do </a:t>
            </a:r>
            <a:r>
              <a:rPr lang="da-DK" dirty="0" err="1"/>
              <a:t>also</a:t>
            </a:r>
            <a:r>
              <a:rPr lang="da-DK" dirty="0"/>
              <a:t>…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  <a:p>
            <a:r>
              <a:rPr lang="da-DK" dirty="0" err="1"/>
              <a:t>Create</a:t>
            </a:r>
            <a:r>
              <a:rPr lang="da-DK" dirty="0"/>
              <a:t> -&gt; AKA </a:t>
            </a:r>
            <a:r>
              <a:rPr lang="da-DK" dirty="0" err="1"/>
              <a:t>write</a:t>
            </a:r>
            <a:endParaRPr lang="da-DK" dirty="0"/>
          </a:p>
          <a:p>
            <a:r>
              <a:rPr lang="da-DK" b="1" dirty="0"/>
              <a:t>Read</a:t>
            </a:r>
          </a:p>
          <a:p>
            <a:r>
              <a:rPr lang="da-DK" dirty="0"/>
              <a:t>Update</a:t>
            </a:r>
          </a:p>
          <a:p>
            <a:r>
              <a:rPr lang="da-DK" dirty="0"/>
              <a:t>Delete 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009370-9378-1A6B-D59C-4F8AED2B2330}"/>
              </a:ext>
            </a:extLst>
          </p:cNvPr>
          <p:cNvGrpSpPr/>
          <p:nvPr/>
        </p:nvGrpSpPr>
        <p:grpSpPr>
          <a:xfrm>
            <a:off x="6375572" y="2380735"/>
            <a:ext cx="4762500" cy="2978772"/>
            <a:chOff x="5864826" y="2356022"/>
            <a:chExt cx="4762500" cy="2978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A6138D-F1C8-69B1-C060-D5F92EEC0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4826" y="2667794"/>
              <a:ext cx="4762500" cy="2667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7EA317-E12E-E198-B288-6405BB12018A}"/>
                </a:ext>
              </a:extLst>
            </p:cNvPr>
            <p:cNvSpPr txBox="1"/>
            <p:nvPr/>
          </p:nvSpPr>
          <p:spPr>
            <a:xfrm>
              <a:off x="9473517" y="235602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b="1" i="1" dirty="0"/>
                <a:t>SQL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967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60A4-8BC6-ABE0-8F87-EAD1B508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to perform </a:t>
            </a:r>
            <a:r>
              <a:rPr lang="da-DK" dirty="0" err="1"/>
              <a:t>many</a:t>
            </a:r>
            <a:r>
              <a:rPr lang="da-DK" dirty="0"/>
              <a:t>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DCC4-BC35-2AA7-5F61-399ECFF2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perform a </a:t>
            </a:r>
            <a:r>
              <a:rPr lang="da-DK" dirty="0" err="1"/>
              <a:t>few</a:t>
            </a:r>
            <a:r>
              <a:rPr lang="da-DK" dirty="0"/>
              <a:t> operations in </a:t>
            </a:r>
            <a:r>
              <a:rPr lang="da-DK" dirty="0" err="1"/>
              <a:t>sequence</a:t>
            </a:r>
            <a:r>
              <a:rPr lang="da-DK" dirty="0"/>
              <a:t>, to the database,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read</a:t>
            </a:r>
            <a:r>
              <a:rPr lang="da-DK" dirty="0"/>
              <a:t> and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rows</a:t>
            </a:r>
            <a:endParaRPr lang="da-DK" dirty="0"/>
          </a:p>
          <a:p>
            <a:r>
              <a:rPr lang="en-US" dirty="0"/>
              <a:t>For this, we could use a series of commands, execute them, and read a response after every command, </a:t>
            </a:r>
            <a:r>
              <a:rPr lang="en-US" b="1" dirty="0"/>
              <a:t>OR…</a:t>
            </a:r>
          </a:p>
          <a:p>
            <a:r>
              <a:rPr lang="en-US" b="1" dirty="0"/>
              <a:t>We could decide to prepare a list of commands to execute, and place them in a special object, then run them all, one after the other</a:t>
            </a:r>
          </a:p>
          <a:p>
            <a:r>
              <a:rPr lang="en-US" dirty="0"/>
              <a:t>ADO.NET has an object like that: a </a:t>
            </a:r>
            <a:r>
              <a:rPr lang="en-US" dirty="0" err="1"/>
              <a:t>DataAdapter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22012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6C2E-4437-CD36-A77C-28D242D4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en-US" dirty="0" err="1"/>
              <a:t>DataAdapter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5691-1409-B1FE-60CC-21AD73CD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>
                <a:solidFill>
                  <a:srgbClr val="7030A0"/>
                </a:solidFill>
              </a:rPr>
              <a:t>&lt;&lt;</a:t>
            </a:r>
            <a:r>
              <a:rPr lang="en-US" sz="2400" dirty="0">
                <a:solidFill>
                  <a:srgbClr val="7030A0"/>
                </a:solidFill>
              </a:rPr>
              <a:t>The purpose of the </a:t>
            </a:r>
            <a:r>
              <a:rPr lang="en-US" sz="2400" b="1" dirty="0" err="1">
                <a:solidFill>
                  <a:srgbClr val="7030A0"/>
                </a:solidFill>
              </a:rPr>
              <a:t>DataAdapter</a:t>
            </a:r>
            <a:r>
              <a:rPr lang="en-US" sz="2400" dirty="0">
                <a:solidFill>
                  <a:srgbClr val="7030A0"/>
                </a:solidFill>
              </a:rPr>
              <a:t> is embedded in its name: It performs the activities necessary to get the data from the data source on the server into the database that's held in the </a:t>
            </a:r>
            <a:r>
              <a:rPr lang="en-US" sz="2400" dirty="0" err="1">
                <a:solidFill>
                  <a:srgbClr val="7030A0"/>
                </a:solidFill>
              </a:rPr>
              <a:t>DataSet</a:t>
            </a:r>
            <a:r>
              <a:rPr lang="en-US" sz="2400" dirty="0">
                <a:solidFill>
                  <a:srgbClr val="7030A0"/>
                </a:solidFill>
              </a:rPr>
              <a:t>. 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To do that, the </a:t>
            </a:r>
            <a:r>
              <a:rPr lang="en-US" sz="2400" dirty="0" err="1">
                <a:solidFill>
                  <a:srgbClr val="7030A0"/>
                </a:solidFill>
              </a:rPr>
              <a:t>DataAdapter</a:t>
            </a:r>
            <a:r>
              <a:rPr lang="en-US" sz="2400" dirty="0">
                <a:solidFill>
                  <a:srgbClr val="7030A0"/>
                </a:solidFill>
              </a:rPr>
              <a:t> lets us specify the commands that should be carried out to retrieve and update data.</a:t>
            </a:r>
            <a:r>
              <a:rPr lang="da-DK" sz="2400" dirty="0">
                <a:solidFill>
                  <a:srgbClr val="7030A0"/>
                </a:solidFill>
              </a:rPr>
              <a:t>&gt;&gt; </a:t>
            </a:r>
            <a:br>
              <a:rPr lang="da-DK" sz="2400" dirty="0">
                <a:solidFill>
                  <a:srgbClr val="7030A0"/>
                </a:solidFill>
              </a:rPr>
            </a:br>
            <a:r>
              <a:rPr lang="da-DK" sz="1600" dirty="0">
                <a:solidFill>
                  <a:srgbClr val="7030A0"/>
                </a:solidFill>
              </a:rPr>
              <a:t>[From </a:t>
            </a:r>
            <a:r>
              <a:rPr lang="da-DK" sz="1600" dirty="0">
                <a:solidFill>
                  <a:srgbClr val="7030A0"/>
                </a:solidFill>
                <a:hlinkClick r:id="rId3"/>
              </a:rPr>
              <a:t>https://www.c-sharpcorner.com/article/dataadapter-in-C-Sharp/</a:t>
            </a:r>
            <a:r>
              <a:rPr lang="da-DK" sz="1600" dirty="0">
                <a:solidFill>
                  <a:srgbClr val="7030A0"/>
                </a:solidFill>
              </a:rPr>
              <a:t> ]</a:t>
            </a:r>
          </a:p>
          <a:p>
            <a:endParaRPr lang="da-DK" sz="2400" dirty="0">
              <a:solidFill>
                <a:srgbClr val="7030A0"/>
              </a:solidFill>
            </a:endParaRPr>
          </a:p>
          <a:p>
            <a:r>
              <a:rPr lang="en-US" sz="2400" i="1" dirty="0"/>
              <a:t>&lt;&lt;[The </a:t>
            </a:r>
            <a:r>
              <a:rPr lang="en-US" sz="2400" i="1" dirty="0" err="1"/>
              <a:t>DataAdapter</a:t>
            </a:r>
            <a:r>
              <a:rPr lang="en-US" sz="2400" i="1" dirty="0"/>
              <a:t>] </a:t>
            </a:r>
            <a:r>
              <a:rPr lang="en-US" sz="2400" dirty="0"/>
              <a:t>provides four properties that allow us to control how updates are made to the server: </a:t>
            </a:r>
          </a:p>
          <a:p>
            <a:pPr marL="457200" lvl="1" indent="0">
              <a:buNone/>
            </a:pPr>
            <a:r>
              <a:rPr lang="en-US" sz="2000" dirty="0" err="1"/>
              <a:t>SelectCommand</a:t>
            </a:r>
            <a:r>
              <a:rPr lang="en-US" sz="2000" dirty="0"/>
              <a:t>, </a:t>
            </a:r>
            <a:r>
              <a:rPr lang="en-US" sz="2000" dirty="0" err="1"/>
              <a:t>UpdateCommand</a:t>
            </a:r>
            <a:r>
              <a:rPr lang="en-US" sz="2000" dirty="0"/>
              <a:t>, </a:t>
            </a:r>
            <a:r>
              <a:rPr lang="en-US" sz="2000" dirty="0" err="1"/>
              <a:t>InsertCommand</a:t>
            </a:r>
            <a:r>
              <a:rPr lang="en-US" sz="2000" dirty="0"/>
              <a:t>, and </a:t>
            </a:r>
            <a:r>
              <a:rPr lang="en-US" sz="2000" dirty="0" err="1"/>
              <a:t>DeleteCommand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four properties </a:t>
            </a:r>
            <a:r>
              <a:rPr lang="en-US" sz="2400" dirty="0"/>
              <a:t>are set to </a:t>
            </a:r>
            <a:r>
              <a:rPr lang="en-US" sz="2400" i="1" dirty="0"/>
              <a:t>Command objects</a:t>
            </a:r>
            <a:r>
              <a:rPr lang="en-US" sz="2400" dirty="0"/>
              <a:t> that are used when data is manipulated.&gt;&gt;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760E28E-EF82-D1FB-33BB-319F19601D5A}"/>
              </a:ext>
            </a:extLst>
          </p:cNvPr>
          <p:cNvSpPr/>
          <p:nvPr/>
        </p:nvSpPr>
        <p:spPr>
          <a:xfrm>
            <a:off x="10364229" y="5255740"/>
            <a:ext cx="1482811" cy="1360702"/>
          </a:xfrm>
          <a:prstGeom prst="wedgeEllipseCallout">
            <a:avLst>
              <a:gd name="adj1" fmla="val -72500"/>
              <a:gd name="adj2" fmla="val -1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More </a:t>
            </a:r>
            <a:r>
              <a:rPr lang="da-DK" dirty="0" err="1"/>
              <a:t>next</a:t>
            </a:r>
            <a:r>
              <a:rPr lang="da-DK" dirty="0"/>
              <a:t> time…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7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F21F-2B18-D123-7E90-6D94007B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CRUD operations…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1EBB-DBF8-3129-BB84-618D4C4F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</a:t>
            </a:r>
            <a:r>
              <a:rPr lang="da-DK" dirty="0" err="1">
                <a:solidFill>
                  <a:schemeClr val="accent1"/>
                </a:solidFill>
              </a:rPr>
              <a:t>SQL_crud.cs</a:t>
            </a:r>
            <a:endParaRPr lang="da-DK" dirty="0">
              <a:solidFill>
                <a:schemeClr val="accent1"/>
              </a:solidFill>
            </a:endParaRPr>
          </a:p>
          <a:p>
            <a:pPr lvl="1"/>
            <a:r>
              <a:rPr lang="da-DK" dirty="0" err="1"/>
              <a:t>Insert</a:t>
            </a:r>
            <a:r>
              <a:rPr lang="da-DK" dirty="0"/>
              <a:t> … but in C#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E869E5-E971-08F5-1840-F6FE01650AB5}"/>
              </a:ext>
            </a:extLst>
          </p:cNvPr>
          <p:cNvSpPr/>
          <p:nvPr/>
        </p:nvSpPr>
        <p:spPr>
          <a:xfrm>
            <a:off x="3146854" y="3121883"/>
            <a:ext cx="5997146" cy="3370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do an Insert / Update / Delete use:</a:t>
            </a:r>
          </a:p>
          <a:p>
            <a:endParaRPr lang="en-US" sz="1600" b="1" dirty="0"/>
          </a:p>
          <a:p>
            <a:r>
              <a:rPr lang="en-US" sz="1600" b="1" dirty="0"/>
              <a:t>	</a:t>
            </a:r>
            <a:r>
              <a:rPr lang="en-US" sz="1600" b="1" dirty="0" err="1"/>
              <a:t>connection.Open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command.ExecuteNonQuery</a:t>
            </a:r>
            <a:r>
              <a:rPr lang="en-US" sz="1600" b="1" dirty="0"/>
              <a:t>();</a:t>
            </a:r>
          </a:p>
          <a:p>
            <a:endParaRPr lang="en-US" dirty="0"/>
          </a:p>
          <a:p>
            <a:r>
              <a:rPr lang="en-US" dirty="0"/>
              <a:t>For SELECT to show data from database use:</a:t>
            </a:r>
          </a:p>
          <a:p>
            <a:endParaRPr lang="en-US" dirty="0"/>
          </a:p>
          <a:p>
            <a:r>
              <a:rPr lang="en-US" sz="1600" b="1" dirty="0"/>
              <a:t>	</a:t>
            </a:r>
            <a:r>
              <a:rPr lang="en-US" sz="1600" b="1" dirty="0" err="1"/>
              <a:t>connection.Open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command.ExecuteReader</a:t>
            </a:r>
            <a:r>
              <a:rPr lang="en-US" sz="1600" b="1" dirty="0"/>
              <a:t>();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B332F-9785-9A85-52CE-DEE691D8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468" y="1425640"/>
            <a:ext cx="4495800" cy="1085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054196-27F7-0DAD-BED4-9E0886C265D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110681" y="1968565"/>
            <a:ext cx="3213787" cy="5429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69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D7E5-B2FB-F733-07BD-87525321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Design and </a:t>
            </a:r>
            <a:r>
              <a:rPr lang="da-DK" dirty="0" err="1">
                <a:solidFill>
                  <a:srgbClr val="FF0000"/>
                </a:solidFill>
              </a:rPr>
              <a:t>implement</a:t>
            </a:r>
            <a:r>
              <a:rPr lang="da-DK" dirty="0">
                <a:solidFill>
                  <a:srgbClr val="FF0000"/>
                </a:solidFill>
              </a:rPr>
              <a:t> a DB with 2 </a:t>
            </a:r>
            <a:r>
              <a:rPr lang="da-DK" dirty="0" err="1">
                <a:solidFill>
                  <a:srgbClr val="FF0000"/>
                </a:solidFill>
              </a:rPr>
              <a:t>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540C-772A-9A00-F4BB-99C134FE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have data </a:t>
            </a:r>
            <a:r>
              <a:rPr lang="da-DK" dirty="0" err="1"/>
              <a:t>about</a:t>
            </a:r>
            <a:r>
              <a:rPr lang="da-DK" dirty="0"/>
              <a:t> a </a:t>
            </a:r>
            <a:r>
              <a:rPr lang="da-DK" dirty="0" err="1"/>
              <a:t>character</a:t>
            </a:r>
            <a:r>
              <a:rPr lang="da-DK" dirty="0"/>
              <a:t> in an RPG videogame</a:t>
            </a:r>
          </a:p>
          <a:p>
            <a:pPr lvl="1"/>
            <a:r>
              <a:rPr lang="da-DK" dirty="0" err="1"/>
              <a:t>E.g</a:t>
            </a:r>
            <a:r>
              <a:rPr lang="da-DK" dirty="0"/>
              <a:t>. ”</a:t>
            </a:r>
            <a:r>
              <a:rPr lang="da-DK" dirty="0" err="1"/>
              <a:t>Asroth</a:t>
            </a:r>
            <a:r>
              <a:rPr lang="da-DK" dirty="0"/>
              <a:t> the </a:t>
            </a:r>
            <a:r>
              <a:rPr lang="da-DK" dirty="0" err="1"/>
              <a:t>butcher</a:t>
            </a:r>
            <a:r>
              <a:rPr lang="da-DK" dirty="0"/>
              <a:t>”, </a:t>
            </a:r>
            <a:r>
              <a:rPr lang="da-DK" dirty="0" err="1"/>
              <a:t>Worrior</a:t>
            </a:r>
            <a:r>
              <a:rPr lang="da-DK" dirty="0"/>
              <a:t>, </a:t>
            </a:r>
            <a:r>
              <a:rPr lang="da-DK" dirty="0" err="1"/>
              <a:t>level</a:t>
            </a:r>
            <a:r>
              <a:rPr lang="da-DK" dirty="0"/>
              <a:t> 25, </a:t>
            </a:r>
            <a:r>
              <a:rPr lang="da-DK" dirty="0" err="1"/>
              <a:t>can</a:t>
            </a:r>
            <a:r>
              <a:rPr lang="da-DK" dirty="0"/>
              <a:t> split a </a:t>
            </a:r>
            <a:r>
              <a:rPr lang="da-DK" dirty="0" err="1"/>
              <a:t>skull</a:t>
            </a:r>
            <a:r>
              <a:rPr lang="da-DK" dirty="0"/>
              <a:t> with 1 </a:t>
            </a:r>
            <a:r>
              <a:rPr lang="da-DK" dirty="0" err="1"/>
              <a:t>blow</a:t>
            </a:r>
            <a:r>
              <a:rPr lang="da-DK" dirty="0"/>
              <a:t>, …</a:t>
            </a:r>
          </a:p>
          <a:p>
            <a:r>
              <a:rPr lang="da-DK" dirty="0"/>
              <a:t>The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items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belong</a:t>
            </a:r>
            <a:r>
              <a:rPr lang="da-DK" dirty="0"/>
              <a:t> to the </a:t>
            </a:r>
            <a:r>
              <a:rPr lang="da-DK" dirty="0" err="1"/>
              <a:t>characters</a:t>
            </a:r>
            <a:r>
              <a:rPr lang="da-DK" dirty="0"/>
              <a:t> in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. </a:t>
            </a:r>
          </a:p>
          <a:p>
            <a:pPr lvl="1"/>
            <a:r>
              <a:rPr lang="da-DK" dirty="0" err="1"/>
              <a:t>E.g</a:t>
            </a:r>
            <a:r>
              <a:rPr lang="da-DK" dirty="0"/>
              <a:t>. ”</a:t>
            </a:r>
            <a:r>
              <a:rPr lang="da-DK" dirty="0" err="1"/>
              <a:t>BlueSteel</a:t>
            </a:r>
            <a:r>
              <a:rPr lang="da-DK" dirty="0"/>
              <a:t>”, 2-handed </a:t>
            </a:r>
            <a:r>
              <a:rPr lang="da-DK" dirty="0" err="1"/>
              <a:t>sword</a:t>
            </a:r>
            <a:r>
              <a:rPr lang="da-DK" dirty="0"/>
              <a:t>, </a:t>
            </a:r>
            <a:r>
              <a:rPr lang="da-DK" dirty="0" err="1"/>
              <a:t>cost</a:t>
            </a:r>
            <a:r>
              <a:rPr lang="da-DK" dirty="0"/>
              <a:t> 1000 </a:t>
            </a:r>
            <a:r>
              <a:rPr lang="da-DK" dirty="0" err="1"/>
              <a:t>coins</a:t>
            </a:r>
            <a:r>
              <a:rPr lang="da-DK" dirty="0"/>
              <a:t>, </a:t>
            </a:r>
            <a:r>
              <a:rPr lang="da-DK" dirty="0" err="1"/>
              <a:t>weight</a:t>
            </a:r>
            <a:r>
              <a:rPr lang="da-DK" dirty="0"/>
              <a:t> 12000 grams, </a:t>
            </a:r>
            <a:r>
              <a:rPr lang="da-DK" dirty="0" err="1"/>
              <a:t>belongs</a:t>
            </a:r>
            <a:r>
              <a:rPr lang="da-DK" dirty="0"/>
              <a:t> to </a:t>
            </a:r>
            <a:r>
              <a:rPr lang="da-DK" dirty="0" err="1"/>
              <a:t>Asroth</a:t>
            </a:r>
            <a:endParaRPr lang="da-DK" dirty="0"/>
          </a:p>
          <a:p>
            <a:r>
              <a:rPr lang="da-DK" dirty="0" err="1"/>
              <a:t>Decide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columns,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and type, and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key</a:t>
            </a:r>
            <a:r>
              <a:rPr lang="da-DK" dirty="0"/>
              <a:t>.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have a </a:t>
            </a:r>
            <a:r>
              <a:rPr lang="da-DK" dirty="0" err="1"/>
              <a:t>foreign</a:t>
            </a:r>
            <a:r>
              <a:rPr lang="da-DK" dirty="0"/>
              <a:t> </a:t>
            </a:r>
            <a:r>
              <a:rPr lang="da-DK" dirty="0" err="1"/>
              <a:t>key</a:t>
            </a:r>
            <a:r>
              <a:rPr lang="da-DK" dirty="0"/>
              <a:t> in the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.</a:t>
            </a:r>
          </a:p>
          <a:p>
            <a:r>
              <a:rPr lang="da-DK" dirty="0" err="1"/>
              <a:t>Create</a:t>
            </a:r>
            <a:r>
              <a:rPr lang="da-DK" dirty="0"/>
              <a:t> the </a:t>
            </a:r>
            <a:r>
              <a:rPr lang="da-DK" dirty="0" err="1"/>
              <a:t>table</a:t>
            </a:r>
            <a:r>
              <a:rPr lang="da-DK" dirty="0"/>
              <a:t>, </a:t>
            </a:r>
            <a:r>
              <a:rPr lang="da-DK" dirty="0" err="1"/>
              <a:t>using</a:t>
            </a:r>
            <a:r>
              <a:rPr lang="da-DK" dirty="0"/>
              <a:t> SQL</a:t>
            </a:r>
          </a:p>
          <a:p>
            <a:pPr marL="0" indent="0">
              <a:buNone/>
            </a:pPr>
            <a:endParaRPr lang="da-DK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685298-5617-A4D5-9B82-FEB84067E9C3}"/>
              </a:ext>
            </a:extLst>
          </p:cNvPr>
          <p:cNvGrpSpPr/>
          <p:nvPr/>
        </p:nvGrpSpPr>
        <p:grpSpPr>
          <a:xfrm>
            <a:off x="6223687" y="5506994"/>
            <a:ext cx="5885933" cy="1119660"/>
            <a:chOff x="5852985" y="5564659"/>
            <a:chExt cx="5885933" cy="1119660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B08AF19-D45E-B045-4814-F422E9ECD211}"/>
                </a:ext>
              </a:extLst>
            </p:cNvPr>
            <p:cNvSpPr/>
            <p:nvPr/>
          </p:nvSpPr>
          <p:spPr>
            <a:xfrm rot="18498285">
              <a:off x="5865341" y="5552303"/>
              <a:ext cx="453081" cy="477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B8DDE91-9A5C-E3B7-94EA-976DC268D6AC}"/>
                </a:ext>
              </a:extLst>
            </p:cNvPr>
            <p:cNvSpPr/>
            <p:nvPr/>
          </p:nvSpPr>
          <p:spPr>
            <a:xfrm>
              <a:off x="6095999" y="5758249"/>
              <a:ext cx="5642919" cy="926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/>
                <a:t>See: https://www.w3schools.com/sql/sql_foreignkey.asp </a:t>
              </a:r>
              <a:endParaRPr lang="en-US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E64504A-FB91-22B8-53CB-61C9E820AF5C}"/>
              </a:ext>
            </a:extLst>
          </p:cNvPr>
          <p:cNvSpPr/>
          <p:nvPr/>
        </p:nvSpPr>
        <p:spPr>
          <a:xfrm>
            <a:off x="82378" y="38486"/>
            <a:ext cx="1005016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7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62C1-CB4A-2B20-3730-DB570CFA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Now: </a:t>
            </a:r>
            <a:r>
              <a:rPr lang="da-DK" dirty="0" err="1">
                <a:solidFill>
                  <a:srgbClr val="FF0000"/>
                </a:solidFill>
              </a:rPr>
              <a:t>access</a:t>
            </a:r>
            <a:r>
              <a:rPr lang="da-DK" dirty="0">
                <a:solidFill>
                  <a:srgbClr val="FF0000"/>
                </a:solidFill>
              </a:rPr>
              <a:t> the DB via C#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B80A-4F43-4E1A-A67E-9FC729D6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err="1"/>
              <a:t>Populate</a:t>
            </a:r>
            <a:r>
              <a:rPr lang="da-DK" dirty="0"/>
              <a:t> the 2 </a:t>
            </a:r>
            <a:r>
              <a:rPr lang="da-DK" dirty="0" err="1"/>
              <a:t>tables</a:t>
            </a:r>
            <a:r>
              <a:rPr lang="da-DK" dirty="0"/>
              <a:t> with a </a:t>
            </a:r>
            <a:r>
              <a:rPr lang="da-DK" dirty="0" err="1"/>
              <a:t>few</a:t>
            </a:r>
            <a:r>
              <a:rPr lang="da-DK" dirty="0"/>
              <a:t> data…</a:t>
            </a:r>
            <a:br>
              <a:rPr lang="da-DK" dirty="0"/>
            </a:br>
            <a:r>
              <a:rPr lang="da-DK" dirty="0">
                <a:solidFill>
                  <a:srgbClr val="7030A0"/>
                </a:solidFill>
              </a:rPr>
              <a:t>Or </a:t>
            </a:r>
            <a:r>
              <a:rPr lang="da-DK" dirty="0" err="1">
                <a:solidFill>
                  <a:srgbClr val="7030A0"/>
                </a:solidFill>
              </a:rPr>
              <a:t>consider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writing</a:t>
            </a:r>
            <a:r>
              <a:rPr lang="da-DK" dirty="0">
                <a:solidFill>
                  <a:srgbClr val="7030A0"/>
                </a:solidFill>
              </a:rPr>
              <a:t> a short </a:t>
            </a:r>
            <a:r>
              <a:rPr lang="da-DK" dirty="0" err="1">
                <a:solidFill>
                  <a:srgbClr val="7030A0"/>
                </a:solidFill>
              </a:rPr>
              <a:t>progat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that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populates</a:t>
            </a:r>
            <a:r>
              <a:rPr lang="da-DK" dirty="0">
                <a:solidFill>
                  <a:srgbClr val="7030A0"/>
                </a:solidFill>
              </a:rPr>
              <a:t> the </a:t>
            </a:r>
            <a:r>
              <a:rPr lang="da-DK" dirty="0" err="1">
                <a:solidFill>
                  <a:srgbClr val="7030A0"/>
                </a:solidFill>
              </a:rPr>
              <a:t>tables</a:t>
            </a:r>
            <a:r>
              <a:rPr lang="da-DK" dirty="0">
                <a:solidFill>
                  <a:srgbClr val="7030A0"/>
                </a:solidFill>
              </a:rPr>
              <a:t> with </a:t>
            </a:r>
            <a:r>
              <a:rPr lang="da-DK" dirty="0" err="1">
                <a:solidFill>
                  <a:srgbClr val="7030A0"/>
                </a:solidFill>
              </a:rPr>
              <a:t>random</a:t>
            </a:r>
            <a:r>
              <a:rPr lang="da-DK" dirty="0">
                <a:solidFill>
                  <a:srgbClr val="7030A0"/>
                </a:solidFill>
              </a:rPr>
              <a:t> data; </a:t>
            </a:r>
            <a:r>
              <a:rPr lang="da-DK" dirty="0" err="1">
                <a:solidFill>
                  <a:srgbClr val="7030A0"/>
                </a:solidFill>
              </a:rPr>
              <a:t>you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could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use</a:t>
            </a:r>
            <a:r>
              <a:rPr lang="da-DK" dirty="0">
                <a:solidFill>
                  <a:srgbClr val="7030A0"/>
                </a:solidFill>
              </a:rPr>
              <a:t> a </a:t>
            </a:r>
            <a:r>
              <a:rPr lang="da-DK" i="1" dirty="0">
                <a:solidFill>
                  <a:srgbClr val="7030A0"/>
                </a:solidFill>
              </a:rPr>
              <a:t>for loop </a:t>
            </a:r>
            <a:r>
              <a:rPr lang="da-DK" dirty="0">
                <a:solidFill>
                  <a:srgbClr val="7030A0"/>
                </a:solidFill>
              </a:rPr>
              <a:t>to enter multiple data in </a:t>
            </a:r>
            <a:r>
              <a:rPr lang="da-DK" dirty="0" err="1">
                <a:solidFill>
                  <a:srgbClr val="7030A0"/>
                </a:solidFill>
              </a:rPr>
              <a:t>one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table</a:t>
            </a:r>
            <a:r>
              <a:rPr lang="da-DK" dirty="0">
                <a:solidFill>
                  <a:srgbClr val="7030A0"/>
                </a:solidFill>
              </a:rPr>
              <a:t> at the time. </a:t>
            </a:r>
          </a:p>
          <a:p>
            <a:pPr lvl="1"/>
            <a:r>
              <a:rPr lang="da-DK" dirty="0">
                <a:solidFill>
                  <a:srgbClr val="7030A0"/>
                </a:solidFill>
              </a:rPr>
              <a:t>Be </a:t>
            </a:r>
            <a:r>
              <a:rPr lang="da-DK" dirty="0" err="1">
                <a:solidFill>
                  <a:srgbClr val="7030A0"/>
                </a:solidFill>
              </a:rPr>
              <a:t>careful</a:t>
            </a:r>
            <a:r>
              <a:rPr lang="da-DK" dirty="0">
                <a:solidFill>
                  <a:srgbClr val="7030A0"/>
                </a:solidFill>
              </a:rPr>
              <a:t> with </a:t>
            </a:r>
            <a:r>
              <a:rPr lang="da-DK" dirty="0" err="1">
                <a:solidFill>
                  <a:srgbClr val="7030A0"/>
                </a:solidFill>
              </a:rPr>
              <a:t>keys</a:t>
            </a:r>
            <a:r>
              <a:rPr lang="da-DK" dirty="0">
                <a:solidFill>
                  <a:srgbClr val="7030A0"/>
                </a:solidFill>
              </a:rPr>
              <a:t> and </a:t>
            </a:r>
            <a:r>
              <a:rPr lang="da-DK" dirty="0" err="1">
                <a:solidFill>
                  <a:srgbClr val="7030A0"/>
                </a:solidFill>
              </a:rPr>
              <a:t>foreign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keys</a:t>
            </a:r>
            <a:r>
              <a:rPr lang="da-DK" dirty="0">
                <a:solidFill>
                  <a:srgbClr val="7030A0"/>
                </a:solidFill>
              </a:rPr>
              <a:t> ;)</a:t>
            </a:r>
          </a:p>
          <a:p>
            <a:pPr lvl="1"/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b="1" dirty="0"/>
              <a:t>Show/</a:t>
            </a:r>
            <a:r>
              <a:rPr lang="da-DK" b="1" dirty="0" err="1"/>
              <a:t>Console.writeline</a:t>
            </a:r>
            <a:r>
              <a:rPr lang="da-DK" dirty="0"/>
              <a:t> the contents of the 2 </a:t>
            </a:r>
            <a:r>
              <a:rPr lang="da-DK" dirty="0" err="1"/>
              <a:t>tables</a:t>
            </a:r>
            <a:r>
              <a:rPr lang="da-DK" dirty="0"/>
              <a:t>, </a:t>
            </a:r>
            <a:r>
              <a:rPr lang="da-DK" dirty="0" err="1"/>
              <a:t>aggregated</a:t>
            </a:r>
            <a:r>
              <a:rPr lang="da-DK" dirty="0"/>
              <a:t>. </a:t>
            </a:r>
          </a:p>
          <a:p>
            <a:pPr lvl="1"/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>
                <a:solidFill>
                  <a:srgbClr val="00B050"/>
                </a:solidFill>
              </a:rPr>
              <a:t>Character</a:t>
            </a:r>
            <a:r>
              <a:rPr lang="da-DK" dirty="0">
                <a:solidFill>
                  <a:srgbClr val="00B050"/>
                </a:solidFill>
              </a:rPr>
              <a:t> … </a:t>
            </a:r>
            <a:r>
              <a:rPr lang="da-DK" dirty="0" err="1">
                <a:solidFill>
                  <a:srgbClr val="00B050"/>
                </a:solidFill>
              </a:rPr>
              <a:t>bla</a:t>
            </a:r>
            <a:r>
              <a:rPr lang="da-DK" dirty="0">
                <a:solidFill>
                  <a:srgbClr val="00B050"/>
                </a:solidFill>
              </a:rPr>
              <a:t> … </a:t>
            </a:r>
            <a:r>
              <a:rPr lang="da-DK" dirty="0" err="1">
                <a:solidFill>
                  <a:srgbClr val="00B050"/>
                </a:solidFill>
              </a:rPr>
              <a:t>bla</a:t>
            </a:r>
            <a:r>
              <a:rPr lang="da-DK" dirty="0">
                <a:solidFill>
                  <a:srgbClr val="00B050"/>
                </a:solidFill>
              </a:rPr>
              <a:t> … </a:t>
            </a:r>
            <a:r>
              <a:rPr lang="da-DK" dirty="0" err="1">
                <a:solidFill>
                  <a:srgbClr val="00B050"/>
                </a:solidFill>
              </a:rPr>
              <a:t>bla</a:t>
            </a:r>
            <a:br>
              <a:rPr lang="da-DK" dirty="0">
                <a:solidFill>
                  <a:srgbClr val="00B050"/>
                </a:solidFill>
              </a:rPr>
            </a:br>
            <a:r>
              <a:rPr lang="da-DK" dirty="0">
                <a:solidFill>
                  <a:srgbClr val="00B050"/>
                </a:solidFill>
              </a:rPr>
              <a:t>              Item … </a:t>
            </a:r>
            <a:r>
              <a:rPr lang="da-DK" dirty="0" err="1">
                <a:solidFill>
                  <a:srgbClr val="00B050"/>
                </a:solidFill>
              </a:rPr>
              <a:t>bla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bla</a:t>
            </a:r>
            <a:r>
              <a:rPr lang="da-DK" dirty="0">
                <a:solidFill>
                  <a:srgbClr val="00B050"/>
                </a:solidFill>
              </a:rPr>
              <a:t> …</a:t>
            </a:r>
            <a:br>
              <a:rPr lang="da-DK" dirty="0">
                <a:solidFill>
                  <a:srgbClr val="00B050"/>
                </a:solidFill>
              </a:rPr>
            </a:br>
            <a:r>
              <a:rPr lang="da-DK" dirty="0">
                <a:solidFill>
                  <a:srgbClr val="00B050"/>
                </a:solidFill>
              </a:rPr>
              <a:t>              Item … </a:t>
            </a:r>
            <a:r>
              <a:rPr lang="da-DK" dirty="0" err="1">
                <a:solidFill>
                  <a:srgbClr val="00B050"/>
                </a:solidFill>
              </a:rPr>
              <a:t>something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something</a:t>
            </a:r>
            <a:r>
              <a:rPr lang="da-DK" dirty="0">
                <a:solidFill>
                  <a:srgbClr val="00B050"/>
                </a:solidFill>
              </a:rPr>
              <a:t> …</a:t>
            </a:r>
            <a:br>
              <a:rPr lang="da-DK" dirty="0">
                <a:solidFill>
                  <a:srgbClr val="00B050"/>
                </a:solidFill>
              </a:rPr>
            </a:br>
            <a:r>
              <a:rPr lang="da-DK" dirty="0">
                <a:solidFill>
                  <a:srgbClr val="00B050"/>
                </a:solidFill>
              </a:rPr>
              <a:t>        </a:t>
            </a:r>
            <a:r>
              <a:rPr lang="da-DK" dirty="0" err="1">
                <a:solidFill>
                  <a:srgbClr val="00B050"/>
                </a:solidFill>
              </a:rPr>
              <a:t>Character</a:t>
            </a:r>
            <a:r>
              <a:rPr lang="da-DK" dirty="0">
                <a:solidFill>
                  <a:srgbClr val="00B050"/>
                </a:solidFill>
              </a:rPr>
              <a:t> … </a:t>
            </a:r>
            <a:r>
              <a:rPr lang="da-DK" dirty="0" err="1">
                <a:solidFill>
                  <a:srgbClr val="00B050"/>
                </a:solidFill>
              </a:rPr>
              <a:t>another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one</a:t>
            </a:r>
            <a:r>
              <a:rPr lang="da-DK" dirty="0">
                <a:solidFill>
                  <a:srgbClr val="00B050"/>
                </a:solidFill>
              </a:rPr>
              <a:t> … </a:t>
            </a:r>
            <a:r>
              <a:rPr lang="da-DK" dirty="0" err="1">
                <a:solidFill>
                  <a:srgbClr val="00B050"/>
                </a:solidFill>
              </a:rPr>
              <a:t>bla</a:t>
            </a:r>
            <a:r>
              <a:rPr lang="da-DK" dirty="0">
                <a:solidFill>
                  <a:srgbClr val="00B050"/>
                </a:solidFill>
              </a:rPr>
              <a:t> …</a:t>
            </a:r>
            <a:br>
              <a:rPr lang="da-DK" dirty="0">
                <a:solidFill>
                  <a:srgbClr val="00B050"/>
                </a:solidFill>
              </a:rPr>
            </a:br>
            <a:r>
              <a:rPr lang="da-DK" dirty="0">
                <a:solidFill>
                  <a:srgbClr val="00B050"/>
                </a:solidFill>
              </a:rPr>
              <a:t>              Item … </a:t>
            </a:r>
            <a:r>
              <a:rPr lang="da-DK" dirty="0" err="1">
                <a:solidFill>
                  <a:srgbClr val="00B050"/>
                </a:solidFill>
              </a:rPr>
              <a:t>something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else</a:t>
            </a:r>
            <a:r>
              <a:rPr lang="da-DK" dirty="0">
                <a:solidFill>
                  <a:srgbClr val="00B050"/>
                </a:solidFill>
              </a:rPr>
              <a:t> …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Compute</a:t>
            </a:r>
            <a:r>
              <a:rPr lang="da-DK" dirty="0"/>
              <a:t> and show </a:t>
            </a:r>
            <a:r>
              <a:rPr lang="da-DK" dirty="0" err="1"/>
              <a:t>some</a:t>
            </a:r>
            <a:r>
              <a:rPr lang="da-DK" dirty="0"/>
              <a:t> totals and averages on </a:t>
            </a:r>
            <a:r>
              <a:rPr lang="da-DK" dirty="0" err="1"/>
              <a:t>your</a:t>
            </a:r>
            <a:r>
              <a:rPr lang="da-DK" dirty="0"/>
              <a:t> data. </a:t>
            </a:r>
            <a:br>
              <a:rPr lang="da-DK" dirty="0"/>
            </a:br>
            <a:r>
              <a:rPr lang="da-DK" dirty="0"/>
              <a:t>E. g. Total </a:t>
            </a:r>
            <a:r>
              <a:rPr lang="da-DK" dirty="0" err="1"/>
              <a:t>weight</a:t>
            </a:r>
            <a:r>
              <a:rPr lang="da-DK" dirty="0"/>
              <a:t> of the items 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, and average </a:t>
            </a:r>
            <a:r>
              <a:rPr lang="da-DK" dirty="0" err="1"/>
              <a:t>cost</a:t>
            </a:r>
            <a:r>
              <a:rPr lang="da-DK" dirty="0"/>
              <a:t> of an item in </a:t>
            </a:r>
            <a:r>
              <a:rPr lang="da-DK" dirty="0" err="1"/>
              <a:t>table</a:t>
            </a:r>
            <a:r>
              <a:rPr lang="da-DK" dirty="0"/>
              <a:t> 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8BD672-921E-0AB4-AE8A-AB8FB80CBFE1}"/>
              </a:ext>
            </a:extLst>
          </p:cNvPr>
          <p:cNvSpPr/>
          <p:nvPr/>
        </p:nvSpPr>
        <p:spPr>
          <a:xfrm>
            <a:off x="11030464" y="5597610"/>
            <a:ext cx="1005016" cy="930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F5025-BC50-2168-955B-95847D5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6"/>
                </a:solidFill>
              </a:rPr>
              <a:t>Tasks for </a:t>
            </a:r>
            <a:r>
              <a:rPr lang="da-DK" b="1" dirty="0" err="1">
                <a:solidFill>
                  <a:schemeClr val="accent6"/>
                </a:solidFill>
              </a:rPr>
              <a:t>next</a:t>
            </a:r>
            <a:r>
              <a:rPr lang="da-DK" b="1" dirty="0">
                <a:solidFill>
                  <a:schemeClr val="accent6"/>
                </a:solidFill>
              </a:rPr>
              <a:t> time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0D35-4515-1161-B63D-02996042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i="1" dirty="0">
                <a:solidFill>
                  <a:schemeClr val="accent6"/>
                </a:solidFill>
              </a:rPr>
              <a:t>(but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can</a:t>
            </a:r>
            <a:r>
              <a:rPr lang="da-DK" sz="2000" i="1" dirty="0">
                <a:solidFill>
                  <a:schemeClr val="accent6"/>
                </a:solidFill>
              </a:rPr>
              <a:t> start </a:t>
            </a:r>
            <a:r>
              <a:rPr lang="da-DK" sz="2000" i="1" dirty="0" err="1">
                <a:solidFill>
                  <a:schemeClr val="accent6"/>
                </a:solidFill>
              </a:rPr>
              <a:t>here</a:t>
            </a:r>
            <a:r>
              <a:rPr lang="da-DK" sz="2000" i="1" dirty="0">
                <a:solidFill>
                  <a:schemeClr val="accent6"/>
                </a:solidFill>
              </a:rPr>
              <a:t>, in </a:t>
            </a:r>
            <a:r>
              <a:rPr lang="da-DK" sz="2000" i="1" dirty="0" err="1">
                <a:solidFill>
                  <a:schemeClr val="accent6"/>
                </a:solidFill>
              </a:rPr>
              <a:t>groups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if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like)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064B-BB27-0190-083E-8B3BFE6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r>
              <a:rPr lang="da-DK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08BB-4894-C757-217E-F7694A82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Install</a:t>
            </a:r>
            <a:r>
              <a:rPr lang="da-DK" dirty="0"/>
              <a:t> SQL</a:t>
            </a:r>
          </a:p>
          <a:p>
            <a:pPr lvl="1"/>
            <a:r>
              <a:rPr lang="da-DK" dirty="0" err="1"/>
              <a:t>Configure</a:t>
            </a:r>
            <a:r>
              <a:rPr lang="da-DK" dirty="0"/>
              <a:t> the SQL server</a:t>
            </a:r>
          </a:p>
          <a:p>
            <a:r>
              <a:rPr lang="da-DK" dirty="0" err="1"/>
              <a:t>Create</a:t>
            </a:r>
            <a:r>
              <a:rPr lang="da-DK" dirty="0"/>
              <a:t> a DB with a </a:t>
            </a:r>
            <a:r>
              <a:rPr lang="da-DK" dirty="0" err="1"/>
              <a:t>table</a:t>
            </a:r>
            <a:endParaRPr lang="da-DK" dirty="0"/>
          </a:p>
          <a:p>
            <a:r>
              <a:rPr lang="en-US" dirty="0"/>
              <a:t>Connect to it via C# -&gt; Book pages 161-164</a:t>
            </a:r>
          </a:p>
          <a:p>
            <a:r>
              <a:rPr lang="en-US" dirty="0"/>
              <a:t>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20376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7CEA-4EAC-7F8A-19D4-8E613993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Connect to a DB in a WPF </a:t>
            </a:r>
            <a:r>
              <a:rPr lang="da-DK" dirty="0" err="1">
                <a:solidFill>
                  <a:srgbClr val="FF0000"/>
                </a:solidFill>
              </a:rPr>
              <a:t>application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9E1F-8068-19FB-914E-D223B726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Make a WPF front-end for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i="1" dirty="0"/>
              <a:t>RPG </a:t>
            </a:r>
            <a:r>
              <a:rPr lang="da-DK" i="1" dirty="0" err="1"/>
              <a:t>characters</a:t>
            </a:r>
            <a:r>
              <a:rPr lang="da-DK" i="1" dirty="0"/>
              <a:t> </a:t>
            </a:r>
            <a:r>
              <a:rPr lang="da-DK" dirty="0"/>
              <a:t>DB</a:t>
            </a:r>
          </a:p>
          <a:p>
            <a:r>
              <a:rPr lang="en-US" dirty="0"/>
              <a:t>Use one or 2 textboxes to show the contents of the 2 tables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Use 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IsReadOnly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property to make the textbox non-editable (see here: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  <a:hlinkClick r:id="rId2"/>
              </a:rPr>
              <a:t>https://wpf-tutorial.com/basic-controls/the-textbox-control/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)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Make a simple form to add an item, for an existing character. When you “submit” the data from your form, it should be saved in the second table of the DB. 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After each new item is added, refresh the textboxes, so that they show the “current” state of both tables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E3B262-B24E-9193-019E-819147E90897}"/>
              </a:ext>
            </a:extLst>
          </p:cNvPr>
          <p:cNvSpPr/>
          <p:nvPr/>
        </p:nvSpPr>
        <p:spPr>
          <a:xfrm>
            <a:off x="10668000" y="5261885"/>
            <a:ext cx="1367480" cy="1266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Rest of the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7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C481-A20A-BD51-8644-F5F33535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to </a:t>
            </a:r>
            <a:r>
              <a:rPr lang="da-DK" dirty="0" err="1"/>
              <a:t>proceed</a:t>
            </a:r>
            <a:r>
              <a:rPr lang="da-DK" dirty="0"/>
              <a:t>…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9793-B8BD-FD6E-CCE9-093CA611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</a:t>
            </a:r>
            <a:r>
              <a:rPr lang="da-DK" dirty="0">
                <a:hlinkClick r:id="rId2"/>
              </a:rPr>
              <a:t>https://www.c-sharpcorner.com/article/connect-mysql-with-c-sharp-net-framework-in-visual-studio-2019/</a:t>
            </a:r>
            <a:r>
              <a:rPr lang="da-DK" dirty="0"/>
              <a:t> 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need</a:t>
            </a:r>
            <a:r>
              <a:rPr lang="da-DK" sz="3200" dirty="0"/>
              <a:t> an </a:t>
            </a:r>
            <a:r>
              <a:rPr lang="da-DK" sz="3200" b="1" dirty="0"/>
              <a:t>SQL server</a:t>
            </a:r>
          </a:p>
          <a:p>
            <a:r>
              <a:rPr lang="da-DK" dirty="0"/>
              <a:t>Download and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b="1" dirty="0"/>
              <a:t>XAMPP</a:t>
            </a:r>
            <a:r>
              <a:rPr lang="da-DK" dirty="0"/>
              <a:t> 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https://www.apachefriends.org/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contains a local HTTP server, and an SQL server too</a:t>
            </a:r>
          </a:p>
          <a:p>
            <a:r>
              <a:rPr lang="en-US" dirty="0"/>
              <a:t>Run, just keep all the default settings, and </a:t>
            </a:r>
            <a:r>
              <a:rPr lang="en-US" b="1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227151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214E-5F4A-3A35-FEFC-5FF17C54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DF84-5999-B8ED-21A0-FED0CF30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3616" cy="4351338"/>
          </a:xfrm>
        </p:spPr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setup</a:t>
            </a:r>
            <a:r>
              <a:rPr lang="da-DK" dirty="0"/>
              <a:t>/</a:t>
            </a:r>
            <a:r>
              <a:rPr lang="da-DK" b="1" dirty="0"/>
              <a:t>start</a:t>
            </a:r>
            <a:r>
              <a:rPr lang="da-DK" dirty="0"/>
              <a:t> the </a:t>
            </a:r>
            <a:r>
              <a:rPr lang="da-DK" b="1" dirty="0"/>
              <a:t>SQL</a:t>
            </a:r>
            <a:r>
              <a:rPr lang="da-DK" dirty="0"/>
              <a:t> server</a:t>
            </a:r>
          </a:p>
          <a:p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b="1" dirty="0"/>
              <a:t>start Apache</a:t>
            </a:r>
          </a:p>
          <a:p>
            <a:r>
              <a:rPr lang="da-DK" dirty="0"/>
              <a:t>And </a:t>
            </a:r>
            <a:r>
              <a:rPr lang="da-DK" b="1" dirty="0"/>
              <a:t>open in the browser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dirty="0">
                <a:hlinkClick r:id="rId2"/>
              </a:rPr>
              <a:t>http://localhost/phpmyadmin/</a:t>
            </a:r>
            <a:r>
              <a:rPr lang="da-DK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DB45F8-7280-218E-B9E4-068BE0A6C0D1}"/>
              </a:ext>
            </a:extLst>
          </p:cNvPr>
          <p:cNvGrpSpPr/>
          <p:nvPr/>
        </p:nvGrpSpPr>
        <p:grpSpPr>
          <a:xfrm>
            <a:off x="2660822" y="804133"/>
            <a:ext cx="9427557" cy="3857232"/>
            <a:chOff x="2586681" y="1339593"/>
            <a:chExt cx="9427557" cy="38572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15B810-7CE4-34ED-DC69-2B43B86C84F7}"/>
                </a:ext>
              </a:extLst>
            </p:cNvPr>
            <p:cNvGrpSpPr/>
            <p:nvPr/>
          </p:nvGrpSpPr>
          <p:grpSpPr>
            <a:xfrm>
              <a:off x="2586681" y="1339593"/>
              <a:ext cx="9427557" cy="3857232"/>
              <a:chOff x="2586681" y="1339593"/>
              <a:chExt cx="9427557" cy="385723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A847F0A-9691-4312-AE74-C7FC1248F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1339593"/>
                <a:ext cx="5918238" cy="3857232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E75411F-3936-0782-A7DF-165DB75F83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6681" y="2652584"/>
                <a:ext cx="5774724" cy="3048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5319F1-A6A6-F176-019D-8071EC132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567" y="2356022"/>
              <a:ext cx="4674974" cy="109685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12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0376-F153-E370-2F33-CFA6F28D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FF38-B177-4C9C-96E3-67793019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Create</a:t>
            </a:r>
            <a:r>
              <a:rPr lang="da-DK" dirty="0"/>
              <a:t> a database </a:t>
            </a:r>
            <a:endParaRPr lang="en-US" dirty="0"/>
          </a:p>
          <a:p>
            <a:pPr lvl="1"/>
            <a:r>
              <a:rPr lang="en-US" dirty="0"/>
              <a:t>Click on “databases” tab</a:t>
            </a:r>
          </a:p>
          <a:p>
            <a:pPr lvl="1"/>
            <a:r>
              <a:rPr lang="en-US" dirty="0"/>
              <a:t>Create a DB, call it “test123”</a:t>
            </a:r>
          </a:p>
          <a:p>
            <a:pPr lvl="1"/>
            <a:r>
              <a:rPr lang="en-US" dirty="0"/>
              <a:t>Then create a table: “people”</a:t>
            </a:r>
          </a:p>
          <a:p>
            <a:pPr lvl="2"/>
            <a:r>
              <a:rPr lang="en-US" dirty="0"/>
              <a:t>Click on the “SQL” tab, and enter this code: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/>
              <a:t>And click </a:t>
            </a:r>
            <a:r>
              <a:rPr lang="en-US" b="1" dirty="0"/>
              <a:t>GO</a:t>
            </a:r>
            <a:br>
              <a:rPr lang="en-US" dirty="0"/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3B36B9-EF22-54DD-6DD5-FC486685D9EF}"/>
              </a:ext>
            </a:extLst>
          </p:cNvPr>
          <p:cNvGrpSpPr/>
          <p:nvPr/>
        </p:nvGrpSpPr>
        <p:grpSpPr>
          <a:xfrm>
            <a:off x="4854102" y="866684"/>
            <a:ext cx="6883131" cy="1917881"/>
            <a:chOff x="4854102" y="866684"/>
            <a:chExt cx="6883131" cy="19178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987CCB-1FC2-D66D-7317-26760096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501" y="866684"/>
              <a:ext cx="4200732" cy="1917881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70765C-E3E8-1343-7A05-C49A8B236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102" y="1334530"/>
              <a:ext cx="4883022" cy="113629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535A27F-D7A4-0034-4F86-6AB3C97D1636}"/>
              </a:ext>
            </a:extLst>
          </p:cNvPr>
          <p:cNvSpPr txBox="1"/>
          <p:nvPr/>
        </p:nvSpPr>
        <p:spPr>
          <a:xfrm>
            <a:off x="1800152" y="3725739"/>
            <a:ext cx="53585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 table Persons (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int AUTO_INCREMENT PRIMARY KEY,</a:t>
            </a:r>
          </a:p>
          <a:p>
            <a:r>
              <a:rPr lang="en-US" sz="1400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varchar(255),</a:t>
            </a: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FirstName varchar(255),</a:t>
            </a: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Address varchar(255),</a:t>
            </a: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City varchar(255) );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35FE68-0BE4-492B-0625-5198BB8B5F9B}"/>
              </a:ext>
            </a:extLst>
          </p:cNvPr>
          <p:cNvGrpSpPr/>
          <p:nvPr/>
        </p:nvGrpSpPr>
        <p:grpSpPr>
          <a:xfrm>
            <a:off x="3349458" y="4684679"/>
            <a:ext cx="7835527" cy="1302442"/>
            <a:chOff x="3332982" y="4684679"/>
            <a:chExt cx="7835527" cy="130244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BC4061-43FC-0E0B-A115-228ADC36C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2806" y="4684679"/>
              <a:ext cx="4565703" cy="130244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C3F9F6-EB0C-585F-2C1B-E306BA997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2982" y="5428735"/>
              <a:ext cx="3372618" cy="2120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3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62D1-A297-E301-194D-E413EB7B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08C3-67B5-79ED-C89A-6188CC13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Insert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data in the </a:t>
            </a:r>
            <a:r>
              <a:rPr lang="da-DK" dirty="0" err="1"/>
              <a:t>table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b="1" dirty="0">
                <a:solidFill>
                  <a:srgbClr val="FF0000"/>
                </a:solidFill>
              </a:rPr>
              <a:t>TASK: </a:t>
            </a:r>
            <a:r>
              <a:rPr lang="da-DK" dirty="0" err="1">
                <a:solidFill>
                  <a:srgbClr val="FF0000"/>
                </a:solidFill>
              </a:rPr>
              <a:t>add</a:t>
            </a:r>
            <a:r>
              <a:rPr lang="da-DK" dirty="0">
                <a:solidFill>
                  <a:srgbClr val="FF0000"/>
                </a:solidFill>
              </a:rPr>
              <a:t> 5 more </a:t>
            </a:r>
            <a:r>
              <a:rPr lang="da-DK" dirty="0" err="1">
                <a:solidFill>
                  <a:srgbClr val="FF0000"/>
                </a:solidFill>
              </a:rPr>
              <a:t>people</a:t>
            </a:r>
            <a:r>
              <a:rPr lang="da-DK" dirty="0">
                <a:solidFill>
                  <a:srgbClr val="FF0000"/>
                </a:solidFill>
              </a:rPr>
              <a:t> to the </a:t>
            </a:r>
            <a:r>
              <a:rPr lang="da-DK" dirty="0" err="1">
                <a:solidFill>
                  <a:srgbClr val="FF0000"/>
                </a:solidFill>
              </a:rPr>
              <a:t>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88E5F-628F-F711-1A08-327474AB1A44}"/>
              </a:ext>
            </a:extLst>
          </p:cNvPr>
          <p:cNvSpPr txBox="1"/>
          <p:nvPr/>
        </p:nvSpPr>
        <p:spPr>
          <a:xfrm>
            <a:off x="1499286" y="2417458"/>
            <a:ext cx="71998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 INTO Persons (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PersonID,LastName,FirstName,Address,City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 </a:t>
            </a:r>
            <a:r>
              <a:rPr lang="en-US" sz="1600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(null,'Valente','Andrea','</a:t>
            </a:r>
            <a:r>
              <a:rPr lang="en-US" sz="1600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MyPlace</a:t>
            </a:r>
            <a:r>
              <a:rPr lang="en-US" sz="1600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','Odense’)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600" b="1" dirty="0"/>
              <a:t>SELECT * FROM Persons;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D18B3F-6BD6-FC2E-DA94-446F9635250C}"/>
              </a:ext>
            </a:extLst>
          </p:cNvPr>
          <p:cNvGrpSpPr/>
          <p:nvPr/>
        </p:nvGrpSpPr>
        <p:grpSpPr>
          <a:xfrm>
            <a:off x="3997367" y="3422907"/>
            <a:ext cx="7111872" cy="849312"/>
            <a:chOff x="3997367" y="3422907"/>
            <a:chExt cx="7111872" cy="8493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1044DD-8F63-86B6-1ED6-7AD96D94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1539" y="3557844"/>
              <a:ext cx="4457700" cy="7143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273FB7-43DA-1477-F4F5-B0D4E3E1921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997367" y="3422907"/>
              <a:ext cx="2654172" cy="4921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66CBB069-C9C9-7067-D226-FD2162AC7B32}"/>
              </a:ext>
            </a:extLst>
          </p:cNvPr>
          <p:cNvSpPr/>
          <p:nvPr/>
        </p:nvSpPr>
        <p:spPr>
          <a:xfrm>
            <a:off x="7768281" y="5091284"/>
            <a:ext cx="1243914" cy="1243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5 </a:t>
            </a:r>
          </a:p>
          <a:p>
            <a:pPr algn="ctr"/>
            <a:r>
              <a:rPr lang="da-DK" dirty="0"/>
              <a:t>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2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312F-29AC-4FB0-2DAA-A243B39A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C864-BD6C-DE03-7987-7F3F054A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Now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to </a:t>
            </a:r>
            <a:r>
              <a:rPr lang="da-DK" dirty="0" err="1"/>
              <a:t>connect</a:t>
            </a:r>
            <a:r>
              <a:rPr lang="da-DK" dirty="0"/>
              <a:t> to the SQL </a:t>
            </a:r>
            <a:r>
              <a:rPr lang="da-DK" dirty="0" err="1"/>
              <a:t>sever</a:t>
            </a:r>
            <a:r>
              <a:rPr lang="da-DK" dirty="0"/>
              <a:t>,</a:t>
            </a:r>
            <a:br>
              <a:rPr lang="da-DK" dirty="0"/>
            </a:br>
            <a:r>
              <a:rPr lang="da-DK" dirty="0"/>
              <a:t>in a C# </a:t>
            </a:r>
            <a:r>
              <a:rPr lang="da-DK" dirty="0" err="1"/>
              <a:t>console</a:t>
            </a:r>
            <a:r>
              <a:rPr lang="da-DK" dirty="0"/>
              <a:t> </a:t>
            </a:r>
            <a:r>
              <a:rPr lang="da-DK" dirty="0" err="1"/>
              <a:t>application</a:t>
            </a:r>
            <a:endParaRPr lang="da-DK" dirty="0"/>
          </a:p>
          <a:p>
            <a:endParaRPr lang="da-DK" dirty="0"/>
          </a:p>
          <a:p>
            <a:r>
              <a:rPr lang="da-DK" dirty="0"/>
              <a:t>Look at </a:t>
            </a:r>
            <a:r>
              <a:rPr lang="da-DK" dirty="0" err="1">
                <a:solidFill>
                  <a:schemeClr val="accent1"/>
                </a:solidFill>
              </a:rPr>
              <a:t>code</a:t>
            </a:r>
            <a:r>
              <a:rPr lang="da-DK" dirty="0">
                <a:solidFill>
                  <a:schemeClr val="accent1"/>
                </a:solidFill>
              </a:rPr>
              <a:t>\SQL_connection_v1.cs </a:t>
            </a:r>
            <a:br>
              <a:rPr lang="da-DK" dirty="0"/>
            </a:br>
            <a:r>
              <a:rPr lang="da-DK" dirty="0"/>
              <a:t>run and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results</a:t>
            </a:r>
            <a:r>
              <a:rPr lang="da-DK" dirty="0"/>
              <a:t>…</a:t>
            </a:r>
          </a:p>
          <a:p>
            <a:pPr lvl="1"/>
            <a:r>
              <a:rPr lang="da-DK" dirty="0">
                <a:solidFill>
                  <a:srgbClr val="FF0000"/>
                </a:solidFill>
              </a:rPr>
              <a:t>Did </a:t>
            </a:r>
            <a:r>
              <a:rPr lang="da-DK" dirty="0" err="1">
                <a:solidFill>
                  <a:srgbClr val="FF0000"/>
                </a:solidFill>
              </a:rPr>
              <a:t>your</a:t>
            </a:r>
            <a:r>
              <a:rPr lang="da-DK" dirty="0">
                <a:solidFill>
                  <a:srgbClr val="FF0000"/>
                </a:solidFill>
              </a:rPr>
              <a:t> program </a:t>
            </a:r>
            <a:r>
              <a:rPr lang="da-DK" dirty="0" err="1">
                <a:solidFill>
                  <a:srgbClr val="FF0000"/>
                </a:solidFill>
              </a:rPr>
              <a:t>connect</a:t>
            </a:r>
            <a:r>
              <a:rPr lang="da-DK" dirty="0">
                <a:solidFill>
                  <a:srgbClr val="FF0000"/>
                </a:solidFill>
              </a:rPr>
              <a:t> with the XAMPP server? </a:t>
            </a:r>
          </a:p>
          <a:p>
            <a:pPr lvl="1"/>
            <a:r>
              <a:rPr lang="da-DK" dirty="0" err="1">
                <a:solidFill>
                  <a:srgbClr val="FF0000"/>
                </a:solidFill>
              </a:rPr>
              <a:t>Could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you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read</a:t>
            </a:r>
            <a:r>
              <a:rPr lang="da-DK" dirty="0">
                <a:solidFill>
                  <a:srgbClr val="FF0000"/>
                </a:solidFill>
              </a:rPr>
              <a:t> the data in the </a:t>
            </a:r>
            <a:r>
              <a:rPr lang="da-DK" dirty="0" err="1">
                <a:solidFill>
                  <a:srgbClr val="FF0000"/>
                </a:solidFill>
              </a:rPr>
              <a:t>table</a:t>
            </a:r>
            <a:r>
              <a:rPr lang="da-DK" dirty="0">
                <a:solidFill>
                  <a:srgbClr val="FF0000"/>
                </a:solidFill>
              </a:rPr>
              <a:t>?</a:t>
            </a:r>
          </a:p>
          <a:p>
            <a:endParaRPr lang="da-DK" dirty="0"/>
          </a:p>
          <a:p>
            <a:endParaRPr lang="da-DK" dirty="0"/>
          </a:p>
          <a:p>
            <a:r>
              <a:rPr lang="da-DK" b="1" dirty="0"/>
              <a:t>NOTE: </a:t>
            </a:r>
            <a:r>
              <a:rPr lang="da-DK" i="1" dirty="0" err="1"/>
              <a:t>you</a:t>
            </a:r>
            <a:r>
              <a:rPr lang="da-DK" i="1" dirty="0"/>
              <a:t> </a:t>
            </a:r>
            <a:r>
              <a:rPr lang="da-DK" i="1" dirty="0" err="1"/>
              <a:t>might</a:t>
            </a:r>
            <a:r>
              <a:rPr lang="da-DK" i="1" dirty="0"/>
              <a:t> </a:t>
            </a:r>
            <a:r>
              <a:rPr lang="da-DK" i="1" dirty="0" err="1"/>
              <a:t>be</a:t>
            </a:r>
            <a:r>
              <a:rPr lang="da-DK" i="1" dirty="0"/>
              <a:t> </a:t>
            </a:r>
            <a:r>
              <a:rPr lang="da-DK" i="1" dirty="0" err="1"/>
              <a:t>asked</a:t>
            </a:r>
            <a:r>
              <a:rPr lang="da-DK" i="1" dirty="0"/>
              <a:t> to find and </a:t>
            </a:r>
            <a:r>
              <a:rPr lang="da-DK" i="1" dirty="0" err="1"/>
              <a:t>install</a:t>
            </a:r>
            <a:r>
              <a:rPr lang="da-DK" i="1" dirty="0"/>
              <a:t> a </a:t>
            </a:r>
            <a:r>
              <a:rPr lang="da-DK" i="1" dirty="0" err="1"/>
              <a:t>few</a:t>
            </a:r>
            <a:r>
              <a:rPr lang="da-DK" i="1" dirty="0"/>
              <a:t> </a:t>
            </a:r>
            <a:r>
              <a:rPr lang="da-DK" i="1" dirty="0" err="1"/>
              <a:t>packages</a:t>
            </a:r>
            <a:r>
              <a:rPr lang="da-DK" i="1" dirty="0"/>
              <a:t>… </a:t>
            </a:r>
            <a:br>
              <a:rPr lang="da-DK" i="1" dirty="0"/>
            </a:br>
            <a:r>
              <a:rPr lang="da-DK" i="1" dirty="0"/>
              <a:t>		</a:t>
            </a:r>
            <a:r>
              <a:rPr lang="da-DK" dirty="0"/>
              <a:t>do </a:t>
            </a:r>
            <a:r>
              <a:rPr lang="da-DK" dirty="0" err="1"/>
              <a:t>that</a:t>
            </a:r>
            <a:r>
              <a:rPr lang="da-DK" dirty="0"/>
              <a:t> ;)</a:t>
            </a: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0B51F9C1-A570-51F6-A22B-8F851B56180D}"/>
              </a:ext>
            </a:extLst>
          </p:cNvPr>
          <p:cNvSpPr/>
          <p:nvPr/>
        </p:nvSpPr>
        <p:spPr>
          <a:xfrm>
            <a:off x="8946292" y="2496064"/>
            <a:ext cx="2940908" cy="2144969"/>
          </a:xfrm>
          <a:prstGeom prst="wedgeEllipseCallout">
            <a:avLst>
              <a:gd name="adj1" fmla="val -98310"/>
              <a:gd name="adj2" fmla="val -792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 a </a:t>
            </a:r>
            <a:r>
              <a:rPr lang="da-DK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few</a:t>
            </a:r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a-DK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</a:t>
            </a:r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da-DK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everything work as you expect?</a:t>
            </a:r>
            <a:endParaRPr lang="da-DK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865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2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9327-EBD9-2B9C-ED4B-D6DC4FA7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ADO.NET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E2E8-86C9-CA32-283D-67BC013F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/>
              <a:t>ADO.NET -&gt; </a:t>
            </a:r>
            <a:r>
              <a:rPr lang="da-DK" sz="2400" dirty="0" err="1"/>
              <a:t>see</a:t>
            </a:r>
            <a:r>
              <a:rPr lang="da-DK" sz="2400" dirty="0"/>
              <a:t> book page 161</a:t>
            </a:r>
          </a:p>
          <a:p>
            <a:r>
              <a:rPr lang="da-DK" sz="2000" dirty="0" err="1"/>
              <a:t>Let’s</a:t>
            </a:r>
            <a:r>
              <a:rPr lang="da-DK" sz="2000" dirty="0"/>
              <a:t> </a:t>
            </a:r>
            <a:r>
              <a:rPr lang="da-DK" sz="2000" dirty="0" err="1"/>
              <a:t>read</a:t>
            </a:r>
            <a:r>
              <a:rPr lang="da-DK" sz="2000" dirty="0"/>
              <a:t>: </a:t>
            </a:r>
            <a:r>
              <a:rPr lang="da-DK" sz="2000" dirty="0">
                <a:hlinkClick r:id="rId2"/>
              </a:rPr>
              <a:t>https://www.c-sharpcorner.com/UploadFile/18fc30/understanding-the-basics-of-ado-net</a:t>
            </a:r>
            <a:r>
              <a:rPr lang="da-DK" sz="2400" dirty="0">
                <a:hlinkClick r:id="rId2"/>
              </a:rPr>
              <a:t>/</a:t>
            </a:r>
            <a:r>
              <a:rPr lang="da-DK" sz="2400" dirty="0"/>
              <a:t> </a:t>
            </a:r>
          </a:p>
          <a:p>
            <a:pPr marL="0" indent="0">
              <a:buNone/>
            </a:pPr>
            <a:r>
              <a:rPr lang="da-DK" sz="2000" i="1" dirty="0">
                <a:solidFill>
                  <a:srgbClr val="7030A0"/>
                </a:solidFill>
              </a:rPr>
              <a:t>&lt;&lt;</a:t>
            </a:r>
            <a:r>
              <a:rPr lang="en-US" sz="2000" i="1" dirty="0">
                <a:solidFill>
                  <a:srgbClr val="7030A0"/>
                </a:solidFill>
              </a:rPr>
              <a:t>To </a:t>
            </a:r>
            <a:r>
              <a:rPr lang="en-US" sz="2000" b="1" i="1" dirty="0">
                <a:solidFill>
                  <a:srgbClr val="7030A0"/>
                </a:solidFill>
              </a:rPr>
              <a:t>access</a:t>
            </a:r>
            <a:r>
              <a:rPr lang="en-US" sz="2000" i="1" dirty="0">
                <a:solidFill>
                  <a:srgbClr val="7030A0"/>
                </a:solidFill>
              </a:rPr>
              <a:t> and </a:t>
            </a:r>
            <a:r>
              <a:rPr lang="en-US" sz="2000" b="1" i="1" dirty="0">
                <a:solidFill>
                  <a:srgbClr val="7030A0"/>
                </a:solidFill>
              </a:rPr>
              <a:t>work with data</a:t>
            </a:r>
            <a:r>
              <a:rPr lang="en-US" sz="2000" i="1" dirty="0">
                <a:solidFill>
                  <a:srgbClr val="7030A0"/>
                </a:solidFill>
              </a:rPr>
              <a:t> in a consistent way </a:t>
            </a:r>
            <a:r>
              <a:rPr lang="en-US" sz="2000" b="1" i="1" dirty="0">
                <a:solidFill>
                  <a:srgbClr val="7030A0"/>
                </a:solidFill>
              </a:rPr>
              <a:t>across</a:t>
            </a:r>
            <a:r>
              <a:rPr lang="en-US" sz="2000" i="1" dirty="0">
                <a:solidFill>
                  <a:srgbClr val="7030A0"/>
                </a:solidFill>
              </a:rPr>
              <a:t> […] various </a:t>
            </a:r>
            <a:r>
              <a:rPr lang="en-US" sz="2000" b="1" i="1" dirty="0">
                <a:solidFill>
                  <a:srgbClr val="7030A0"/>
                </a:solidFill>
              </a:rPr>
              <a:t>data stores</a:t>
            </a:r>
            <a:r>
              <a:rPr lang="en-US" sz="2000" i="1" dirty="0">
                <a:solidFill>
                  <a:srgbClr val="7030A0"/>
                </a:solidFill>
              </a:rPr>
              <a:t>, the .NET Framework provides a set of classes organized into the </a:t>
            </a:r>
            <a:r>
              <a:rPr lang="en-US" sz="2000" dirty="0" err="1">
                <a:solidFill>
                  <a:srgbClr val="7030A0"/>
                </a:solidFill>
              </a:rPr>
              <a:t>System.Data</a:t>
            </a:r>
            <a:r>
              <a:rPr lang="en-US" sz="2000" i="1" dirty="0">
                <a:solidFill>
                  <a:srgbClr val="7030A0"/>
                </a:solidFill>
              </a:rPr>
              <a:t> namespace. </a:t>
            </a:r>
            <a:r>
              <a:rPr lang="en-US" sz="2000" b="1" i="1" dirty="0">
                <a:solidFill>
                  <a:srgbClr val="7030A0"/>
                </a:solidFill>
              </a:rPr>
              <a:t>This collection of classes is known as ADO.NET.</a:t>
            </a:r>
            <a:r>
              <a:rPr lang="en-US" sz="2000" i="1" dirty="0">
                <a:solidFill>
                  <a:srgbClr val="7030A0"/>
                </a:solidFill>
              </a:rPr>
              <a:t>&gt;&gt;</a:t>
            </a:r>
          </a:p>
          <a:p>
            <a:pPr algn="l"/>
            <a:r>
              <a:rPr lang="en-US" sz="2000" b="1" i="0" u="none" strike="noStrike" baseline="0" dirty="0"/>
              <a:t>ADO.NET </a:t>
            </a:r>
            <a:r>
              <a:rPr lang="en-US" sz="2000" b="0" i="0" u="none" strike="noStrike" baseline="0" dirty="0"/>
              <a:t>is highly </a:t>
            </a:r>
            <a:r>
              <a:rPr lang="en-US" sz="2000" b="1" i="0" u="none" strike="noStrike" baseline="0" dirty="0"/>
              <a:t>scalable</a:t>
            </a:r>
            <a:r>
              <a:rPr lang="en-US" sz="2000" b="0" i="0" u="none" strike="noStrike" baseline="0" dirty="0"/>
              <a:t> -&gt; to achieve scalability ADO.NET works with a </a:t>
            </a:r>
            <a:r>
              <a:rPr lang="en-US" sz="2000" b="0" i="1" u="none" strike="noStrike" baseline="0" dirty="0"/>
              <a:t>disconnected model</a:t>
            </a:r>
            <a:r>
              <a:rPr lang="en-US" sz="2000" dirty="0"/>
              <a:t>: </a:t>
            </a:r>
            <a:r>
              <a:rPr lang="en-US" sz="2000" b="0" i="0" u="none" strike="noStrike" baseline="0" dirty="0"/>
              <a:t>a connection is made to the database, the data and metadata are retrieved and cached locally, and the connection is closed.</a:t>
            </a:r>
            <a:br>
              <a:rPr lang="en-US" sz="2000" b="0" i="0" u="none" strike="noStrike" baseline="0" dirty="0"/>
            </a:br>
            <a:r>
              <a:rPr lang="en-US" sz="2000" i="1" dirty="0">
                <a:solidFill>
                  <a:srgbClr val="00B050"/>
                </a:solidFill>
              </a:rPr>
              <a:t>This means ADO.NET does not keep the line busy ;)</a:t>
            </a:r>
            <a:endParaRPr lang="en-US" sz="2000" b="0" i="1" u="none" strike="noStrike" baseline="0" dirty="0">
              <a:solidFill>
                <a:srgbClr val="00B050"/>
              </a:solidFill>
            </a:endParaRPr>
          </a:p>
          <a:p>
            <a:pPr algn="l"/>
            <a:r>
              <a:rPr lang="en-US" sz="2000" b="1" i="0" u="none" strike="noStrike" baseline="0" dirty="0"/>
              <a:t>ADO.NET </a:t>
            </a:r>
            <a:r>
              <a:rPr lang="en-US" sz="2000" b="0" i="0" u="none" strike="noStrike" baseline="0" dirty="0"/>
              <a:t>works across many databases, in the same way -&gt; </a:t>
            </a:r>
            <a:br>
              <a:rPr lang="en-US" sz="2000" b="0" i="0" u="none" strike="noStrike" baseline="0" dirty="0"/>
            </a:br>
            <a:r>
              <a:rPr lang="en-US" sz="2000" b="1" i="0" u="none" strike="noStrike" baseline="0" dirty="0"/>
              <a:t>interoperability </a:t>
            </a:r>
            <a:r>
              <a:rPr lang="en-US" sz="2000" b="0" i="0" u="none" strike="noStrike" baseline="0" dirty="0"/>
              <a:t>– </a:t>
            </a:r>
            <a:r>
              <a:rPr lang="en-US" sz="2000" b="0" i="1" u="none" strike="noStrike" baseline="0" dirty="0"/>
              <a:t>“easily exchange data back and forth regardless of the implementation technologies of the various systems.”</a:t>
            </a:r>
            <a:endParaRPr lang="da-DK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9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1422</Words>
  <Application>Microsoft Office PowerPoint</Application>
  <PresentationFormat>Widescreen</PresentationFormat>
  <Paragraphs>154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Consolas</vt:lpstr>
      <vt:lpstr>Office Theme</vt:lpstr>
      <vt:lpstr>Applikationsudvikling II</vt:lpstr>
      <vt:lpstr>Topics:</vt:lpstr>
      <vt:lpstr>How to proceed… (1)</vt:lpstr>
      <vt:lpstr>(2)</vt:lpstr>
      <vt:lpstr>(3)</vt:lpstr>
      <vt:lpstr>…</vt:lpstr>
      <vt:lpstr>(4)</vt:lpstr>
      <vt:lpstr>Break</vt:lpstr>
      <vt:lpstr>We are using ADO.NET</vt:lpstr>
      <vt:lpstr>What is happening in the code?(!)</vt:lpstr>
      <vt:lpstr>The DataReader Object</vt:lpstr>
      <vt:lpstr>CRUD operations</vt:lpstr>
      <vt:lpstr>How to perform many operations</vt:lpstr>
      <vt:lpstr>A DataAdapter object</vt:lpstr>
      <vt:lpstr>Some CRUD operations…</vt:lpstr>
      <vt:lpstr>Design and implement a DB with 2 tables</vt:lpstr>
      <vt:lpstr>Now: access the DB via C#</vt:lpstr>
      <vt:lpstr>Break</vt:lpstr>
      <vt:lpstr>Tasks for next time</vt:lpstr>
      <vt:lpstr>Connect to a DB in a WPF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650</cp:revision>
  <dcterms:created xsi:type="dcterms:W3CDTF">2023-04-04T17:00:34Z</dcterms:created>
  <dcterms:modified xsi:type="dcterms:W3CDTF">2023-04-28T19:12:39Z</dcterms:modified>
</cp:coreProperties>
</file>