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34" r:id="rId12"/>
    <p:sldId id="366" r:id="rId13"/>
    <p:sldId id="369" r:id="rId14"/>
    <p:sldId id="370" r:id="rId15"/>
    <p:sldId id="368" r:id="rId16"/>
    <p:sldId id="371" r:id="rId17"/>
    <p:sldId id="372" r:id="rId18"/>
    <p:sldId id="373" r:id="rId19"/>
    <p:sldId id="379" r:id="rId20"/>
    <p:sldId id="374" r:id="rId21"/>
    <p:sldId id="367" r:id="rId22"/>
    <p:sldId id="375" r:id="rId23"/>
    <p:sldId id="376" r:id="rId24"/>
    <p:sldId id="377" r:id="rId25"/>
    <p:sldId id="271" r:id="rId26"/>
    <p:sldId id="378" r:id="rId27"/>
    <p:sldId id="380" r:id="rId28"/>
    <p:sldId id="3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net/design-patter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factory.com/net/strategy-design-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composite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net/decorator-design-patter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ternlanguage.com/bios/dougle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11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785F-CF34-4C12-D205-03ECA5B4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patterns...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ED1-8434-6CD5-46F1-73C8FF5C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altLang="en-US" sz="2000" b="1" dirty="0" err="1"/>
              <a:t>According</a:t>
            </a:r>
            <a:r>
              <a:rPr lang="da-DK" altLang="en-US" sz="2000" b="1" dirty="0"/>
              <a:t> to GOF: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Behavioral</a:t>
            </a:r>
            <a:r>
              <a:rPr lang="da-DK" altLang="en-US" sz="2000" dirty="0"/>
              <a:t>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Interpreter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Observer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State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 err="1"/>
              <a:t>Strategy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Creational</a:t>
            </a:r>
            <a:r>
              <a:rPr lang="da-DK" altLang="en-US" sz="2000" dirty="0"/>
              <a:t> patterns	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Abstract </a:t>
            </a:r>
            <a:r>
              <a:rPr lang="da-DK" altLang="en-US" sz="1800" dirty="0" err="1"/>
              <a:t>factory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Structural</a:t>
            </a:r>
            <a:r>
              <a:rPr lang="da-DK" altLang="en-US" sz="2000" dirty="0"/>
              <a:t>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Facade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 err="1"/>
              <a:t>Composite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Bridge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127834C-F544-7AE7-2992-DD2878183E7E}"/>
              </a:ext>
            </a:extLst>
          </p:cNvPr>
          <p:cNvSpPr/>
          <p:nvPr/>
        </p:nvSpPr>
        <p:spPr>
          <a:xfrm>
            <a:off x="7348150" y="4982476"/>
            <a:ext cx="4431957" cy="1746422"/>
          </a:xfrm>
          <a:prstGeom prst="wedgeEllipseCallout">
            <a:avLst>
              <a:gd name="adj1" fmla="val -51316"/>
              <a:gd name="adj2" fmla="val -304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/>
              <a:t>See </a:t>
            </a:r>
            <a:r>
              <a:rPr lang="da-DK" dirty="0" err="1"/>
              <a:t>also</a:t>
            </a:r>
            <a:r>
              <a:rPr lang="da-DK" dirty="0"/>
              <a:t>:</a:t>
            </a:r>
          </a:p>
          <a:p>
            <a:pPr algn="ctr"/>
            <a:r>
              <a:rPr lang="en-US" dirty="0">
                <a:hlinkClick r:id="rId2"/>
              </a:rPr>
              <a:t>https://www.dofactory.com/net/design-patterns</a:t>
            </a:r>
            <a:r>
              <a:rPr lang="en-US" dirty="0"/>
              <a:t> </a:t>
            </a:r>
            <a:r>
              <a:rPr lang="da-D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1416"/>
          </a:xfrm>
        </p:spPr>
        <p:txBody>
          <a:bodyPr/>
          <a:lstStyle/>
          <a:p>
            <a:r>
              <a:rPr lang="en-GB" altLang="en-US" sz="2800" b="1" u="sng" dirty="0"/>
              <a:t>Print in N ways:</a:t>
            </a:r>
            <a:r>
              <a:rPr lang="en-GB" altLang="en-US" sz="2800" b="1" dirty="0"/>
              <a:t> normal(1) vs strategy pattern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623A2-E8AA-149E-972B-54CBC184AA1B}"/>
              </a:ext>
            </a:extLst>
          </p:cNvPr>
          <p:cNvGrpSpPr>
            <a:grpSpLocks/>
          </p:cNvGrpSpPr>
          <p:nvPr/>
        </p:nvGrpSpPr>
        <p:grpSpPr bwMode="auto">
          <a:xfrm>
            <a:off x="2263132" y="2878352"/>
            <a:ext cx="7316787" cy="2200275"/>
            <a:chOff x="887040" y="2236556"/>
            <a:chExt cx="7316640" cy="220001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9CDBCFE-9DAB-611E-533C-2AF8A486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40" y="2685662"/>
              <a:ext cx="177408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dirty="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0074A99C-F223-BE07-A493-25AC8EBAB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40" y="3477753"/>
              <a:ext cx="1774080" cy="789447"/>
            </a:xfrm>
            <a:prstGeom prst="roundRect">
              <a:avLst>
                <a:gd name="adj" fmla="val 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5071447A-5FAA-5B3C-3057-CDC3FACEE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3121" y="3573016"/>
              <a:ext cx="7300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667A28B-E6A8-1965-2157-C42BC7A5C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200" y="3430440"/>
              <a:ext cx="2281074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... sort by name ...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D29639F-1209-A548-7E5F-CF2D3F446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00" y="2432615"/>
              <a:ext cx="177408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C9390CFE-8CC0-6BEA-9D42-6AE9BDC3D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00" y="2694993"/>
              <a:ext cx="177408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name, ...   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534170F3-CE65-2FD9-EFF4-CF9D219A20C8}"/>
                </a:ext>
              </a:extLst>
            </p:cNvPr>
            <p:cNvCxnSpPr>
              <a:cxnSpLocks noChangeShapeType="1"/>
              <a:stCxn id="5" idx="3"/>
              <a:endCxn id="9" idx="1"/>
            </p:cNvCxnSpPr>
            <p:nvPr/>
          </p:nvCxnSpPr>
          <p:spPr bwMode="auto">
            <a:xfrm flipV="1">
              <a:off x="2661120" y="2564190"/>
              <a:ext cx="3768480" cy="5161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94D7E70-4D1D-9259-A467-CA6878D01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681" y="2491462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EE8D11F-800C-F2B6-5FF8-4F40FBAF5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960" y="2236556"/>
              <a:ext cx="8976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9BCC9EF-771B-4077-42F3-8FB961849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320" y="4085710"/>
              <a:ext cx="3065760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... sort by familyName ...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45A8AD6B-835C-FBC3-A388-89EE22E55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161" y="3912892"/>
              <a:ext cx="756000" cy="273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8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350"/>
          </a:xfrm>
        </p:spPr>
        <p:txBody>
          <a:bodyPr/>
          <a:lstStyle/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u="sng" dirty="0"/>
              <a:t>Print in N ways:</a:t>
            </a:r>
            <a:r>
              <a:rPr lang="en-GB" altLang="en-US" sz="2800" b="1" dirty="0"/>
              <a:t> normal(2) vs strategy pattern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B6E2579B-4DAC-4661-3DF7-63F5927EF450}"/>
              </a:ext>
            </a:extLst>
          </p:cNvPr>
          <p:cNvGrpSpPr>
            <a:grpSpLocks/>
          </p:cNvGrpSpPr>
          <p:nvPr/>
        </p:nvGrpSpPr>
        <p:grpSpPr bwMode="auto">
          <a:xfrm>
            <a:off x="2264795" y="2760912"/>
            <a:ext cx="7315200" cy="3054350"/>
            <a:chOff x="617" y="1553"/>
            <a:chExt cx="5080" cy="2121"/>
          </a:xfrm>
        </p:grpSpPr>
        <p:sp>
          <p:nvSpPr>
            <p:cNvPr id="17" name="AutoShape 4">
              <a:extLst>
                <a:ext uri="{FF2B5EF4-FFF2-40B4-BE49-F238E27FC236}">
                  <a16:creationId xmlns:a16="http://schemas.microsoft.com/office/drawing/2014/main" id="{20B83EC8-7A70-9BA3-434F-F74ED57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081"/>
              <a:ext cx="1231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CFB06B0C-CCB8-1EBA-21E1-818D2A326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481"/>
              <a:ext cx="48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7549A522-B3D5-9775-626D-FBA1E0B5C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699"/>
              <a:ext cx="2694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switch(way)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case 1 : { ... printA()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case 2 : { ... printB()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...</a:t>
              </a:r>
            </a:p>
          </p:txBody>
        </p:sp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885F968D-796B-9D3D-7673-82FF659C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695"/>
              <a:ext cx="1232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Person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E817ECE-6BFE-D0D7-5E55-829D657E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059"/>
              <a:ext cx="1232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name, ...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22" name="AutoShape 9">
              <a:extLst>
                <a:ext uri="{FF2B5EF4-FFF2-40B4-BE49-F238E27FC236}">
                  <a16:creationId xmlns:a16="http://schemas.microsoft.com/office/drawing/2014/main" id="{180FDF91-93D4-1F9D-173A-61BBB10337C0}"/>
                </a:ext>
              </a:extLst>
            </p:cNvPr>
            <p:cNvCxnSpPr>
              <a:cxnSpLocks noChangeShapeType="1"/>
              <a:stCxn id="17" idx="3"/>
              <a:endCxn id="20" idx="1"/>
            </p:cNvCxnSpPr>
            <p:nvPr/>
          </p:nvCxnSpPr>
          <p:spPr bwMode="auto">
            <a:xfrm flipV="1">
              <a:off x="1848" y="1877"/>
              <a:ext cx="2617" cy="3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A29309FB-F740-0C4E-1AE4-B369300E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442"/>
              <a:ext cx="1232" cy="914"/>
            </a:xfrm>
            <a:prstGeom prst="roundRect">
              <a:avLst>
                <a:gd name="adj" fmla="val 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print(way)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C4BAA595-A1AC-A6B2-8AD7-EC0EB657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730"/>
              <a:ext cx="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23CD0C98-61EC-47D5-33B7-9860FCD29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1553"/>
              <a:ext cx="6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70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350"/>
          </a:xfrm>
        </p:spPr>
        <p:txBody>
          <a:bodyPr/>
          <a:lstStyle/>
          <a:p>
            <a:pPr marL="391686" indent="-293764" algn="l">
              <a:spcAft>
                <a:spcPts val="1293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b="1" u="sng" dirty="0"/>
              <a:t>Print in N ways:</a:t>
            </a:r>
            <a:r>
              <a:rPr lang="en-GB" sz="2800" b="1" dirty="0"/>
              <a:t> normal vs strategy pattern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A3244E82-7FA5-6B1F-D59B-A336CA6F262B}"/>
              </a:ext>
            </a:extLst>
          </p:cNvPr>
          <p:cNvGrpSpPr>
            <a:grpSpLocks/>
          </p:cNvGrpSpPr>
          <p:nvPr/>
        </p:nvGrpSpPr>
        <p:grpSpPr bwMode="auto">
          <a:xfrm>
            <a:off x="8489659" y="137960"/>
            <a:ext cx="3463925" cy="1425575"/>
            <a:chOff x="617" y="1554"/>
            <a:chExt cx="5080" cy="2089"/>
          </a:xfrm>
        </p:grpSpPr>
        <p:sp>
          <p:nvSpPr>
            <p:cNvPr id="5" name="AutoShape 43">
              <a:extLst>
                <a:ext uri="{FF2B5EF4-FFF2-40B4-BE49-F238E27FC236}">
                  <a16:creationId xmlns:a16="http://schemas.microsoft.com/office/drawing/2014/main" id="{146DBAD2-8E82-6374-3C23-8709741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875"/>
              <a:ext cx="1229" cy="472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6" name="Line 44">
              <a:extLst>
                <a:ext uri="{FF2B5EF4-FFF2-40B4-BE49-F238E27FC236}">
                  <a16:creationId xmlns:a16="http://schemas.microsoft.com/office/drawing/2014/main" id="{38BBE76A-B4E5-050D-0C3A-39FA34B4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481"/>
              <a:ext cx="48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45">
              <a:extLst>
                <a:ext uri="{FF2B5EF4-FFF2-40B4-BE49-F238E27FC236}">
                  <a16:creationId xmlns:a16="http://schemas.microsoft.com/office/drawing/2014/main" id="{6A207B88-E7AE-8A2B-07DD-256A49EF0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700"/>
              <a:ext cx="2112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switch(way)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case 1 : { ... printA()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case 2 : { ... printB()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8" name="AutoShape 46">
              <a:extLst>
                <a:ext uri="{FF2B5EF4-FFF2-40B4-BE49-F238E27FC236}">
                  <a16:creationId xmlns:a16="http://schemas.microsoft.com/office/drawing/2014/main" id="{074268F9-D132-E4B5-9AEC-E811FEAC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1638"/>
              <a:ext cx="1231" cy="473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Person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9" name="AutoShape 47">
              <a:extLst>
                <a:ext uri="{FF2B5EF4-FFF2-40B4-BE49-F238E27FC236}">
                  <a16:creationId xmlns:a16="http://schemas.microsoft.com/office/drawing/2014/main" id="{76B4F81C-570F-A82F-0DDD-F636C0BE8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2101"/>
              <a:ext cx="1231" cy="472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name, ...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cxnSp>
          <p:nvCxnSpPr>
            <p:cNvPr id="10" name="AutoShape 48">
              <a:extLst>
                <a:ext uri="{FF2B5EF4-FFF2-40B4-BE49-F238E27FC236}">
                  <a16:creationId xmlns:a16="http://schemas.microsoft.com/office/drawing/2014/main" id="{49EC2A3F-3344-845A-60BF-11E8E6271850}"/>
                </a:ext>
              </a:extLst>
            </p:cNvPr>
            <p:cNvCxnSpPr>
              <a:cxnSpLocks noChangeShapeType="1"/>
              <a:stCxn id="5" idx="3"/>
              <a:endCxn id="8" idx="1"/>
            </p:cNvCxnSpPr>
            <p:nvPr/>
          </p:nvCxnSpPr>
          <p:spPr bwMode="auto">
            <a:xfrm flipV="1">
              <a:off x="1848" y="1878"/>
              <a:ext cx="2617" cy="236"/>
            </a:xfrm>
            <a:prstGeom prst="bentConnector3">
              <a:avLst>
                <a:gd name="adj1" fmla="val 4998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49">
              <a:extLst>
                <a:ext uri="{FF2B5EF4-FFF2-40B4-BE49-F238E27FC236}">
                  <a16:creationId xmlns:a16="http://schemas.microsoft.com/office/drawing/2014/main" id="{C79CD133-9546-A6D8-BCF8-C353116C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308"/>
              <a:ext cx="1231" cy="1178"/>
            </a:xfrm>
            <a:prstGeom prst="roundRect">
              <a:avLst>
                <a:gd name="adj" fmla="val 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print(way)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" name="Text Box 50">
              <a:extLst>
                <a:ext uri="{FF2B5EF4-FFF2-40B4-BE49-F238E27FC236}">
                  <a16:creationId xmlns:a16="http://schemas.microsoft.com/office/drawing/2014/main" id="{8B412534-546C-E949-EB28-50AD1AE08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729"/>
              <a:ext cx="11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51">
              <a:extLst>
                <a:ext uri="{FF2B5EF4-FFF2-40B4-BE49-F238E27FC236}">
                  <a16:creationId xmlns:a16="http://schemas.microsoft.com/office/drawing/2014/main" id="{C7C64351-F154-E2C7-7D39-5F2F179B7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554"/>
              <a:ext cx="8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*</a:t>
              </a:r>
            </a:p>
          </p:txBody>
        </p:sp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6E09CEC9-5E8C-1FED-D313-05A6A1CD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78" y="6237458"/>
            <a:ext cx="1376362" cy="263525"/>
          </a:xfrm>
          <a:prstGeom prst="roundRect">
            <a:avLst>
              <a:gd name="adj" fmla="val 31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F5672600-B2F8-73D9-224B-906B0895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78" y="6508921"/>
            <a:ext cx="1368425" cy="263525"/>
          </a:xfrm>
          <a:prstGeom prst="roundRect">
            <a:avLst>
              <a:gd name="adj" fmla="val 31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name, ...   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6DCEAADC-C46B-49CE-A050-B10EEAE1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115" y="5148433"/>
            <a:ext cx="128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566F412C-BE1A-2096-110D-CB035AD1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753" y="5956471"/>
            <a:ext cx="904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*</a:t>
            </a: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C4B5534D-455A-B29E-8E04-27D3DC34AA1F}"/>
              </a:ext>
            </a:extLst>
          </p:cNvPr>
          <p:cNvGrpSpPr>
            <a:grpSpLocks/>
          </p:cNvGrpSpPr>
          <p:nvPr/>
        </p:nvGrpSpPr>
        <p:grpSpPr bwMode="auto">
          <a:xfrm>
            <a:off x="6978228" y="2435396"/>
            <a:ext cx="2163762" cy="1050925"/>
            <a:chOff x="5274720" y="2087491"/>
            <a:chExt cx="2164321" cy="1050399"/>
          </a:xfrm>
        </p:grpSpPr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21B56FF2-7A34-C2BF-8CD8-F07CC023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720" y="2087491"/>
              <a:ext cx="216432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i="1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PrintingStrategy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i="1">
                <a:solidFill>
                  <a:srgbClr val="000000"/>
                </a:solidFill>
              </a:endParaRPr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2697F3CA-48B3-6BF1-EE43-04AF701A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601" y="2874741"/>
              <a:ext cx="216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0E49F8A6-F66B-435C-F4E0-7C97FF2A7586}"/>
              </a:ext>
            </a:extLst>
          </p:cNvPr>
          <p:cNvGrpSpPr>
            <a:grpSpLocks/>
          </p:cNvGrpSpPr>
          <p:nvPr/>
        </p:nvGrpSpPr>
        <p:grpSpPr bwMode="auto">
          <a:xfrm>
            <a:off x="6065415" y="4292771"/>
            <a:ext cx="1982788" cy="1058862"/>
            <a:chOff x="4363200" y="3944284"/>
            <a:chExt cx="1981440" cy="1060042"/>
          </a:xfrm>
        </p:grpSpPr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1EA0088D-6952-1C02-9903-53280709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0" y="3944284"/>
              <a:ext cx="198144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PrintingA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AutoShape 21">
              <a:extLst>
                <a:ext uri="{FF2B5EF4-FFF2-40B4-BE49-F238E27FC236}">
                  <a16:creationId xmlns:a16="http://schemas.microsoft.com/office/drawing/2014/main" id="{D3B0B7B8-326F-D32B-159D-7A067D3B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0" y="4741177"/>
              <a:ext cx="198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6211320D-5BDD-2320-E8E8-96925A3D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715" y="5056358"/>
            <a:ext cx="20796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...</a:t>
            </a: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EA3CEED3-0D9C-D045-E398-436CA9A05EBD}"/>
              </a:ext>
            </a:extLst>
          </p:cNvPr>
          <p:cNvGrpSpPr>
            <a:grpSpLocks/>
          </p:cNvGrpSpPr>
          <p:nvPr/>
        </p:nvGrpSpPr>
        <p:grpSpPr bwMode="auto">
          <a:xfrm>
            <a:off x="8140278" y="4292771"/>
            <a:ext cx="1981200" cy="1060450"/>
            <a:chOff x="6436800" y="3944284"/>
            <a:chExt cx="1981440" cy="1061482"/>
          </a:xfrm>
        </p:grpSpPr>
        <p:sp>
          <p:nvSpPr>
            <p:cNvPr id="36" name="AutoShape 23">
              <a:extLst>
                <a:ext uri="{FF2B5EF4-FFF2-40B4-BE49-F238E27FC236}">
                  <a16:creationId xmlns:a16="http://schemas.microsoft.com/office/drawing/2014/main" id="{116E170F-B602-2361-221E-C0C2C12E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00" y="3944284"/>
              <a:ext cx="198144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PrintingB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AutoShape 24">
              <a:extLst>
                <a:ext uri="{FF2B5EF4-FFF2-40B4-BE49-F238E27FC236}">
                  <a16:creationId xmlns:a16="http://schemas.microsoft.com/office/drawing/2014/main" id="{767F7B4E-D95B-A6ED-4B5A-F51415C9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00" y="4742617"/>
              <a:ext cx="198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sp>
        <p:nvSpPr>
          <p:cNvPr id="38" name="Line 25">
            <a:extLst>
              <a:ext uri="{FF2B5EF4-FFF2-40B4-BE49-F238E27FC236}">
                <a16:creationId xmlns:a16="http://schemas.microsoft.com/office/drawing/2014/main" id="{93F879D4-8CEC-80B5-9127-05A1499FE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603" y="5408783"/>
            <a:ext cx="393700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4A7CDAA1-1739-5BB4-8CD6-2B1D9088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365" y="5631033"/>
            <a:ext cx="2281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... sort by name ...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6F4C3A6D-E352-4E8E-07FE-E0904846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728" y="6259683"/>
            <a:ext cx="30654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... sort by familyName ...</a:t>
            </a:r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BC6E5D71-390F-3E6C-E6F8-B103E418B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2440" y="5408783"/>
            <a:ext cx="1006475" cy="966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42" name="AutoShape 29">
            <a:extLst>
              <a:ext uri="{FF2B5EF4-FFF2-40B4-BE49-F238E27FC236}">
                <a16:creationId xmlns:a16="http://schemas.microsoft.com/office/drawing/2014/main" id="{44DAFDBB-F13B-0701-2CED-7D2309D9595A}"/>
              </a:ext>
            </a:extLst>
          </p:cNvPr>
          <p:cNvCxnSpPr>
            <a:cxnSpLocks noChangeShapeType="1"/>
            <a:stCxn id="52" idx="3"/>
            <a:endCxn id="29" idx="1"/>
          </p:cNvCxnSpPr>
          <p:nvPr/>
        </p:nvCxnSpPr>
        <p:spPr bwMode="auto">
          <a:xfrm flipV="1">
            <a:off x="4604915" y="2830683"/>
            <a:ext cx="2373313" cy="1936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0">
            <a:extLst>
              <a:ext uri="{FF2B5EF4-FFF2-40B4-BE49-F238E27FC236}">
                <a16:creationId xmlns:a16="http://schemas.microsoft.com/office/drawing/2014/main" id="{7683205E-5023-CC2C-633B-8510BFDD4C94}"/>
              </a:ext>
            </a:extLst>
          </p:cNvPr>
          <p:cNvCxnSpPr>
            <a:cxnSpLocks noChangeShapeType="1"/>
            <a:stCxn id="32" idx="0"/>
            <a:endCxn id="30" idx="2"/>
          </p:cNvCxnSpPr>
          <p:nvPr/>
        </p:nvCxnSpPr>
        <p:spPr bwMode="auto">
          <a:xfrm rot="5400000" flipH="1" flipV="1">
            <a:off x="7156028" y="3387896"/>
            <a:ext cx="806450" cy="100330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Line 34">
            <a:extLst>
              <a:ext uri="{FF2B5EF4-FFF2-40B4-BE49-F238E27FC236}">
                <a16:creationId xmlns:a16="http://schemas.microsoft.com/office/drawing/2014/main" id="{E3A91FFA-751C-7B12-849E-19810AAA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553" y="4286421"/>
            <a:ext cx="49530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" name="Text Box 35">
            <a:extLst>
              <a:ext uri="{FF2B5EF4-FFF2-40B4-BE49-F238E27FC236}">
                <a16:creationId xmlns:a16="http://schemas.microsoft.com/office/drawing/2014/main" id="{1B169311-0237-45E5-48B3-F32497EB4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890" y="4635671"/>
            <a:ext cx="18161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strategy.print()</a:t>
            </a: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D11A5998-3747-A8F3-1774-EC74CC74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390" y="3265658"/>
            <a:ext cx="1557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strategy = pr</a:t>
            </a:r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0F59FF6D-7D42-D40F-3443-E9D60DE19C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228" y="3429171"/>
            <a:ext cx="638175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48" name="Group 2">
            <a:extLst>
              <a:ext uri="{FF2B5EF4-FFF2-40B4-BE49-F238E27FC236}">
                <a16:creationId xmlns:a16="http://schemas.microsoft.com/office/drawing/2014/main" id="{18F173EF-AF55-C4DE-AB79-F569D5511506}"/>
              </a:ext>
            </a:extLst>
          </p:cNvPr>
          <p:cNvGrpSpPr>
            <a:grpSpLocks/>
          </p:cNvGrpSpPr>
          <p:nvPr/>
        </p:nvGrpSpPr>
        <p:grpSpPr bwMode="auto">
          <a:xfrm>
            <a:off x="2042690" y="5092871"/>
            <a:ext cx="1336675" cy="1050925"/>
            <a:chOff x="339840" y="4744368"/>
            <a:chExt cx="1336320" cy="1051322"/>
          </a:xfrm>
        </p:grpSpPr>
        <p:sp>
          <p:nvSpPr>
            <p:cNvPr id="49" name="AutoShape 2">
              <a:extLst>
                <a:ext uri="{FF2B5EF4-FFF2-40B4-BE49-F238E27FC236}">
                  <a16:creationId xmlns:a16="http://schemas.microsoft.com/office/drawing/2014/main" id="{EDBAA729-50B9-BB9C-6CDA-CF88CD0D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40" y="4744368"/>
              <a:ext cx="1336320" cy="789447"/>
            </a:xfrm>
            <a:prstGeom prst="roundRect">
              <a:avLst>
                <a:gd name="adj" fmla="val 2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AutoShape 38">
              <a:extLst>
                <a:ext uri="{FF2B5EF4-FFF2-40B4-BE49-F238E27FC236}">
                  <a16:creationId xmlns:a16="http://schemas.microsoft.com/office/drawing/2014/main" id="{9BC078FA-2919-4103-A15C-73B5B8FB2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40" y="5532541"/>
              <a:ext cx="1336320" cy="263149"/>
            </a:xfrm>
            <a:prstGeom prst="roundRect">
              <a:avLst>
                <a:gd name="adj" fmla="val 2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pc.print()   </a:t>
              </a:r>
            </a:p>
          </p:txBody>
        </p:sp>
      </p:grpSp>
      <p:grpSp>
        <p:nvGrpSpPr>
          <p:cNvPr id="51" name="Group 1">
            <a:extLst>
              <a:ext uri="{FF2B5EF4-FFF2-40B4-BE49-F238E27FC236}">
                <a16:creationId xmlns:a16="http://schemas.microsoft.com/office/drawing/2014/main" id="{11FA142B-9276-803E-60C7-9FE881BA7C58}"/>
              </a:ext>
            </a:extLst>
          </p:cNvPr>
          <p:cNvGrpSpPr>
            <a:grpSpLocks/>
          </p:cNvGrpSpPr>
          <p:nvPr/>
        </p:nvGrpSpPr>
        <p:grpSpPr bwMode="auto">
          <a:xfrm>
            <a:off x="2174453" y="2892596"/>
            <a:ext cx="2430462" cy="1490662"/>
            <a:chOff x="470880" y="2544831"/>
            <a:chExt cx="2430720" cy="1490964"/>
          </a:xfrm>
        </p:grpSpPr>
        <p:sp>
          <p:nvSpPr>
            <p:cNvPr id="52" name="AutoShape 31">
              <a:extLst>
                <a:ext uri="{FF2B5EF4-FFF2-40B4-BE49-F238E27FC236}">
                  <a16:creationId xmlns:a16="http://schemas.microsoft.com/office/drawing/2014/main" id="{BAF36397-7475-6841-7539-A3579C00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0" y="2544831"/>
              <a:ext cx="241920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PrintingContext</a:t>
              </a:r>
            </a:p>
          </p:txBody>
        </p:sp>
        <p:sp>
          <p:nvSpPr>
            <p:cNvPr id="53" name="AutoShape 32">
              <a:extLst>
                <a:ext uri="{FF2B5EF4-FFF2-40B4-BE49-F238E27FC236}">
                  <a16:creationId xmlns:a16="http://schemas.microsoft.com/office/drawing/2014/main" id="{5E7AE553-4B7C-8CE4-19F9-47D29C19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0" y="3100154"/>
              <a:ext cx="2419200" cy="935641"/>
            </a:xfrm>
            <a:prstGeom prst="roundRect">
              <a:avLst>
                <a:gd name="adj" fmla="val 11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setPrinting(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	PrintingStrategy pr)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6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print()</a:t>
              </a:r>
            </a:p>
          </p:txBody>
        </p:sp>
        <p:sp>
          <p:nvSpPr>
            <p:cNvPr id="54" name="AutoShape 39">
              <a:extLst>
                <a:ext uri="{FF2B5EF4-FFF2-40B4-BE49-F238E27FC236}">
                  <a16:creationId xmlns:a16="http://schemas.microsoft.com/office/drawing/2014/main" id="{A2B45DDE-D48F-F0AF-8A53-B95B1FC5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80" y="2822175"/>
              <a:ext cx="2419200" cy="263149"/>
            </a:xfrm>
            <a:prstGeom prst="roundRect">
              <a:avLst>
                <a:gd name="adj" fmla="val 40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strategy        </a:t>
              </a:r>
            </a:p>
          </p:txBody>
        </p:sp>
      </p:grp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DA64B289-6E16-AB71-C656-3FA794CAFEF0}"/>
              </a:ext>
            </a:extLst>
          </p:cNvPr>
          <p:cNvCxnSpPr>
            <a:cxnSpLocks noChangeShapeType="1"/>
            <a:stCxn id="52" idx="1"/>
            <a:endCxn id="49" idx="1"/>
          </p:cNvCxnSpPr>
          <p:nvPr/>
        </p:nvCxnSpPr>
        <p:spPr bwMode="auto">
          <a:xfrm rot="10800000" flipV="1">
            <a:off x="2042690" y="3024358"/>
            <a:ext cx="142875" cy="2462213"/>
          </a:xfrm>
          <a:prstGeom prst="bentConnector3">
            <a:avLst>
              <a:gd name="adj1" fmla="val 260352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5A32590F-E6D7-2D3C-0A9F-F0F78F5F7B1A}"/>
              </a:ext>
            </a:extLst>
          </p:cNvPr>
          <p:cNvCxnSpPr>
            <a:cxnSpLocks noChangeShapeType="1"/>
            <a:stCxn id="49" idx="3"/>
            <a:endCxn id="14" idx="1"/>
          </p:cNvCxnSpPr>
          <p:nvPr/>
        </p:nvCxnSpPr>
        <p:spPr bwMode="auto">
          <a:xfrm>
            <a:off x="3379365" y="5486571"/>
            <a:ext cx="392113" cy="88265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54">
            <a:extLst>
              <a:ext uri="{FF2B5EF4-FFF2-40B4-BE49-F238E27FC236}">
                <a16:creationId xmlns:a16="http://schemas.microsoft.com/office/drawing/2014/main" id="{7748FC8F-50EB-532B-9AE1-4EC5DA233A0D}"/>
              </a:ext>
            </a:extLst>
          </p:cNvPr>
          <p:cNvCxnSpPr>
            <a:cxnSpLocks noChangeShapeType="1"/>
            <a:stCxn id="36" idx="0"/>
            <a:endCxn id="30" idx="2"/>
          </p:cNvCxnSpPr>
          <p:nvPr/>
        </p:nvCxnSpPr>
        <p:spPr bwMode="auto">
          <a:xfrm rot="16200000" flipV="1">
            <a:off x="8192666" y="3354558"/>
            <a:ext cx="806450" cy="10699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54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F7E-E5E5-A5F3-C75D-C0FE72A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Strategy pattern -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3F85-8279-444A-3840-C35791DE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69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sz="2800" dirty="0"/>
              <a:t>Def: Define a family of algorithms, encapsulate each one, and make them interchangeable. Strategy lets the algorithm vary independently from clients that use it. 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 marL="0" indent="0">
              <a:buFontTx/>
              <a:buNone/>
              <a:defRPr/>
            </a:pPr>
            <a:endParaRPr lang="en-GB" sz="2800" dirty="0"/>
          </a:p>
          <a:p>
            <a:pPr marL="0" indent="0">
              <a:buFontTx/>
              <a:buNone/>
              <a:defRPr/>
            </a:pPr>
            <a:r>
              <a:rPr lang="en-GB" sz="2800" dirty="0">
                <a:hlinkClick r:id="rId2"/>
              </a:rPr>
              <a:t>https://www.dofactory.com/net/strategy-design-pattern</a:t>
            </a:r>
            <a:r>
              <a:rPr lang="en-GB" sz="28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GB" sz="2800" dirty="0"/>
              <a:t>Another way to look at this:</a:t>
            </a:r>
          </a:p>
          <a:p>
            <a:pPr>
              <a:defRPr/>
            </a:pPr>
            <a:r>
              <a:rPr lang="en-GB" sz="2800" i="1" dirty="0"/>
              <a:t>methods are encapsulated into objects of the Strategy class, so they can be changed at run-time</a:t>
            </a:r>
            <a:endParaRPr lang="en-US" dirty="0"/>
          </a:p>
        </p:txBody>
      </p:sp>
      <p:pic>
        <p:nvPicPr>
          <p:cNvPr id="4" name="Picture 4" descr="strategy.gif (437×164)">
            <a:extLst>
              <a:ext uri="{FF2B5EF4-FFF2-40B4-BE49-F238E27FC236}">
                <a16:creationId xmlns:a16="http://schemas.microsoft.com/office/drawing/2014/main" id="{F7686476-AD6A-0DD1-ECCC-8C7A1CB18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5" y="2683288"/>
            <a:ext cx="5540189" cy="207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1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D742-D6EE-83A0-4F26-D94F848F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7DE8-6899-2667-4285-7B52FFE1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 the </a:t>
            </a:r>
            <a:r>
              <a:rPr lang="da-DK" dirty="0" err="1"/>
              <a:t>code</a:t>
            </a:r>
            <a:r>
              <a:rPr lang="da-DK" dirty="0"/>
              <a:t> from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\task1\task1.cs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finish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 so </a:t>
            </a:r>
            <a:r>
              <a:rPr lang="da-DK" dirty="0" err="1">
                <a:solidFill>
                  <a:srgbClr val="FF0000"/>
                </a:solidFill>
              </a:rPr>
              <a:t>that</a:t>
            </a:r>
            <a:r>
              <a:rPr lang="da-DK" dirty="0">
                <a:solidFill>
                  <a:srgbClr val="FF0000"/>
                </a:solidFill>
              </a:rPr>
              <a:t> it </a:t>
            </a:r>
            <a:r>
              <a:rPr lang="da-DK" dirty="0" err="1">
                <a:solidFill>
                  <a:srgbClr val="FF0000"/>
                </a:solidFill>
              </a:rPr>
              <a:t>works</a:t>
            </a:r>
            <a:r>
              <a:rPr lang="da-DK" dirty="0">
                <a:solidFill>
                  <a:srgbClr val="FF0000"/>
                </a:solidFill>
              </a:rPr>
              <a:t> ;)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6636B-8953-B8C8-9478-CC4E0A2AD388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6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3A1E-5CED-E06C-B49C-DEFB191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665B-A237-F2A6-246A-24F2E23A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800" dirty="0"/>
              <a:t>Intent: Compose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into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tree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structures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represent</a:t>
            </a:r>
            <a:r>
              <a:rPr lang="da-DK" altLang="en-US" sz="2800" dirty="0"/>
              <a:t> part-</a:t>
            </a:r>
            <a:r>
              <a:rPr lang="da-DK" altLang="en-US" sz="2800" dirty="0" err="1"/>
              <a:t>whole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hierarchies</a:t>
            </a:r>
            <a:r>
              <a:rPr lang="da-DK" altLang="en-US" sz="2800" dirty="0"/>
              <a:t>. </a:t>
            </a:r>
            <a:r>
              <a:rPr lang="da-DK" altLang="en-US" sz="2800" dirty="0" err="1"/>
              <a:t>Composite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lets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clients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treat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individual</a:t>
            </a:r>
            <a:r>
              <a:rPr lang="da-DK" altLang="en-US" sz="2800" dirty="0"/>
              <a:t>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compositions</a:t>
            </a:r>
            <a:r>
              <a:rPr lang="da-DK" altLang="en-US" sz="2800" dirty="0"/>
              <a:t> of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uniformly</a:t>
            </a:r>
            <a:r>
              <a:rPr lang="da-DK" altLang="en-US" sz="2800" dirty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altLang="en-US" sz="2400" dirty="0"/>
              <a:t>An </a:t>
            </a:r>
            <a:r>
              <a:rPr lang="da-DK" altLang="en-US" sz="2400" dirty="0" err="1"/>
              <a:t>example</a:t>
            </a:r>
            <a:r>
              <a:rPr lang="da-DK" altLang="en-US" sz="2400" dirty="0"/>
              <a:t>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A287B-205C-AC55-BCF7-068994DE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65" y="3009900"/>
            <a:ext cx="6705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8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7CFB-9EA9-1CDF-4E5F-131A8E4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- general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6C33-999A-0251-8583-1B388817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10" y="1690688"/>
            <a:ext cx="5953125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AB06E-9556-3BC1-2677-29A12A09D31F}"/>
              </a:ext>
            </a:extLst>
          </p:cNvPr>
          <p:cNvSpPr txBox="1"/>
          <p:nvPr/>
        </p:nvSpPr>
        <p:spPr>
          <a:xfrm>
            <a:off x="8591254" y="2034916"/>
            <a:ext cx="2463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 b="1" dirty="0" err="1"/>
              <a:t>Another</a:t>
            </a:r>
            <a:r>
              <a:rPr lang="da-DK" altLang="en-US" sz="1800" b="1" dirty="0"/>
              <a:t> </a:t>
            </a:r>
            <a:r>
              <a:rPr lang="da-DK" altLang="en-US" sz="1800" b="1" dirty="0" err="1"/>
              <a:t>example</a:t>
            </a:r>
            <a:r>
              <a:rPr lang="da-DK" altLang="en-US" sz="1800" b="1" dirty="0"/>
              <a:t>: </a:t>
            </a:r>
            <a:r>
              <a:rPr lang="da-DK" altLang="en-US" sz="1800" b="1" dirty="0" err="1"/>
              <a:t>consider</a:t>
            </a:r>
            <a:r>
              <a:rPr lang="da-DK" altLang="en-US" sz="1800" b="1" dirty="0"/>
              <a:t> a File System with folders and </a:t>
            </a:r>
            <a:r>
              <a:rPr lang="da-DK" altLang="en-US" sz="1800" b="1" dirty="0" err="1"/>
              <a:t>documents</a:t>
            </a:r>
            <a:r>
              <a:rPr lang="da-DK" altLang="en-US" sz="1800" b="1" dirty="0"/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5ABFA-3192-3C3E-4E18-904DE34B4B8C}"/>
              </a:ext>
            </a:extLst>
          </p:cNvPr>
          <p:cNvSpPr txBox="1"/>
          <p:nvPr/>
        </p:nvSpPr>
        <p:spPr>
          <a:xfrm>
            <a:off x="502508" y="6228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https://www.dofactory.com/net/composite-design-pattern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54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9D18F-8CF4-5220-8FBA-37B2CA38C4CA}"/>
              </a:ext>
            </a:extLst>
          </p:cNvPr>
          <p:cNvSpPr/>
          <p:nvPr/>
        </p:nvSpPr>
        <p:spPr>
          <a:xfrm>
            <a:off x="2400300" y="561975"/>
            <a:ext cx="1781175" cy="47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/>
              <a:t>Part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2FD69-492D-672D-7A1B-1DBC8B00FFC4}"/>
              </a:ext>
            </a:extLst>
          </p:cNvPr>
          <p:cNvSpPr/>
          <p:nvPr/>
        </p:nvSpPr>
        <p:spPr>
          <a:xfrm>
            <a:off x="2400299" y="1400175"/>
            <a:ext cx="1781175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/>
              <a:t>print()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2F1D1-5E1C-A74C-B083-82610389E1EF}"/>
              </a:ext>
            </a:extLst>
          </p:cNvPr>
          <p:cNvSpPr/>
          <p:nvPr/>
        </p:nvSpPr>
        <p:spPr>
          <a:xfrm>
            <a:off x="1085850" y="2905125"/>
            <a:ext cx="1781175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Motherboard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B5AB2-D177-1466-72E5-D25DC45073E6}"/>
              </a:ext>
            </a:extLst>
          </p:cNvPr>
          <p:cNvSpPr/>
          <p:nvPr/>
        </p:nvSpPr>
        <p:spPr>
          <a:xfrm>
            <a:off x="1085849" y="3743325"/>
            <a:ext cx="1781175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print()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A1039-B88F-C234-CB76-FAA0B1C76745}"/>
              </a:ext>
            </a:extLst>
          </p:cNvPr>
          <p:cNvSpPr/>
          <p:nvPr/>
        </p:nvSpPr>
        <p:spPr>
          <a:xfrm>
            <a:off x="3076575" y="2905125"/>
            <a:ext cx="1781175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DVDPlayer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41B71-D989-590E-A6C5-256AA8E803DB}"/>
              </a:ext>
            </a:extLst>
          </p:cNvPr>
          <p:cNvSpPr/>
          <p:nvPr/>
        </p:nvSpPr>
        <p:spPr>
          <a:xfrm>
            <a:off x="3076574" y="3743325"/>
            <a:ext cx="1781175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print()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B4F7E-C8C4-89DD-EC89-32988E06F9FA}"/>
              </a:ext>
            </a:extLst>
          </p:cNvPr>
          <p:cNvSpPr/>
          <p:nvPr/>
        </p:nvSpPr>
        <p:spPr>
          <a:xfrm>
            <a:off x="5457825" y="2905125"/>
            <a:ext cx="1781175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Machine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0795C-A46E-0CB4-4744-38E66C227E07}"/>
              </a:ext>
            </a:extLst>
          </p:cNvPr>
          <p:cNvSpPr/>
          <p:nvPr/>
        </p:nvSpPr>
        <p:spPr>
          <a:xfrm>
            <a:off x="5457824" y="3743325"/>
            <a:ext cx="1781175" cy="170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print()</a:t>
            </a:r>
          </a:p>
          <a:p>
            <a:pPr algn="ctr"/>
            <a:endParaRPr lang="da-DK" dirty="0"/>
          </a:p>
          <a:p>
            <a:pPr algn="ctr"/>
            <a:r>
              <a:rPr lang="da-DK" dirty="0" err="1"/>
              <a:t>Add</a:t>
            </a:r>
            <a:r>
              <a:rPr lang="da-DK" dirty="0"/>
              <a:t>(…)</a:t>
            </a:r>
          </a:p>
          <a:p>
            <a:pPr algn="ctr"/>
            <a:r>
              <a:rPr lang="da-DK" dirty="0" err="1"/>
              <a:t>Remove</a:t>
            </a:r>
            <a:r>
              <a:rPr lang="da-DK" dirty="0"/>
              <a:t>(…)</a:t>
            </a:r>
          </a:p>
          <a:p>
            <a:pPr algn="ctr"/>
            <a:r>
              <a:rPr lang="da-DK" dirty="0" err="1"/>
              <a:t>ChildAt</a:t>
            </a:r>
            <a:r>
              <a:rPr lang="da-DK" dirty="0"/>
              <a:t>(</a:t>
            </a:r>
            <a:r>
              <a:rPr lang="da-DK" dirty="0" err="1"/>
              <a:t>index</a:t>
            </a:r>
            <a:r>
              <a:rPr lang="da-DK" dirty="0"/>
              <a:t>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F74ABEE-7B20-63C5-3116-7CA96534BE50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>
          <a:xfrm flipH="1" flipV="1">
            <a:off x="4181475" y="799286"/>
            <a:ext cx="3057525" cy="2524939"/>
          </a:xfrm>
          <a:prstGeom prst="bentConnector3">
            <a:avLst>
              <a:gd name="adj1" fmla="val -7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CE07F1-3193-964A-0640-8738B10867C2}"/>
              </a:ext>
            </a:extLst>
          </p:cNvPr>
          <p:cNvSpPr txBox="1"/>
          <p:nvPr/>
        </p:nvSpPr>
        <p:spPr>
          <a:xfrm>
            <a:off x="7603524" y="332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1B6A0-7A31-4D81-9860-9E81DB06B893}"/>
              </a:ext>
            </a:extLst>
          </p:cNvPr>
          <p:cNvSpPr txBox="1"/>
          <p:nvPr/>
        </p:nvSpPr>
        <p:spPr>
          <a:xfrm>
            <a:off x="4258962" y="667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EF92E57-CC20-5F16-ED16-E51B3C43482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2090737" y="1704976"/>
            <a:ext cx="1085850" cy="1314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4BBC3A9-D472-B094-B0D1-415DFD6679F2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16200000" flipV="1">
            <a:off x="3086100" y="2024062"/>
            <a:ext cx="1085850" cy="67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8E94622-C681-CEEE-623E-C2D8A3933A95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4276725" y="833437"/>
            <a:ext cx="1085850" cy="305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C4B5C-B382-00E0-E589-394F9D8B9FDA}"/>
              </a:ext>
            </a:extLst>
          </p:cNvPr>
          <p:cNvSpPr/>
          <p:nvPr/>
        </p:nvSpPr>
        <p:spPr>
          <a:xfrm>
            <a:off x="2400298" y="1032221"/>
            <a:ext cx="1781175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name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61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Design Patterns</a:t>
            </a:r>
          </a:p>
          <a:p>
            <a:r>
              <a:rPr lang="da-DK" dirty="0"/>
              <a:t>With </a:t>
            </a:r>
            <a:r>
              <a:rPr lang="da-DK" dirty="0" err="1"/>
              <a:t>examples</a:t>
            </a:r>
            <a:r>
              <a:rPr lang="da-DK" dirty="0"/>
              <a:t> </a:t>
            </a:r>
            <a:r>
              <a:rPr lang="da-DK"/>
              <a:t>and tasks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\task2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all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\task2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and </a:t>
            </a:r>
            <a:r>
              <a:rPr lang="da-DK" dirty="0" err="1">
                <a:solidFill>
                  <a:srgbClr val="FF0000"/>
                </a:solidFill>
              </a:rPr>
              <a:t>use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Composite</a:t>
            </a:r>
            <a:r>
              <a:rPr lang="da-DK" dirty="0">
                <a:solidFill>
                  <a:srgbClr val="FF0000"/>
                </a:solidFill>
              </a:rPr>
              <a:t> design pattern to 	</a:t>
            </a:r>
            <a:r>
              <a:rPr lang="da-DK" dirty="0" err="1">
                <a:solidFill>
                  <a:srgbClr val="FF0000"/>
                </a:solidFill>
              </a:rPr>
              <a:t>make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 more </a:t>
            </a:r>
            <a:r>
              <a:rPr lang="da-DK" dirty="0" err="1">
                <a:solidFill>
                  <a:srgbClr val="FF0000"/>
                </a:solidFill>
              </a:rPr>
              <a:t>modular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Min</a:t>
            </a:r>
          </a:p>
          <a:p>
            <a:pPr algn="ctr"/>
            <a:r>
              <a:rPr lang="da-DK" sz="1200" dirty="0"/>
              <a:t>(</a:t>
            </a:r>
            <a:r>
              <a:rPr lang="da-DK" sz="1200" dirty="0" err="1"/>
              <a:t>together</a:t>
            </a:r>
            <a:r>
              <a:rPr lang="da-DK" sz="12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C7F-1FC0-059D-FCF7-4A1F5A0E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Another example of</a:t>
            </a:r>
            <a:br>
              <a:rPr lang="en-GB" altLang="en-US" sz="4400" dirty="0"/>
            </a:br>
            <a:r>
              <a:rPr lang="en-GB" altLang="en-US" sz="4400" dirty="0"/>
              <a:t>	object composition over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54B4-3BC0-5BAD-5D9A-AA882CB71EB2}"/>
              </a:ext>
            </a:extLst>
          </p:cNvPr>
          <p:cNvSpPr txBox="1"/>
          <p:nvPr/>
        </p:nvSpPr>
        <p:spPr>
          <a:xfrm>
            <a:off x="222420" y="1943254"/>
            <a:ext cx="308095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How can we </a:t>
            </a:r>
            <a:r>
              <a:rPr lang="en-GB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connect </a:t>
            </a: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all these classes </a:t>
            </a:r>
            <a:r>
              <a:rPr lang="en-GB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hierarchy</a:t>
            </a: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about </a:t>
            </a:r>
            <a:r>
              <a:rPr lang="en-GB" alt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WholeMeal</a:t>
            </a:r>
            <a:r>
              <a:rPr lang="en-GB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PizzaMargherita</a:t>
            </a:r>
            <a:r>
              <a:rPr lang="en-GB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CDDDD04-8B04-F6CF-7AD4-4BA17B83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08" y="2051908"/>
            <a:ext cx="1095375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Focaccia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8A9CB82-051D-47CC-0FF8-BC143CCE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08" y="2326546"/>
            <a:ext cx="1095375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88803A5-0AF1-E15B-D805-AE469D22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08" y="2297971"/>
            <a:ext cx="190500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PizzaMargherita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98CEA2E-C499-0CC6-9C6D-B701850A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08" y="2574196"/>
            <a:ext cx="1905000" cy="527050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mozzarellaQt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D827934-79FE-B6D6-46D2-BE95F3DD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420" y="3661633"/>
            <a:ext cx="196850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PizzaProsciutto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839D9837-F820-92D3-2478-E15C6D88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420" y="3931508"/>
            <a:ext cx="1968500" cy="788988"/>
          </a:xfrm>
          <a:prstGeom prst="roundRect">
            <a:avLst>
              <a:gd name="adj" fmla="val 1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mozzarellaQt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hamQt            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ACBD7ABD-F9A9-24F5-B5F1-E6984755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183" y="5325333"/>
            <a:ext cx="2568575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WholeMealFocaccia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1563247-4D3B-CA16-2C92-42839CFA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183" y="5607908"/>
            <a:ext cx="2568575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490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C7F-1FC0-059D-FCF7-4A1F5A0E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Another example of</a:t>
            </a:r>
            <a:br>
              <a:rPr lang="en-GB" altLang="en-US" sz="4400" dirty="0"/>
            </a:br>
            <a:r>
              <a:rPr lang="en-GB" altLang="en-US" sz="4400" dirty="0"/>
              <a:t>	object </a:t>
            </a:r>
            <a:r>
              <a:rPr lang="en-GB" altLang="en-US" sz="4400" b="1" dirty="0"/>
              <a:t>composition</a:t>
            </a:r>
            <a:r>
              <a:rPr lang="en-GB" altLang="en-US" sz="4400" dirty="0"/>
              <a:t> over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54B4-3BC0-5BAD-5D9A-AA882CB71EB2}"/>
              </a:ext>
            </a:extLst>
          </p:cNvPr>
          <p:cNvSpPr txBox="1"/>
          <p:nvPr/>
        </p:nvSpPr>
        <p:spPr>
          <a:xfrm>
            <a:off x="222421" y="1729066"/>
            <a:ext cx="2397212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How can we </a:t>
            </a:r>
            <a:r>
              <a:rPr lang="en-GB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connect </a:t>
            </a: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all these classes </a:t>
            </a:r>
            <a:r>
              <a:rPr lang="en-GB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hierarchy</a:t>
            </a: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about </a:t>
            </a:r>
            <a:r>
              <a:rPr lang="en-GB" alt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WholeMeal</a:t>
            </a: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PizzaMargherita</a:t>
            </a:r>
            <a:r>
              <a:rPr lang="en-GB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83637-AF72-8D89-2C7E-94ED9E2F5E64}"/>
              </a:ext>
            </a:extLst>
          </p:cNvPr>
          <p:cNvGrpSpPr/>
          <p:nvPr/>
        </p:nvGrpSpPr>
        <p:grpSpPr>
          <a:xfrm>
            <a:off x="289782" y="2941595"/>
            <a:ext cx="3208338" cy="3819525"/>
            <a:chOff x="4260420" y="2051908"/>
            <a:chExt cx="3208338" cy="381952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CDDDD04-8B04-F6CF-7AD4-4BA17B83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208" y="2051908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Focaccia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E8A9CB82-051D-47CC-0FF8-BC143CCE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208" y="2326546"/>
              <a:ext cx="1095375" cy="263525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88803A5-0AF1-E15B-D805-AE469D223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408" y="2297971"/>
              <a:ext cx="19050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PizzaMargherita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C98CEA2E-C499-0CC6-9C6D-B701850A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408" y="2574196"/>
              <a:ext cx="1905000" cy="527050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D827934-79FE-B6D6-46D2-BE95F3DDD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20" y="3661633"/>
              <a:ext cx="19685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PizzaProsciutto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839D9837-F820-92D3-2478-E15C6D88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20" y="3931508"/>
              <a:ext cx="1968500" cy="788988"/>
            </a:xfrm>
            <a:prstGeom prst="roundRect">
              <a:avLst>
                <a:gd name="adj" fmla="val 1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hamQt            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ACBD7ABD-F9A9-24F5-B5F1-E69847553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183" y="5325333"/>
              <a:ext cx="25685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WholeMealFocaccia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11563247-4D3B-CA16-2C92-42839CFA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183" y="5607908"/>
              <a:ext cx="2568575" cy="263525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         </a:t>
              </a:r>
            </a:p>
          </p:txBody>
        </p:sp>
      </p:grpSp>
      <p:sp>
        <p:nvSpPr>
          <p:cNvPr id="4" name="Line 2">
            <a:extLst>
              <a:ext uri="{FF2B5EF4-FFF2-40B4-BE49-F238E27FC236}">
                <a16:creationId xmlns:a16="http://schemas.microsoft.com/office/drawing/2014/main" id="{4B435A3E-8ACC-131A-C25C-039E64224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2163" y="1690688"/>
            <a:ext cx="13472" cy="5128934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3809681-F9D8-F6CF-F96D-3F76E8A8FDCB}"/>
              </a:ext>
            </a:extLst>
          </p:cNvPr>
          <p:cNvGrpSpPr>
            <a:grpSpLocks/>
          </p:cNvGrpSpPr>
          <p:nvPr/>
        </p:nvGrpSpPr>
        <p:grpSpPr bwMode="auto">
          <a:xfrm>
            <a:off x="4999080" y="1690688"/>
            <a:ext cx="5464175" cy="4938712"/>
            <a:chOff x="3562560" y="750320"/>
            <a:chExt cx="5463360" cy="4939519"/>
          </a:xfrm>
        </p:grpSpPr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00B0BC9F-FC52-571A-C646-2668C84D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036600"/>
              <a:ext cx="1401120" cy="296124"/>
            </a:xfrm>
            <a:prstGeom prst="roundRect">
              <a:avLst>
                <a:gd name="adj" fmla="val 282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ItalianItem</a:t>
              </a: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6081D00B-F07D-0066-3460-42B91917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685076"/>
              <a:ext cx="1401120" cy="296124"/>
            </a:xfrm>
            <a:prstGeom prst="roundRect">
              <a:avLst>
                <a:gd name="adj" fmla="val 21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getPrice()</a:t>
              </a: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08D03FCD-CEAE-0295-BE9E-DB889C23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363824"/>
              <a:ext cx="1401120" cy="299551"/>
            </a:xfrm>
            <a:prstGeom prst="roundRect">
              <a:avLst>
                <a:gd name="adj" fmla="val 477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CB8518D3-F9EA-F1B0-E59A-C2AEDD1B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281" y="2853859"/>
              <a:ext cx="1095840" cy="263149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Focaccia</a:t>
              </a: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7398D7D3-FF40-783C-1609-1D2AF063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473310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ExtraMozzarella</a:t>
              </a:r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1A29D19F-0741-9573-CB4F-530AF0E7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4474749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ExtraProsciutto</a:t>
              </a:r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23E4FCD9-5A1B-B4A4-094D-56F3DBF2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640" y="5426690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Integrale</a:t>
              </a:r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3848A06F-32CB-DD62-038C-9FD64607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743062"/>
              <a:ext cx="1889280" cy="263149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</a:t>
              </a:r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FC81F2AF-D07F-AC15-3F93-8B8623C3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040" y="4756024"/>
              <a:ext cx="1889280" cy="263149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hamQt        </a:t>
              </a: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14295A45-846B-57AE-FF05-EFAADEC0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60" y="3350786"/>
              <a:ext cx="1889280" cy="296124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item           </a:t>
              </a:r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9CB7E7BF-03B7-4899-41F7-376C3DBD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60" y="3031852"/>
              <a:ext cx="1889280" cy="296124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PizzaDecorator</a:t>
              </a: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DF6CA852-459A-9BEC-4F5F-F3A051A54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1441" y="3200400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9CDEE846-CB69-F8CE-E336-703CD44EE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001" y="750320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28" name="AutoShape 32">
              <a:extLst>
                <a:ext uri="{FF2B5EF4-FFF2-40B4-BE49-F238E27FC236}">
                  <a16:creationId xmlns:a16="http://schemas.microsoft.com/office/drawing/2014/main" id="{80FE8629-84BB-E0FC-E591-B244AA4E2CB5}"/>
                </a:ext>
              </a:extLst>
            </p:cNvPr>
            <p:cNvCxnSpPr>
              <a:cxnSpLocks noChangeShapeType="1"/>
              <a:stCxn id="25" idx="3"/>
              <a:endCxn id="15" idx="3"/>
            </p:cNvCxnSpPr>
            <p:nvPr/>
          </p:nvCxnSpPr>
          <p:spPr bwMode="auto">
            <a:xfrm flipH="1" flipV="1">
              <a:off x="5954400" y="1184662"/>
              <a:ext cx="2211840" cy="1995252"/>
            </a:xfrm>
            <a:prstGeom prst="curvedConnector3">
              <a:avLst>
                <a:gd name="adj1" fmla="val -10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3">
              <a:extLst>
                <a:ext uri="{FF2B5EF4-FFF2-40B4-BE49-F238E27FC236}">
                  <a16:creationId xmlns:a16="http://schemas.microsoft.com/office/drawing/2014/main" id="{9F8D2F4A-8EB3-6793-92F9-BB4F09BA5719}"/>
                </a:ext>
              </a:extLst>
            </p:cNvPr>
            <p:cNvCxnSpPr>
              <a:cxnSpLocks noChangeShapeType="1"/>
              <a:stCxn id="19" idx="0"/>
              <a:endCxn id="24" idx="2"/>
            </p:cNvCxnSpPr>
            <p:nvPr/>
          </p:nvCxnSpPr>
          <p:spPr bwMode="auto">
            <a:xfrm rot="5400000" flipH="1" flipV="1">
              <a:off x="5451200" y="2702910"/>
              <a:ext cx="826400" cy="271440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6">
              <a:extLst>
                <a:ext uri="{FF2B5EF4-FFF2-40B4-BE49-F238E27FC236}">
                  <a16:creationId xmlns:a16="http://schemas.microsoft.com/office/drawing/2014/main" id="{0874B509-6617-5EFD-DC9E-ABE12E412372}"/>
                </a:ext>
              </a:extLst>
            </p:cNvPr>
            <p:cNvCxnSpPr>
              <a:cxnSpLocks noChangeShapeType="1"/>
              <a:stCxn id="20" idx="0"/>
              <a:endCxn id="24" idx="2"/>
            </p:cNvCxnSpPr>
            <p:nvPr/>
          </p:nvCxnSpPr>
          <p:spPr bwMode="auto">
            <a:xfrm rot="5400000" flipH="1" flipV="1">
              <a:off x="6507441" y="3760590"/>
              <a:ext cx="827839" cy="60048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7">
              <a:extLst>
                <a:ext uri="{FF2B5EF4-FFF2-40B4-BE49-F238E27FC236}">
                  <a16:creationId xmlns:a16="http://schemas.microsoft.com/office/drawing/2014/main" id="{8B1AA7EA-83C4-05BF-315F-E32342FC38C0}"/>
                </a:ext>
              </a:extLst>
            </p:cNvPr>
            <p:cNvCxnSpPr>
              <a:cxnSpLocks noChangeShapeType="1"/>
              <a:stCxn id="21" idx="0"/>
              <a:endCxn id="24" idx="2"/>
            </p:cNvCxnSpPr>
            <p:nvPr/>
          </p:nvCxnSpPr>
          <p:spPr bwMode="auto">
            <a:xfrm rot="16200000" flipV="1">
              <a:off x="6761550" y="4106960"/>
              <a:ext cx="1779780" cy="859680"/>
            </a:xfrm>
            <a:prstGeom prst="bentConnector3">
              <a:avLst>
                <a:gd name="adj1" fmla="val 60486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8">
              <a:extLst>
                <a:ext uri="{FF2B5EF4-FFF2-40B4-BE49-F238E27FC236}">
                  <a16:creationId xmlns:a16="http://schemas.microsoft.com/office/drawing/2014/main" id="{FCEB97A1-DC18-AA2A-F702-46EB6A51C4D6}"/>
                </a:ext>
              </a:extLst>
            </p:cNvPr>
            <p:cNvCxnSpPr>
              <a:cxnSpLocks noChangeShapeType="1"/>
              <a:stCxn id="25" idx="0"/>
              <a:endCxn id="16" idx="2"/>
            </p:cNvCxnSpPr>
            <p:nvPr/>
          </p:nvCxnSpPr>
          <p:spPr bwMode="auto">
            <a:xfrm rot="16200000" flipV="1">
              <a:off x="5712394" y="1522646"/>
              <a:ext cx="1050652" cy="196776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9">
              <a:extLst>
                <a:ext uri="{FF2B5EF4-FFF2-40B4-BE49-F238E27FC236}">
                  <a16:creationId xmlns:a16="http://schemas.microsoft.com/office/drawing/2014/main" id="{DDA0079D-3D8D-B69E-0502-029661AE5008}"/>
                </a:ext>
              </a:extLst>
            </p:cNvPr>
            <p:cNvCxnSpPr>
              <a:cxnSpLocks noChangeShapeType="1"/>
              <a:stCxn id="18" idx="0"/>
              <a:endCxn id="16" idx="2"/>
            </p:cNvCxnSpPr>
            <p:nvPr/>
          </p:nvCxnSpPr>
          <p:spPr bwMode="auto">
            <a:xfrm rot="5400000" flipH="1" flipV="1">
              <a:off x="4291191" y="1891211"/>
              <a:ext cx="872659" cy="1052639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650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33C9-22FD-CCDC-6915-A8CA3F5F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?</a:t>
            </a:r>
            <a:endParaRPr lang="en-US" dirty="0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24C7C2BF-018C-B3D9-D125-567F650AABFC}"/>
              </a:ext>
            </a:extLst>
          </p:cNvPr>
          <p:cNvGrpSpPr>
            <a:grpSpLocks/>
          </p:cNvGrpSpPr>
          <p:nvPr/>
        </p:nvGrpSpPr>
        <p:grpSpPr bwMode="auto">
          <a:xfrm>
            <a:off x="8213082" y="747583"/>
            <a:ext cx="3713162" cy="3343275"/>
            <a:chOff x="3562560" y="750320"/>
            <a:chExt cx="5463360" cy="4920886"/>
          </a:xfrm>
        </p:grpSpPr>
        <p:sp>
          <p:nvSpPr>
            <p:cNvPr id="5" name="AutoShape 12">
              <a:extLst>
                <a:ext uri="{FF2B5EF4-FFF2-40B4-BE49-F238E27FC236}">
                  <a16:creationId xmlns:a16="http://schemas.microsoft.com/office/drawing/2014/main" id="{BE7C447B-1306-9CBC-0C82-B607AE4A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042396"/>
              <a:ext cx="1401461" cy="285066"/>
            </a:xfrm>
            <a:prstGeom prst="roundRect">
              <a:avLst>
                <a:gd name="adj" fmla="val 282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 dirty="0" err="1">
                  <a:solidFill>
                    <a:srgbClr val="000000"/>
                  </a:solidFill>
                  <a:latin typeface="Arial" charset="0"/>
                </a:rPr>
                <a:t>ItalianItem</a:t>
              </a:r>
              <a:endParaRPr lang="en-GB" sz="105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C4AA436A-E99B-CA64-CA96-8EA0B270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689634"/>
              <a:ext cx="1401461" cy="285066"/>
            </a:xfrm>
            <a:prstGeom prst="roundRect">
              <a:avLst>
                <a:gd name="adj" fmla="val 21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 dirty="0" err="1">
                  <a:solidFill>
                    <a:srgbClr val="000000"/>
                  </a:solidFill>
                  <a:latin typeface="Arial" charset="0"/>
                </a:rPr>
                <a:t>getPrice</a:t>
              </a:r>
              <a:r>
                <a:rPr lang="en-GB" sz="1050" i="1" dirty="0">
                  <a:solidFill>
                    <a:srgbClr val="000000"/>
                  </a:solidFill>
                  <a:latin typeface="Arial" charset="0"/>
                </a:rPr>
                <a:t>()</a:t>
              </a:r>
            </a:p>
          </p:txBody>
        </p:sp>
        <p:sp>
          <p:nvSpPr>
            <p:cNvPr id="7" name="AutoShape 14">
              <a:extLst>
                <a:ext uri="{FF2B5EF4-FFF2-40B4-BE49-F238E27FC236}">
                  <a16:creationId xmlns:a16="http://schemas.microsoft.com/office/drawing/2014/main" id="{FDA42A26-EBB6-331A-6BB0-03EE9FCD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371856"/>
              <a:ext cx="1401461" cy="285066"/>
            </a:xfrm>
            <a:prstGeom prst="roundRect">
              <a:avLst>
                <a:gd name="adj" fmla="val 477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price</a:t>
              </a:r>
            </a:p>
          </p:txBody>
        </p:sp>
        <p:sp>
          <p:nvSpPr>
            <p:cNvPr id="8" name="AutoShape 15">
              <a:extLst>
                <a:ext uri="{FF2B5EF4-FFF2-40B4-BE49-F238E27FC236}">
                  <a16:creationId xmlns:a16="http://schemas.microsoft.com/office/drawing/2014/main" id="{890E69EA-9800-095E-DFC0-0BFF1290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54" y="2871956"/>
              <a:ext cx="1095476" cy="226651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Focaccia</a:t>
              </a:r>
            </a:p>
          </p:txBody>
        </p:sp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47E2B5A5-D2BB-9F70-C013-A52E8A19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491222"/>
              <a:ext cx="1889635" cy="226650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ExtraMozzarella</a:t>
              </a:r>
            </a:p>
          </p:txBody>
        </p:sp>
        <p:sp>
          <p:nvSpPr>
            <p:cNvPr id="10" name="AutoShape 18">
              <a:extLst>
                <a:ext uri="{FF2B5EF4-FFF2-40B4-BE49-F238E27FC236}">
                  <a16:creationId xmlns:a16="http://schemas.microsoft.com/office/drawing/2014/main" id="{81AC7EEF-7E1C-0104-176D-45BD21BD8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29" y="4493558"/>
              <a:ext cx="1889637" cy="226651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ExtraProsciutto</a:t>
              </a:r>
            </a:p>
          </p:txBody>
        </p:sp>
        <p:sp>
          <p:nvSpPr>
            <p:cNvPr id="11" name="AutoShape 19">
              <a:extLst>
                <a:ext uri="{FF2B5EF4-FFF2-40B4-BE49-F238E27FC236}">
                  <a16:creationId xmlns:a16="http://schemas.microsoft.com/office/drawing/2014/main" id="{32F56F0E-F9E1-3F17-71D1-3122722C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285" y="5444556"/>
              <a:ext cx="1889635" cy="226650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Integrale</a:t>
              </a:r>
            </a:p>
          </p:txBody>
        </p: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8E329292-44CF-0E12-CE03-AEFAE655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762268"/>
              <a:ext cx="1889635" cy="224314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mozzarellaQt</a:t>
              </a:r>
            </a:p>
          </p:txBody>
        </p:sp>
        <p:sp>
          <p:nvSpPr>
            <p:cNvPr id="13" name="AutoShape 24">
              <a:extLst>
                <a:ext uri="{FF2B5EF4-FFF2-40B4-BE49-F238E27FC236}">
                  <a16:creationId xmlns:a16="http://schemas.microsoft.com/office/drawing/2014/main" id="{27C7FAA8-D751-A570-8B58-32CD62E4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094" y="4773950"/>
              <a:ext cx="1889635" cy="226651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hamQt        </a:t>
              </a:r>
            </a:p>
          </p:txBody>
        </p: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631EF27A-5E43-4F07-9254-67216EC9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722" y="3355633"/>
              <a:ext cx="1889635" cy="285066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>
                  <a:solidFill>
                    <a:srgbClr val="000000"/>
                  </a:solidFill>
                  <a:latin typeface="Arial" charset="0"/>
                </a:rPr>
                <a:t>item           </a:t>
              </a:r>
            </a:p>
          </p:txBody>
        </p:sp>
        <p:sp>
          <p:nvSpPr>
            <p:cNvPr id="15" name="AutoShape 27">
              <a:extLst>
                <a:ext uri="{FF2B5EF4-FFF2-40B4-BE49-F238E27FC236}">
                  <a16:creationId xmlns:a16="http://schemas.microsoft.com/office/drawing/2014/main" id="{EA9FEFDA-60C5-2DFF-E7EE-C20D0536E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722" y="3037855"/>
              <a:ext cx="1889635" cy="285066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>
                  <a:solidFill>
                    <a:srgbClr val="000000"/>
                  </a:solidFill>
                  <a:latin typeface="Arial" charset="0"/>
                </a:rPr>
                <a:t>PizzaDecorator</a:t>
              </a:r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6393C8AA-FBE4-44F6-1D7F-D5BFBBDA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811" y="3201417"/>
              <a:ext cx="112117" cy="2243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sz="1050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D8A229E0-18E3-848E-217E-CE7C778F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780" y="750320"/>
              <a:ext cx="109782" cy="226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137B4B49-0DF5-727B-FA0C-1E924D6683F0}"/>
                </a:ext>
              </a:extLst>
            </p:cNvPr>
            <p:cNvCxnSpPr>
              <a:cxnSpLocks noChangeShapeType="1"/>
              <a:stCxn id="15" idx="3"/>
              <a:endCxn id="5" idx="3"/>
            </p:cNvCxnSpPr>
            <p:nvPr/>
          </p:nvCxnSpPr>
          <p:spPr bwMode="auto">
            <a:xfrm flipH="1" flipV="1">
              <a:off x="5954400" y="1184663"/>
              <a:ext cx="2211841" cy="1995251"/>
            </a:xfrm>
            <a:prstGeom prst="curvedConnector3">
              <a:avLst>
                <a:gd name="adj1" fmla="val -1520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B6F56CE6-A05E-D506-5813-227F58ABDED0}"/>
                </a:ext>
              </a:extLst>
            </p:cNvPr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rot="5400000" flipH="1" flipV="1">
              <a:off x="5439147" y="2709485"/>
              <a:ext cx="850509" cy="271440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6">
              <a:extLst>
                <a:ext uri="{FF2B5EF4-FFF2-40B4-BE49-F238E27FC236}">
                  <a16:creationId xmlns:a16="http://schemas.microsoft.com/office/drawing/2014/main" id="{432DE07D-C3E7-3BBB-7AC1-F32DDA2B81CF}"/>
                </a:ext>
              </a:extLst>
            </p:cNvPr>
            <p:cNvCxnSpPr>
              <a:cxnSpLocks noChangeShapeType="1"/>
              <a:stCxn id="10" idx="0"/>
              <a:endCxn id="14" idx="2"/>
            </p:cNvCxnSpPr>
            <p:nvPr/>
          </p:nvCxnSpPr>
          <p:spPr bwMode="auto">
            <a:xfrm rot="5400000" flipH="1" flipV="1">
              <a:off x="6495387" y="3767166"/>
              <a:ext cx="851949" cy="60048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7">
              <a:extLst>
                <a:ext uri="{FF2B5EF4-FFF2-40B4-BE49-F238E27FC236}">
                  <a16:creationId xmlns:a16="http://schemas.microsoft.com/office/drawing/2014/main" id="{B982B29D-6745-9B95-4561-726D63EC40DD}"/>
                </a:ext>
              </a:extLst>
            </p:cNvPr>
            <p:cNvCxnSpPr>
              <a:cxnSpLocks noChangeShapeType="1"/>
              <a:stCxn id="11" idx="0"/>
              <a:endCxn id="14" idx="2"/>
            </p:cNvCxnSpPr>
            <p:nvPr/>
          </p:nvCxnSpPr>
          <p:spPr bwMode="auto">
            <a:xfrm rot="16200000" flipV="1">
              <a:off x="6749496" y="4113536"/>
              <a:ext cx="1803889" cy="859679"/>
            </a:xfrm>
            <a:prstGeom prst="bentConnector3">
              <a:avLst>
                <a:gd name="adj1" fmla="val 64463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8">
              <a:extLst>
                <a:ext uri="{FF2B5EF4-FFF2-40B4-BE49-F238E27FC236}">
                  <a16:creationId xmlns:a16="http://schemas.microsoft.com/office/drawing/2014/main" id="{672FFA63-27BE-2A91-A4F0-077F732C8747}"/>
                </a:ext>
              </a:extLst>
            </p:cNvPr>
            <p:cNvCxnSpPr>
              <a:cxnSpLocks noChangeShapeType="1"/>
              <a:stCxn id="15" idx="0"/>
              <a:endCxn id="6" idx="2"/>
            </p:cNvCxnSpPr>
            <p:nvPr/>
          </p:nvCxnSpPr>
          <p:spPr bwMode="auto">
            <a:xfrm rot="16200000" flipV="1">
              <a:off x="5706917" y="1522646"/>
              <a:ext cx="1061610" cy="196776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9">
              <a:extLst>
                <a:ext uri="{FF2B5EF4-FFF2-40B4-BE49-F238E27FC236}">
                  <a16:creationId xmlns:a16="http://schemas.microsoft.com/office/drawing/2014/main" id="{276524A3-F5DA-F912-0D9C-3D61B8F55C20}"/>
                </a:ext>
              </a:extLst>
            </p:cNvPr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5400000" flipH="1" flipV="1">
              <a:off x="4279137" y="1897788"/>
              <a:ext cx="896769" cy="1052638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Oval 22">
            <a:extLst>
              <a:ext uri="{FF2B5EF4-FFF2-40B4-BE49-F238E27FC236}">
                <a16:creationId xmlns:a16="http://schemas.microsoft.com/office/drawing/2014/main" id="{15DEE1BB-7D27-71BB-3A59-8506C3F82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574" y="4794120"/>
            <a:ext cx="1227138" cy="469900"/>
          </a:xfrm>
          <a:prstGeom prst="ellipse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80BBC85F-9F5E-7D61-7F65-08B671D7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724" y="4514720"/>
            <a:ext cx="1176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:Focaccia</a:t>
            </a: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3AF6CF63-0EC1-1492-5687-A2AC0AD5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024" y="4211508"/>
            <a:ext cx="1760538" cy="3698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item = 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1E0BA664-AECE-4E42-C568-2E6DD285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587" y="3881308"/>
            <a:ext cx="2132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:ExtraMozzarella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D0F4D4AE-3174-4FB1-9590-3AD2147848EB}"/>
              </a:ext>
            </a:extLst>
          </p:cNvPr>
          <p:cNvCxnSpPr>
            <a:cxnSpLocks noChangeShapeType="1"/>
            <a:stCxn id="26" idx="4"/>
            <a:endCxn id="24" idx="2"/>
          </p:cNvCxnSpPr>
          <p:nvPr/>
        </p:nvCxnSpPr>
        <p:spPr bwMode="auto">
          <a:xfrm rot="16200000" flipH="1">
            <a:off x="4812993" y="3934489"/>
            <a:ext cx="447675" cy="1741487"/>
          </a:xfrm>
          <a:prstGeom prst="curvedConnector2">
            <a:avLst/>
          </a:prstGeom>
          <a:noFill/>
          <a:ln w="360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7">
            <a:extLst>
              <a:ext uri="{FF2B5EF4-FFF2-40B4-BE49-F238E27FC236}">
                <a16:creationId xmlns:a16="http://schemas.microsoft.com/office/drawing/2014/main" id="{A085E007-A8EC-AB3A-1E9A-85DD78A5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24" y="3416170"/>
            <a:ext cx="1762125" cy="3698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item = 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B525BA2-EF1C-9785-5E98-E29F5824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49" y="3085970"/>
            <a:ext cx="1176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:Integrale</a:t>
            </a:r>
          </a:p>
        </p:txBody>
      </p: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A388472A-D0FD-B936-5961-B237484F7415}"/>
              </a:ext>
            </a:extLst>
          </p:cNvPr>
          <p:cNvCxnSpPr>
            <a:cxnSpLocks noChangeShapeType="1"/>
            <a:stCxn id="29" idx="4"/>
            <a:endCxn id="26" idx="2"/>
          </p:cNvCxnSpPr>
          <p:nvPr/>
        </p:nvCxnSpPr>
        <p:spPr bwMode="auto">
          <a:xfrm rot="16200000" flipH="1">
            <a:off x="2207906" y="3318539"/>
            <a:ext cx="609600" cy="1544637"/>
          </a:xfrm>
          <a:prstGeom prst="curvedConnector2">
            <a:avLst/>
          </a:prstGeom>
          <a:noFill/>
          <a:ln w="360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0">
            <a:extLst>
              <a:ext uri="{FF2B5EF4-FFF2-40B4-BE49-F238E27FC236}">
                <a16:creationId xmlns:a16="http://schemas.microsoft.com/office/drawing/2014/main" id="{3AABCD3D-7C10-BDA1-8F6A-9F5B3987D42B}"/>
              </a:ext>
            </a:extLst>
          </p:cNvPr>
          <p:cNvGrpSpPr>
            <a:grpSpLocks/>
          </p:cNvGrpSpPr>
          <p:nvPr/>
        </p:nvGrpSpPr>
        <p:grpSpPr bwMode="auto">
          <a:xfrm>
            <a:off x="1694349" y="1984245"/>
            <a:ext cx="403225" cy="1068388"/>
            <a:chOff x="833" y="1413"/>
            <a:chExt cx="280" cy="742"/>
          </a:xfrm>
        </p:grpSpPr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E3DC296-FDFF-3BCC-D421-D334B490D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" y="1413"/>
              <a:ext cx="156" cy="616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B803DA5E-A35A-25BD-CD4C-8450516DE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9" y="1422"/>
              <a:ext cx="156" cy="616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9AC0C79F-0024-6EC2-C50A-5621C4C0B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1884"/>
              <a:ext cx="63" cy="272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D5A9E603-D2EC-382E-E273-3A6B5CA52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938"/>
              <a:ext cx="165" cy="217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35">
            <a:extLst>
              <a:ext uri="{FF2B5EF4-FFF2-40B4-BE49-F238E27FC236}">
                <a16:creationId xmlns:a16="http://schemas.microsoft.com/office/drawing/2014/main" id="{A22F896E-00F1-4CA2-92E8-93DEC0CB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374" y="1579433"/>
            <a:ext cx="12779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getPrice()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3BF04-CE0E-A20B-4F69-965ADDF4E1C2}"/>
              </a:ext>
            </a:extLst>
          </p:cNvPr>
          <p:cNvSpPr txBox="1"/>
          <p:nvPr/>
        </p:nvSpPr>
        <p:spPr>
          <a:xfrm>
            <a:off x="313038" y="6037380"/>
            <a:ext cx="6096000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 example of the </a:t>
            </a:r>
            <a:r>
              <a:rPr lang="en-GB" alt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decorator pattern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https://www.dofactory.com/net/decorator-design-pattern</a:t>
            </a: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83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</a:t>
            </a:r>
            <a:r>
              <a:rPr lang="da-DK" dirty="0" err="1"/>
              <a:t>both</a:t>
            </a:r>
            <a:r>
              <a:rPr lang="da-DK" dirty="0"/>
              <a:t>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and </a:t>
            </a:r>
            <a:r>
              <a:rPr lang="da-DK" dirty="0" err="1">
                <a:solidFill>
                  <a:srgbClr val="FF0000"/>
                </a:solidFill>
              </a:rPr>
              <a:t>use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Decorator</a:t>
            </a:r>
            <a:r>
              <a:rPr lang="da-DK" dirty="0">
                <a:solidFill>
                  <a:srgbClr val="FF0000"/>
                </a:solidFill>
              </a:rPr>
              <a:t> design pattern to 	finish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, so the </a:t>
            </a:r>
            <a:r>
              <a:rPr lang="da-DK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can</a:t>
            </a:r>
            <a:r>
              <a:rPr lang="da-DK" dirty="0">
                <a:solidFill>
                  <a:srgbClr val="FF0000"/>
                </a:solidFill>
              </a:rPr>
              <a:t> run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</a:t>
            </a:r>
          </a:p>
          <a:p>
            <a:pPr algn="ctr"/>
            <a:r>
              <a:rPr lang="da-DK" dirty="0"/>
              <a:t>of </a:t>
            </a:r>
          </a:p>
          <a:p>
            <a:pPr algn="ctr"/>
            <a:r>
              <a:rPr lang="da-DK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7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6787-69DB-9C8B-08E2-E41A0DBB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Robots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A3F72-5F3E-C78B-A5F6-2C7D9CFD6106}"/>
              </a:ext>
            </a:extLst>
          </p:cNvPr>
          <p:cNvSpPr/>
          <p:nvPr/>
        </p:nvSpPr>
        <p:spPr>
          <a:xfrm>
            <a:off x="838200" y="1771133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BasicRobot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4046F-4673-CA74-2DF1-DA0FD9C42FF3}"/>
              </a:ext>
            </a:extLst>
          </p:cNvPr>
          <p:cNvSpPr/>
          <p:nvPr/>
        </p:nvSpPr>
        <p:spPr>
          <a:xfrm>
            <a:off x="5206313" y="2042983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AttackRobot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14489-68D4-A31E-8DC6-9A8CA3DC51CD}"/>
              </a:ext>
            </a:extLst>
          </p:cNvPr>
          <p:cNvSpPr/>
          <p:nvPr/>
        </p:nvSpPr>
        <p:spPr>
          <a:xfrm>
            <a:off x="7047470" y="2042982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Finder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D6A8A-57E3-8959-4DE1-84CF8E619890}"/>
              </a:ext>
            </a:extLst>
          </p:cNvPr>
          <p:cNvSpPr/>
          <p:nvPr/>
        </p:nvSpPr>
        <p:spPr>
          <a:xfrm>
            <a:off x="8888627" y="2042982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Reparator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8FEAD-7D48-9748-9AD8-BEE8223F38E4}"/>
              </a:ext>
            </a:extLst>
          </p:cNvPr>
          <p:cNvSpPr/>
          <p:nvPr/>
        </p:nvSpPr>
        <p:spPr>
          <a:xfrm>
            <a:off x="5074508" y="5438197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Walker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E7D09-38DE-4F83-E7E7-DC0748FBC1AD}"/>
              </a:ext>
            </a:extLst>
          </p:cNvPr>
          <p:cNvSpPr/>
          <p:nvPr/>
        </p:nvSpPr>
        <p:spPr>
          <a:xfrm>
            <a:off x="6915665" y="5438196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Flyier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9CA0A-FD0A-1925-2A59-E51145B78AEC}"/>
              </a:ext>
            </a:extLst>
          </p:cNvPr>
          <p:cNvSpPr/>
          <p:nvPr/>
        </p:nvSpPr>
        <p:spPr>
          <a:xfrm>
            <a:off x="8756822" y="5438196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Diver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3CF-AA98-A87A-E126-B770FECECDEF}"/>
              </a:ext>
            </a:extLst>
          </p:cNvPr>
          <p:cNvSpPr/>
          <p:nvPr/>
        </p:nvSpPr>
        <p:spPr>
          <a:xfrm>
            <a:off x="844378" y="2314830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role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0DAF1-7D2A-ABB4-0935-257D46BECC80}"/>
              </a:ext>
            </a:extLst>
          </p:cNvPr>
          <p:cNvSpPr/>
          <p:nvPr/>
        </p:nvSpPr>
        <p:spPr>
          <a:xfrm>
            <a:off x="838200" y="2858527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movement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C5AD77-EA6B-C98B-B4D3-69EFE580703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351902" y="1147955"/>
            <a:ext cx="4165258" cy="14387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A6FF-9FF9-3541-5102-CDF4261A2EB5}"/>
              </a:ext>
            </a:extLst>
          </p:cNvPr>
          <p:cNvSpPr/>
          <p:nvPr/>
        </p:nvSpPr>
        <p:spPr>
          <a:xfrm>
            <a:off x="6517160" y="876106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Role</a:t>
            </a:r>
            <a:endParaRPr lang="en-US" i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367E25-2032-81CD-503F-0F1DF69D9E8F}"/>
              </a:ext>
            </a:extLst>
          </p:cNvPr>
          <p:cNvCxnSpPr>
            <a:stCxn id="5" idx="0"/>
            <a:endCxn id="15" idx="2"/>
          </p:cNvCxnSpPr>
          <p:nvPr/>
        </p:nvCxnSpPr>
        <p:spPr>
          <a:xfrm rot="5400000" flipH="1" flipV="1">
            <a:off x="6303908" y="1075970"/>
            <a:ext cx="623180" cy="1310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2825D-A1EF-A306-4295-31750E5A90FA}"/>
              </a:ext>
            </a:extLst>
          </p:cNvPr>
          <p:cNvSpPr/>
          <p:nvPr/>
        </p:nvSpPr>
        <p:spPr>
          <a:xfrm>
            <a:off x="6916694" y="3680384"/>
            <a:ext cx="1906029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WaysOfMoving</a:t>
            </a:r>
            <a:endParaRPr lang="en-US" i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1D7780-C4F7-B18D-DEB3-9989E16CAC0E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6417178" y="3987469"/>
            <a:ext cx="861821" cy="2039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658CEC7-8B6A-D0D6-987D-7742CE451898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2345724" y="3130376"/>
            <a:ext cx="4570970" cy="8218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C4A7D8-0983-26F4-B827-C3D875F43921}"/>
              </a:ext>
            </a:extLst>
          </p:cNvPr>
          <p:cNvSpPr/>
          <p:nvPr/>
        </p:nvSpPr>
        <p:spPr>
          <a:xfrm>
            <a:off x="838200" y="3408526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Move</a:t>
            </a:r>
            <a:r>
              <a:rPr lang="da-DK" dirty="0"/>
              <a:t>()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7E5710-D713-A87E-894F-649392628721}"/>
              </a:ext>
            </a:extLst>
          </p:cNvPr>
          <p:cNvSpPr txBox="1"/>
          <p:nvPr/>
        </p:nvSpPr>
        <p:spPr>
          <a:xfrm>
            <a:off x="939114" y="3958525"/>
            <a:ext cx="2001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 err="1"/>
              <a:t>Movement.doSomething</a:t>
            </a:r>
            <a:r>
              <a:rPr lang="da-DK" dirty="0"/>
              <a:t>()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EBA750-6914-A403-5570-6452E1D9E4FE}"/>
              </a:ext>
            </a:extLst>
          </p:cNvPr>
          <p:cNvSpPr/>
          <p:nvPr/>
        </p:nvSpPr>
        <p:spPr>
          <a:xfrm>
            <a:off x="6914891" y="4238572"/>
            <a:ext cx="1906029" cy="33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doSomething</a:t>
            </a:r>
            <a:r>
              <a:rPr lang="da-DK" dirty="0"/>
              <a:t>()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4A006-A5EA-7249-6D6E-D23776A1637E}"/>
              </a:ext>
            </a:extLst>
          </p:cNvPr>
          <p:cNvSpPr txBox="1"/>
          <p:nvPr/>
        </p:nvSpPr>
        <p:spPr>
          <a:xfrm>
            <a:off x="2397210" y="2290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C5F77-AFE7-65DF-A610-A13E7035491D}"/>
              </a:ext>
            </a:extLst>
          </p:cNvPr>
          <p:cNvSpPr txBox="1"/>
          <p:nvPr/>
        </p:nvSpPr>
        <p:spPr>
          <a:xfrm>
            <a:off x="6162970" y="778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C0AC0-C14A-B863-F45E-131E4F4A7176}"/>
              </a:ext>
            </a:extLst>
          </p:cNvPr>
          <p:cNvSpPr txBox="1"/>
          <p:nvPr/>
        </p:nvSpPr>
        <p:spPr>
          <a:xfrm>
            <a:off x="2377671" y="3174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08BFC-E597-E085-D6F3-58DB8C8B06EC}"/>
              </a:ext>
            </a:extLst>
          </p:cNvPr>
          <p:cNvSpPr txBox="1"/>
          <p:nvPr/>
        </p:nvSpPr>
        <p:spPr>
          <a:xfrm>
            <a:off x="6562994" y="3550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B9D207A-DC5A-99A4-98D0-22D11560556B}"/>
              </a:ext>
            </a:extLst>
          </p:cNvPr>
          <p:cNvSpPr/>
          <p:nvPr/>
        </p:nvSpPr>
        <p:spPr>
          <a:xfrm>
            <a:off x="486032" y="5305168"/>
            <a:ext cx="2454876" cy="11877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2x </a:t>
            </a:r>
            <a:r>
              <a:rPr lang="da-DK" dirty="0" err="1"/>
              <a:t>strategy</a:t>
            </a:r>
            <a:endParaRPr lang="da-DK" dirty="0"/>
          </a:p>
          <a:p>
            <a:pPr algn="ctr"/>
            <a:r>
              <a:rPr lang="da-DK" dirty="0"/>
              <a:t>… </a:t>
            </a:r>
            <a:r>
              <a:rPr lang="da-DK" dirty="0" err="1"/>
              <a:t>better</a:t>
            </a:r>
            <a:r>
              <a:rPr lang="da-DK" dirty="0"/>
              <a:t> but no </a:t>
            </a:r>
            <a:r>
              <a:rPr lang="da-DK" dirty="0" err="1"/>
              <a:t>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6787-69DB-9C8B-08E2-E41A0DBB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1325563"/>
          </a:xfrm>
        </p:spPr>
        <p:txBody>
          <a:bodyPr/>
          <a:lstStyle/>
          <a:p>
            <a:r>
              <a:rPr lang="da-DK" dirty="0"/>
              <a:t>Robots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A3F72-5F3E-C78B-A5F6-2C7D9CFD6106}"/>
              </a:ext>
            </a:extLst>
          </p:cNvPr>
          <p:cNvSpPr/>
          <p:nvPr/>
        </p:nvSpPr>
        <p:spPr>
          <a:xfrm>
            <a:off x="1153040" y="3203537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BasicRobot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4046F-4673-CA74-2DF1-DA0FD9C42FF3}"/>
              </a:ext>
            </a:extLst>
          </p:cNvPr>
          <p:cNvSpPr/>
          <p:nvPr/>
        </p:nvSpPr>
        <p:spPr>
          <a:xfrm>
            <a:off x="3640973" y="4855349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AttackRobot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14489-68D4-A31E-8DC6-9A8CA3DC51CD}"/>
              </a:ext>
            </a:extLst>
          </p:cNvPr>
          <p:cNvSpPr/>
          <p:nvPr/>
        </p:nvSpPr>
        <p:spPr>
          <a:xfrm>
            <a:off x="5482130" y="4855348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Finder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D6A8A-57E3-8959-4DE1-84CF8E619890}"/>
              </a:ext>
            </a:extLst>
          </p:cNvPr>
          <p:cNvSpPr/>
          <p:nvPr/>
        </p:nvSpPr>
        <p:spPr>
          <a:xfrm>
            <a:off x="7323287" y="4855348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Reparator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8FEAD-7D48-9748-9AD8-BEE8223F38E4}"/>
              </a:ext>
            </a:extLst>
          </p:cNvPr>
          <p:cNvSpPr/>
          <p:nvPr/>
        </p:nvSpPr>
        <p:spPr>
          <a:xfrm>
            <a:off x="4495516" y="5532996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Walker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E7D09-38DE-4F83-E7E7-DC0748FBC1AD}"/>
              </a:ext>
            </a:extLst>
          </p:cNvPr>
          <p:cNvSpPr/>
          <p:nvPr/>
        </p:nvSpPr>
        <p:spPr>
          <a:xfrm>
            <a:off x="6336673" y="5532995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Flyier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9CA0A-FD0A-1925-2A59-E51145B78AEC}"/>
              </a:ext>
            </a:extLst>
          </p:cNvPr>
          <p:cNvSpPr/>
          <p:nvPr/>
        </p:nvSpPr>
        <p:spPr>
          <a:xfrm>
            <a:off x="8177830" y="5532995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Diver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A6FF-9FF9-3541-5102-CDF4261A2EB5}"/>
              </a:ext>
            </a:extLst>
          </p:cNvPr>
          <p:cNvSpPr/>
          <p:nvPr/>
        </p:nvSpPr>
        <p:spPr>
          <a:xfrm>
            <a:off x="3889290" y="3429000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Decorator</a:t>
            </a:r>
            <a:endParaRPr lang="en-US" i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367E25-2032-81CD-503F-0F1DF69D9E8F}"/>
              </a:ext>
            </a:extLst>
          </p:cNvPr>
          <p:cNvCxnSpPr>
            <a:cxnSpLocks/>
            <a:stCxn id="15" idx="0"/>
            <a:endCxn id="3" idx="3"/>
          </p:cNvCxnSpPr>
          <p:nvPr/>
        </p:nvCxnSpPr>
        <p:spPr>
          <a:xfrm rot="16200000" flipV="1">
            <a:off x="3594658" y="2380605"/>
            <a:ext cx="1647569" cy="449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C4A7D8-0983-26F4-B827-C3D875F43921}"/>
              </a:ext>
            </a:extLst>
          </p:cNvPr>
          <p:cNvSpPr/>
          <p:nvPr/>
        </p:nvSpPr>
        <p:spPr>
          <a:xfrm>
            <a:off x="2686306" y="2053279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Move</a:t>
            </a:r>
            <a:r>
              <a:rPr lang="da-DK" dirty="0"/>
              <a:t>()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C9C4C-5025-DBF3-DD4C-D8F88F479ABE}"/>
              </a:ext>
            </a:extLst>
          </p:cNvPr>
          <p:cNvSpPr/>
          <p:nvPr/>
        </p:nvSpPr>
        <p:spPr>
          <a:xfrm>
            <a:off x="2686307" y="1509582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/>
              <a:t>Robot</a:t>
            </a:r>
            <a:endParaRPr lang="en-US" i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CB6D7B-E76B-A3FD-C354-696ACBCF9BA7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2370155" y="2133624"/>
            <a:ext cx="606561" cy="1533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C6258-49B5-C84C-2E3A-E3A39E037EE6}"/>
              </a:ext>
            </a:extLst>
          </p:cNvPr>
          <p:cNvSpPr/>
          <p:nvPr/>
        </p:nvSpPr>
        <p:spPr>
          <a:xfrm>
            <a:off x="1153040" y="3747234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Move</a:t>
            </a:r>
            <a:r>
              <a:rPr lang="da-DK" dirty="0"/>
              <a:t>()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6F9896A-8AAD-589E-B33E-67AC4DF8D542}"/>
              </a:ext>
            </a:extLst>
          </p:cNvPr>
          <p:cNvCxnSpPr>
            <a:stCxn id="5" idx="0"/>
            <a:endCxn id="15" idx="2"/>
          </p:cNvCxnSpPr>
          <p:nvPr/>
        </p:nvCxnSpPr>
        <p:spPr>
          <a:xfrm rot="5400000" flipH="1" flipV="1">
            <a:off x="4077567" y="4289865"/>
            <a:ext cx="882652" cy="24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BD8E04-6CEE-4EFE-C3CC-45D58E9C7334}"/>
              </a:ext>
            </a:extLst>
          </p:cNvPr>
          <p:cNvSpPr txBox="1"/>
          <p:nvPr/>
        </p:nvSpPr>
        <p:spPr>
          <a:xfrm>
            <a:off x="4814449" y="3112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28BD6-1DCC-AF3E-4A81-68F6F89E28E8}"/>
              </a:ext>
            </a:extLst>
          </p:cNvPr>
          <p:cNvSpPr txBox="1"/>
          <p:nvPr/>
        </p:nvSpPr>
        <p:spPr>
          <a:xfrm>
            <a:off x="4193830" y="1394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5331AF-E3A5-8229-D91A-68669D892AB4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rot="16200000" flipV="1">
            <a:off x="4998147" y="3617603"/>
            <a:ext cx="882651" cy="159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37119B-6170-327B-76D7-27518F29F10F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16200000" flipV="1">
            <a:off x="5918726" y="2697024"/>
            <a:ext cx="882651" cy="3433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9649139-744C-5C63-FEB2-E50A4FAF1191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rot="16200000" flipV="1">
            <a:off x="4166016" y="4449734"/>
            <a:ext cx="1560299" cy="606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10E0B6-3336-DFFF-7492-8582873DA85A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16200000" flipV="1">
            <a:off x="6007173" y="2608576"/>
            <a:ext cx="1560298" cy="4288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E7F7433-D49A-6908-E311-60D8A9D09E9B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16200000" flipV="1">
            <a:off x="5086595" y="3529154"/>
            <a:ext cx="1560298" cy="2447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B225FD14-1111-B3AB-A0E5-1D85E2B43BCC}"/>
              </a:ext>
            </a:extLst>
          </p:cNvPr>
          <p:cNvSpPr/>
          <p:nvPr/>
        </p:nvSpPr>
        <p:spPr>
          <a:xfrm>
            <a:off x="486032" y="5305168"/>
            <a:ext cx="2454876" cy="11877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Decorator</a:t>
            </a:r>
            <a:r>
              <a:rPr lang="da-DK" dirty="0"/>
              <a:t>: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combinations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053AED-3697-8901-23DF-F9D2AE1CAECA}"/>
              </a:ext>
            </a:extLst>
          </p:cNvPr>
          <p:cNvSpPr/>
          <p:nvPr/>
        </p:nvSpPr>
        <p:spPr>
          <a:xfrm>
            <a:off x="4495516" y="6076691"/>
            <a:ext cx="1507524" cy="54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Move</a:t>
            </a:r>
            <a:r>
              <a:rPr lang="da-DK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4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F26-D7A1-961B-3B93-02E4E134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sz="6600" dirty="0"/>
              <a:t>Design Patterns</a:t>
            </a:r>
            <a:br>
              <a:rPr lang="da-DK" altLang="en-US" sz="6600" dirty="0"/>
            </a:br>
            <a:r>
              <a:rPr lang="da-DK" altLang="en-US" sz="4400" dirty="0"/>
              <a:t>and Christopher Alexander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E8FF-5E50-1533-37BD-DA556349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800" dirty="0"/>
              <a:t>The </a:t>
            </a:r>
            <a:r>
              <a:rPr lang="da-DK" altLang="en-US" sz="2800" dirty="0" err="1"/>
              <a:t>main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idea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behind</a:t>
            </a:r>
            <a:r>
              <a:rPr lang="da-DK" altLang="en-US" sz="2800" dirty="0"/>
              <a:t> design patterns is to </a:t>
            </a:r>
            <a:r>
              <a:rPr lang="da-DK" altLang="en-US" sz="2800" dirty="0" err="1"/>
              <a:t>extract</a:t>
            </a:r>
            <a:r>
              <a:rPr lang="da-DK" altLang="en-US" sz="2800" dirty="0"/>
              <a:t> the high </a:t>
            </a:r>
            <a:r>
              <a:rPr lang="da-DK" altLang="en-US" sz="2800" dirty="0" err="1"/>
              <a:t>level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interactions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between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reuse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their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behaviors</a:t>
            </a:r>
            <a:r>
              <a:rPr lang="da-DK" altLang="en-US" sz="2800" dirty="0"/>
              <a:t> from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da-DK" altLang="en-US" sz="2800" dirty="0"/>
          </a:p>
          <a:p>
            <a:pPr eaLnBrk="1" hangingPunct="1">
              <a:lnSpc>
                <a:spcPct val="80000"/>
              </a:lnSpc>
            </a:pPr>
            <a:r>
              <a:rPr lang="da-DK" altLang="en-US" sz="2800" dirty="0" err="1"/>
              <a:t>Inspired</a:t>
            </a:r>
            <a:r>
              <a:rPr lang="da-DK" altLang="en-US" sz="2800" dirty="0"/>
              <a:t> by an </a:t>
            </a:r>
            <a:r>
              <a:rPr lang="da-DK" altLang="en-US" sz="2800" dirty="0" err="1"/>
              <a:t>architect</a:t>
            </a:r>
            <a:r>
              <a:rPr lang="da-DK" altLang="en-US" sz="2800" dirty="0"/>
              <a:t>: Christopher Alexander. He </a:t>
            </a:r>
            <a:r>
              <a:rPr lang="da-DK" altLang="en-US" sz="2800" dirty="0" err="1"/>
              <a:t>was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interested</a:t>
            </a:r>
            <a:r>
              <a:rPr lang="da-DK" altLang="en-US" sz="2800" dirty="0"/>
              <a:t> in </a:t>
            </a:r>
            <a:r>
              <a:rPr lang="da-DK" altLang="en-US" sz="2800" i="1" dirty="0" err="1"/>
              <a:t>architectural</a:t>
            </a:r>
            <a:r>
              <a:rPr lang="da-DK" altLang="en-US" sz="2800" i="1" dirty="0"/>
              <a:t> design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how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define</a:t>
            </a:r>
            <a:r>
              <a:rPr lang="da-DK" altLang="en-US" sz="2800" dirty="0"/>
              <a:t> </a:t>
            </a:r>
            <a:r>
              <a:rPr lang="da-DK" altLang="en-US" sz="2800" i="1" dirty="0" err="1"/>
              <a:t>quality</a:t>
            </a:r>
            <a:r>
              <a:rPr lang="da-DK" altLang="en-US" sz="2800" dirty="0"/>
              <a:t> in </a:t>
            </a:r>
            <a:r>
              <a:rPr lang="da-DK" altLang="en-US" sz="2800" dirty="0" err="1"/>
              <a:t>buildings</a:t>
            </a:r>
            <a:r>
              <a:rPr lang="da-DK" altLang="en-US" sz="2800" dirty="0"/>
              <a:t>: </a:t>
            </a:r>
          </a:p>
          <a:p>
            <a:pPr marL="538163" lvl="1" indent="-4763" eaLnBrk="1" hangingPunct="1">
              <a:lnSpc>
                <a:spcPct val="80000"/>
              </a:lnSpc>
              <a:buFontTx/>
              <a:buNone/>
            </a:pPr>
            <a:r>
              <a:rPr lang="da-DK" altLang="en-US" sz="2400" i="1" dirty="0" err="1"/>
              <a:t>Each</a:t>
            </a:r>
            <a:r>
              <a:rPr lang="da-DK" altLang="en-US" sz="2400" i="1" dirty="0"/>
              <a:t> pattern </a:t>
            </a:r>
            <a:r>
              <a:rPr lang="da-DK" altLang="en-US" sz="2400" i="1" dirty="0" err="1"/>
              <a:t>describes</a:t>
            </a:r>
            <a:r>
              <a:rPr lang="da-DK" altLang="en-US" sz="2400" i="1" dirty="0"/>
              <a:t> </a:t>
            </a:r>
            <a:r>
              <a:rPr lang="da-DK" altLang="en-US" sz="2400" b="1" i="1" dirty="0"/>
              <a:t>a problem </a:t>
            </a:r>
            <a:r>
              <a:rPr lang="da-DK" altLang="en-US" sz="2400" i="1" dirty="0" err="1"/>
              <a:t>which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occurs</a:t>
            </a:r>
            <a:r>
              <a:rPr lang="da-DK" altLang="en-US" sz="2400" i="1" dirty="0"/>
              <a:t> over and over </a:t>
            </a:r>
            <a:r>
              <a:rPr lang="da-DK" altLang="en-US" sz="2400" i="1" dirty="0" err="1"/>
              <a:t>again</a:t>
            </a:r>
            <a:r>
              <a:rPr lang="da-DK" altLang="en-US" sz="2400" i="1" dirty="0"/>
              <a:t> in </a:t>
            </a:r>
            <a:r>
              <a:rPr lang="da-DK" altLang="en-US" sz="2400" i="1" dirty="0" err="1"/>
              <a:t>our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environment</a:t>
            </a:r>
            <a:r>
              <a:rPr lang="da-DK" altLang="en-US" sz="2400" i="1" dirty="0"/>
              <a:t>, and </a:t>
            </a:r>
            <a:r>
              <a:rPr lang="da-DK" altLang="en-US" sz="2400" b="1" i="1" dirty="0" err="1"/>
              <a:t>then</a:t>
            </a:r>
            <a:r>
              <a:rPr lang="da-DK" altLang="en-US" sz="2400" b="1" i="1" dirty="0"/>
              <a:t> </a:t>
            </a:r>
            <a:r>
              <a:rPr lang="da-DK" altLang="en-US" sz="2400" b="1" i="1" dirty="0" err="1"/>
              <a:t>describes</a:t>
            </a:r>
            <a:r>
              <a:rPr lang="da-DK" altLang="en-US" sz="2400" b="1" i="1" dirty="0"/>
              <a:t> </a:t>
            </a:r>
            <a:r>
              <a:rPr lang="da-DK" altLang="en-US" sz="2400" i="1" dirty="0"/>
              <a:t>the core of </a:t>
            </a:r>
            <a:r>
              <a:rPr lang="da-DK" altLang="en-US" sz="2400" b="1" i="1" dirty="0"/>
              <a:t>the solution</a:t>
            </a:r>
            <a:r>
              <a:rPr lang="da-DK" altLang="en-US" sz="2400" i="1" dirty="0"/>
              <a:t> to </a:t>
            </a:r>
            <a:r>
              <a:rPr lang="da-DK" altLang="en-US" sz="2400" i="1" dirty="0" err="1"/>
              <a:t>that</a:t>
            </a:r>
            <a:r>
              <a:rPr lang="da-DK" altLang="en-US" sz="2400" i="1" dirty="0"/>
              <a:t> problem, in </a:t>
            </a:r>
            <a:r>
              <a:rPr lang="da-DK" altLang="en-US" sz="2400" i="1" dirty="0" err="1"/>
              <a:t>such</a:t>
            </a:r>
            <a:r>
              <a:rPr lang="da-DK" altLang="en-US" sz="2400" i="1" dirty="0"/>
              <a:t> a </a:t>
            </a:r>
            <a:r>
              <a:rPr lang="da-DK" altLang="en-US" sz="2400" i="1" dirty="0" err="1"/>
              <a:t>way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that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you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can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use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this</a:t>
            </a:r>
            <a:r>
              <a:rPr lang="da-DK" altLang="en-US" sz="2400" i="1" dirty="0"/>
              <a:t> solution a million times over, </a:t>
            </a:r>
            <a:r>
              <a:rPr lang="da-DK" altLang="en-US" sz="2400" i="1" dirty="0" err="1"/>
              <a:t>without</a:t>
            </a:r>
            <a:r>
              <a:rPr lang="da-DK" altLang="en-US" sz="2400" i="1" dirty="0"/>
              <a:t> ever </a:t>
            </a:r>
            <a:r>
              <a:rPr lang="da-DK" altLang="en-US" sz="2400" i="1" dirty="0" err="1"/>
              <a:t>doing</a:t>
            </a:r>
            <a:r>
              <a:rPr lang="da-DK" altLang="en-US" sz="2400" i="1" dirty="0"/>
              <a:t> it the same </a:t>
            </a:r>
            <a:r>
              <a:rPr lang="da-DK" altLang="en-US" sz="2400" i="1" dirty="0" err="1"/>
              <a:t>way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twice</a:t>
            </a:r>
            <a:r>
              <a:rPr lang="da-DK" altLang="en-US" sz="2400" i="1" dirty="0"/>
              <a:t>.</a:t>
            </a:r>
            <a:r>
              <a:rPr lang="da-DK" altLang="en-US" sz="2400" dirty="0"/>
              <a:t>	</a:t>
            </a:r>
            <a:r>
              <a:rPr lang="da-DK" altLang="en-US" sz="1800" dirty="0"/>
              <a:t>[from </a:t>
            </a:r>
            <a:r>
              <a:rPr lang="da-DK" altLang="en-US" sz="1800" i="1" dirty="0"/>
              <a:t>A </a:t>
            </a:r>
            <a:r>
              <a:rPr lang="da-DK" altLang="en-US" sz="1800" i="1" dirty="0" err="1"/>
              <a:t>Timeless</a:t>
            </a:r>
            <a:r>
              <a:rPr lang="da-DK" altLang="en-US" sz="1800" i="1" dirty="0"/>
              <a:t> </a:t>
            </a:r>
            <a:r>
              <a:rPr lang="da-DK" altLang="en-US" sz="1800" i="1" dirty="0" err="1"/>
              <a:t>Way</a:t>
            </a:r>
            <a:r>
              <a:rPr lang="da-DK" altLang="en-US" sz="1800" i="1" dirty="0"/>
              <a:t> of Building</a:t>
            </a:r>
            <a:r>
              <a:rPr lang="da-DK" altLang="en-US" sz="1800" dirty="0"/>
              <a:t>]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21CD3-4A81-EEDD-BAA2-C6E14F53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81" y="6053137"/>
            <a:ext cx="8382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/>
              <a:t>Check: </a:t>
            </a:r>
            <a:r>
              <a:rPr lang="da-DK" altLang="en-US" sz="1400" b="1" dirty="0"/>
              <a:t>Christopher Alexander: An </a:t>
            </a:r>
            <a:r>
              <a:rPr lang="da-DK" altLang="en-US" sz="1400" b="1" dirty="0" err="1"/>
              <a:t>Introduction</a:t>
            </a:r>
            <a:r>
              <a:rPr lang="da-DK" altLang="en-US" sz="1400" b="1" dirty="0"/>
              <a:t> for Object-</a:t>
            </a:r>
            <a:r>
              <a:rPr lang="da-DK" altLang="en-US" sz="1400" b="1" dirty="0" err="1"/>
              <a:t>Oriented</a:t>
            </a:r>
            <a:r>
              <a:rPr lang="da-DK" altLang="en-US" sz="1400" b="1" dirty="0"/>
              <a:t> Designers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>
                <a:hlinkClick r:id="rId2"/>
              </a:rPr>
              <a:t>https://www.patternlanguage.com/bios/douglea.htm</a:t>
            </a:r>
            <a:r>
              <a:rPr lang="da-DK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E1B8-FEFC-0AD1-3C9B-37FC52CA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CC6D-0F85-6F5E-5D05-F22BE120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400" dirty="0"/>
              <a:t>Purpose / Intent: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does</a:t>
            </a:r>
            <a:r>
              <a:rPr lang="da-DK" altLang="en-US" sz="2000" dirty="0"/>
              <a:t> the pattern do? </a:t>
            </a:r>
            <a:r>
              <a:rPr lang="da-DK" altLang="en-US" sz="2000" dirty="0" err="1"/>
              <a:t>What</a:t>
            </a:r>
            <a:r>
              <a:rPr lang="da-DK" altLang="en-US" sz="2000" dirty="0"/>
              <a:t> design problem </a:t>
            </a:r>
            <a:r>
              <a:rPr lang="da-DK" altLang="en-US" sz="2000" dirty="0" err="1"/>
              <a:t>does</a:t>
            </a:r>
            <a:r>
              <a:rPr lang="da-DK" altLang="en-US" sz="2000" dirty="0"/>
              <a:t> it </a:t>
            </a:r>
            <a:r>
              <a:rPr lang="da-DK" altLang="en-US" sz="2000" dirty="0" err="1"/>
              <a:t>solve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Structure</a:t>
            </a:r>
            <a:r>
              <a:rPr lang="da-DK" altLang="en-US" sz="2400" dirty="0"/>
              <a:t>: 	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/>
              <a:t>A </a:t>
            </a:r>
            <a:r>
              <a:rPr lang="da-DK" altLang="en-US" sz="2000" dirty="0" err="1"/>
              <a:t>graphical</a:t>
            </a:r>
            <a:r>
              <a:rPr lang="da-DK" altLang="en-US" sz="2000" dirty="0"/>
              <a:t> </a:t>
            </a:r>
            <a:r>
              <a:rPr lang="da-DK" altLang="en-US" sz="2000" dirty="0" err="1"/>
              <a:t>representation</a:t>
            </a:r>
            <a:r>
              <a:rPr lang="da-DK" altLang="en-US" sz="2000" dirty="0"/>
              <a:t> of the </a:t>
            </a:r>
            <a:r>
              <a:rPr lang="da-DK" altLang="en-US" sz="2000" dirty="0" err="1"/>
              <a:t>classes</a:t>
            </a:r>
            <a:r>
              <a:rPr lang="da-DK" altLang="en-US" sz="2000" dirty="0"/>
              <a:t> &amp; interfaces </a:t>
            </a:r>
            <a:r>
              <a:rPr lang="da-DK" altLang="en-US" sz="2000" dirty="0" err="1"/>
              <a:t>comprising</a:t>
            </a:r>
            <a:r>
              <a:rPr lang="da-DK" altLang="en-US" sz="2000" dirty="0"/>
              <a:t> the pattern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Consequences</a:t>
            </a:r>
            <a:r>
              <a:rPr lang="da-DK" altLang="en-US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the </a:t>
            </a:r>
            <a:r>
              <a:rPr lang="da-DK" altLang="en-US" sz="2000" dirty="0" err="1"/>
              <a:t>trade-offs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Implementation</a:t>
            </a:r>
            <a:r>
              <a:rPr lang="da-DK" altLang="en-US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important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implementation</a:t>
            </a:r>
            <a:r>
              <a:rPr lang="da-DK" altLang="en-US" sz="2000" dirty="0"/>
              <a:t> </a:t>
            </a:r>
            <a:r>
              <a:rPr lang="da-DK" altLang="en-US" sz="2000" dirty="0" err="1"/>
              <a:t>details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not </a:t>
            </a:r>
            <a:r>
              <a:rPr lang="da-DK" altLang="en-US" sz="2000" dirty="0" err="1"/>
              <a:t>obvious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/>
              <a:t>Sample Code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Related</a:t>
            </a:r>
            <a:r>
              <a:rPr lang="da-DK" altLang="en-US" sz="2400" dirty="0"/>
              <a:t> Patterns: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design patterns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</a:t>
            </a:r>
            <a:r>
              <a:rPr lang="da-DK" altLang="en-US" sz="2000" dirty="0" err="1"/>
              <a:t>similar</a:t>
            </a:r>
            <a:r>
              <a:rPr lang="da-DK" altLang="en-US" sz="2000" dirty="0"/>
              <a:t>? </a:t>
            </a: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the </a:t>
            </a:r>
            <a:r>
              <a:rPr lang="da-DK" altLang="en-US" sz="2000" dirty="0" err="1"/>
              <a:t>key</a:t>
            </a:r>
            <a:r>
              <a:rPr lang="da-DK" altLang="en-US" sz="2000" dirty="0"/>
              <a:t> differences? With </a:t>
            </a:r>
            <a:r>
              <a:rPr lang="da-DK" altLang="en-US" sz="2000" dirty="0" err="1"/>
              <a:t>which</a:t>
            </a:r>
            <a:r>
              <a:rPr lang="da-DK" altLang="en-US" sz="2000" dirty="0"/>
              <a:t> </a:t>
            </a:r>
            <a:r>
              <a:rPr lang="da-DK" altLang="en-US" sz="2000" dirty="0" err="1"/>
              <a:t>other</a:t>
            </a:r>
            <a:r>
              <a:rPr lang="da-DK" altLang="en-US" sz="2000" dirty="0"/>
              <a:t> patterns </a:t>
            </a:r>
            <a:r>
              <a:rPr lang="da-DK" altLang="en-US" sz="2000" dirty="0" err="1"/>
              <a:t>should</a:t>
            </a:r>
            <a:r>
              <a:rPr lang="da-DK" altLang="en-US" sz="2000" dirty="0"/>
              <a:t> </a:t>
            </a:r>
            <a:r>
              <a:rPr lang="da-DK" altLang="en-US" sz="2000" dirty="0" err="1"/>
              <a:t>this</a:t>
            </a:r>
            <a:r>
              <a:rPr lang="da-DK" altLang="en-US" sz="2000" dirty="0"/>
              <a:t> pattern </a:t>
            </a:r>
            <a:r>
              <a:rPr lang="da-DK" altLang="en-US" sz="2000" dirty="0" err="1"/>
              <a:t>be</a:t>
            </a:r>
            <a:r>
              <a:rPr lang="da-DK" altLang="en-US" sz="2000" dirty="0"/>
              <a:t> </a:t>
            </a:r>
            <a:r>
              <a:rPr lang="da-DK" altLang="en-US" sz="2000" dirty="0" err="1"/>
              <a:t>used</a:t>
            </a:r>
            <a:r>
              <a:rPr lang="da-DK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4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4740-BCF0-7075-4694-26F4DF80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1686-DC52-33CB-A41B-80CC827E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Creational: how objects can be created.</a:t>
            </a:r>
            <a:r>
              <a:rPr lang="en-GB" altLang="en-US" sz="2000" dirty="0"/>
              <a:t> 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dirty="0"/>
              <a:t>Creational patterns create objects for you, rather than having you instantiate objects directly. This gives your program more flexibility in deciding which objects need to be created for a given case.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Structural: how classes and objects can be combined to form larger structures.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dirty="0"/>
              <a:t>Structural patterns help you compose groups of objects, such as complex user interfaces or accounting data.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 err="1"/>
              <a:t>Behavioral</a:t>
            </a:r>
            <a:r>
              <a:rPr lang="en-GB" altLang="en-US" sz="2000" b="1" dirty="0"/>
              <a:t>: objects that handle particular types of actions within a program. 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 err="1"/>
              <a:t>Behavioral</a:t>
            </a:r>
            <a:r>
              <a:rPr lang="en-GB" altLang="en-US" sz="2000" b="1" dirty="0"/>
              <a:t> patterns help you define the communication between objects </a:t>
            </a:r>
            <a:r>
              <a:rPr lang="en-GB" altLang="en-US" sz="2000" dirty="0"/>
              <a:t>in your system and how the flow is controlled in a complex program.</a:t>
            </a:r>
          </a:p>
          <a:p>
            <a:pPr eaLnBrk="1" hangingPunct="1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600" dirty="0"/>
              <a:t>[from GOF]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D1E4-7B2A-A1FD-C14C-36784C64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F5A8-E869-7BB3-85AD-AC448DB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dirty="0"/>
              <a:t>The fundamental reason for using design patterns</a:t>
            </a:r>
            <a:r>
              <a:rPr lang="en-GB" altLang="en-US" sz="2800" dirty="0"/>
              <a:t>: 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dirty="0"/>
              <a:t>keep classes separated and prevent them from having to know too much about one another -&gt; </a:t>
            </a:r>
            <a:r>
              <a:rPr lang="en-GB" altLang="en-US" sz="2800" b="1" dirty="0"/>
              <a:t>reduce the propagation of changes!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en-US" sz="2800" b="1" dirty="0"/>
          </a:p>
          <a:p>
            <a:pPr eaLnBrk="1" hangingPunct="1">
              <a:lnSpc>
                <a:spcPct val="85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dirty="0"/>
              <a:t>Principles:</a:t>
            </a:r>
            <a:endParaRPr lang="en-GB" altLang="en-US" sz="2800" b="1" i="1" dirty="0"/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Find what changes and encapsulate it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Program to an interface and not to an implementation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Favour object composition over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50AF-B1C8-63C9-F76B-524B1A65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F83A-DBCF-DEF0-AAF4-C79CF5E5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9449"/>
            <a:ext cx="10515600" cy="2247514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goes on in the application?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How the 3 methods are called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endParaRPr lang="en-GB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if, later, we are required to implement a </a:t>
            </a: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 kind of pet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With a different sound?!</a:t>
            </a:r>
          </a:p>
          <a:p>
            <a:endParaRPr 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395ECDA-3255-825C-CDD8-627FB27FA08E}"/>
              </a:ext>
            </a:extLst>
          </p:cNvPr>
          <p:cNvGrpSpPr>
            <a:grpSpLocks/>
          </p:cNvGrpSpPr>
          <p:nvPr/>
        </p:nvGrpSpPr>
        <p:grpSpPr bwMode="auto">
          <a:xfrm>
            <a:off x="1795377" y="1599514"/>
            <a:ext cx="7343775" cy="2068513"/>
            <a:chOff x="534988" y="965200"/>
            <a:chExt cx="7343775" cy="2069264"/>
          </a:xfrm>
        </p:grpSpPr>
        <p:sp>
          <p:nvSpPr>
            <p:cNvPr id="5" name="AutoShape 2">
              <a:extLst>
                <a:ext uri="{FF2B5EF4-FFF2-40B4-BE49-F238E27FC236}">
                  <a16:creationId xmlns:a16="http://schemas.microsoft.com/office/drawing/2014/main" id="{C1805BF8-F6E7-1350-FDF0-10F057ED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127125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6AAD074-00BF-AF48-5CD2-9587E9C77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746250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4685427F-2AC8-DC5C-96A3-497DEDF1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413000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Mouse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D317374-52F8-446D-DE9B-405B0060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163" y="1217613"/>
              <a:ext cx="16256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7470B966-4B77-6B6A-8D20-4405C84A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404186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meow()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57314179-CDC0-72F4-3782-6388E42F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22851"/>
              <a:ext cx="1095375" cy="263149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bark()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F72C9C4B-B149-6372-39C5-029F05E3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683711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squik()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DA3E9E4-7D47-6787-7660-7AE1D8016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788" y="965200"/>
              <a:ext cx="1270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A307D07-42CD-3328-CC17-53FA91380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213" y="1068388"/>
              <a:ext cx="90487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3C817B80-9E4D-DAEA-50F0-AD568665B93F}"/>
                </a:ext>
              </a:extLst>
            </p:cNvPr>
            <p:cNvCxnSpPr>
              <a:cxnSpLocks noChangeShapeType="1"/>
              <a:endCxn id="6" idx="3"/>
            </p:cNvCxnSpPr>
            <p:nvPr/>
          </p:nvCxnSpPr>
          <p:spPr bwMode="auto">
            <a:xfrm rot="10800000" flipV="1">
              <a:off x="2962275" y="1349375"/>
              <a:ext cx="3290888" cy="528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544EA3E7-19D3-DFA8-D491-BB0E8C221339}"/>
                </a:ext>
              </a:extLst>
            </p:cNvPr>
            <p:cNvCxnSpPr>
              <a:cxnSpLocks noChangeShapeType="1"/>
              <a:endCxn id="5" idx="3"/>
            </p:cNvCxnSpPr>
            <p:nvPr/>
          </p:nvCxnSpPr>
          <p:spPr bwMode="auto">
            <a:xfrm rot="10800000">
              <a:off x="1631950" y="1258888"/>
              <a:ext cx="4621213" cy="90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5DAE86A-FDE5-74B9-C3BA-D21C5D71D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1527175"/>
              <a:ext cx="12858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751C9A7-3C52-020A-D7E1-C3FCF3E8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750" y="2192338"/>
              <a:ext cx="12858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8" name="AutoShape 39">
              <a:extLst>
                <a:ext uri="{FF2B5EF4-FFF2-40B4-BE49-F238E27FC236}">
                  <a16:creationId xmlns:a16="http://schemas.microsoft.com/office/drawing/2014/main" id="{24ED1E45-AE1F-F52D-4604-47DEAFBDC70C}"/>
                </a:ext>
              </a:extLst>
            </p:cNvPr>
            <p:cNvCxnSpPr>
              <a:cxnSpLocks noChangeShapeType="1"/>
              <a:stCxn id="8" idx="1"/>
              <a:endCxn id="7" idx="3"/>
            </p:cNvCxnSpPr>
            <p:nvPr/>
          </p:nvCxnSpPr>
          <p:spPr bwMode="auto">
            <a:xfrm rot="10800000" flipV="1">
              <a:off x="4298950" y="1349375"/>
              <a:ext cx="1954213" cy="11953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783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87AC-412A-0349-444A-683E19A4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an interface</a:t>
            </a:r>
            <a:br>
              <a:rPr lang="en-US" dirty="0"/>
            </a:br>
            <a:r>
              <a:rPr lang="en-US" dirty="0"/>
              <a:t>and not to an implementation</a:t>
            </a:r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B78B5AC0-6A45-EFAF-91E8-9DF3D950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72" y="5980670"/>
            <a:ext cx="1227138" cy="261938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Cat</a:t>
            </a:r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0E6C5BEA-8609-73D3-3345-FA0BABEB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22" y="5999720"/>
            <a:ext cx="122555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Dog</a:t>
            </a:r>
          </a:p>
        </p:txBody>
      </p:sp>
      <p:sp>
        <p:nvSpPr>
          <p:cNvPr id="6" name="AutoShape 18">
            <a:extLst>
              <a:ext uri="{FF2B5EF4-FFF2-40B4-BE49-F238E27FC236}">
                <a16:creationId xmlns:a16="http://schemas.microsoft.com/office/drawing/2014/main" id="{2D489B19-0BDC-1602-7E00-74883167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72" y="5999720"/>
            <a:ext cx="1233488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Mouse</a:t>
            </a:r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500AC456-6E56-FEA7-F3BE-36B9710A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72" y="5099608"/>
            <a:ext cx="1624013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28D4A5EE-260C-5114-3599-02CFD8D4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72" y="6261658"/>
            <a:ext cx="1227138" cy="261937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BC1CF0D3-044B-846A-7AD0-3F7CEF5B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147" y="4383645"/>
            <a:ext cx="1285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7DA78699-CF7C-2585-1541-80FB1A5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522" y="4710670"/>
            <a:ext cx="889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*</a:t>
            </a:r>
          </a:p>
        </p:txBody>
      </p:sp>
      <p:cxnSp>
        <p:nvCxnSpPr>
          <p:cNvPr id="11" name="AutoShape 23">
            <a:extLst>
              <a:ext uri="{FF2B5EF4-FFF2-40B4-BE49-F238E27FC236}">
                <a16:creationId xmlns:a16="http://schemas.microsoft.com/office/drawing/2014/main" id="{BDC16B78-F9D9-F65D-7F51-D13D4706187A}"/>
              </a:ext>
            </a:extLst>
          </p:cNvPr>
          <p:cNvCxnSpPr>
            <a:cxnSpLocks noChangeShapeType="1"/>
            <a:endCxn id="12" idx="3"/>
          </p:cNvCxnSpPr>
          <p:nvPr/>
        </p:nvCxnSpPr>
        <p:spPr bwMode="auto">
          <a:xfrm rot="10800000">
            <a:off x="4567410" y="4988483"/>
            <a:ext cx="3032125" cy="174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24">
            <a:extLst>
              <a:ext uri="{FF2B5EF4-FFF2-40B4-BE49-F238E27FC236}">
                <a16:creationId xmlns:a16="http://schemas.microsoft.com/office/drawing/2014/main" id="{003573E0-EF33-3E66-E07E-ABDA170F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472" y="4737658"/>
            <a:ext cx="1277938" cy="328612"/>
          </a:xfrm>
          <a:prstGeom prst="roundRect">
            <a:avLst>
              <a:gd name="adj" fmla="val 282"/>
            </a:avLst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656" tIns="32656" rIns="32656" bIns="32656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Pet</a:t>
            </a:r>
          </a:p>
        </p:txBody>
      </p:sp>
      <p:cxnSp>
        <p:nvCxnSpPr>
          <p:cNvPr id="13" name="AutoShape 28">
            <a:extLst>
              <a:ext uri="{FF2B5EF4-FFF2-40B4-BE49-F238E27FC236}">
                <a16:creationId xmlns:a16="http://schemas.microsoft.com/office/drawing/2014/main" id="{70239A98-4AAE-C9B7-1263-5CE6DC0A3B7B}"/>
              </a:ext>
            </a:extLst>
          </p:cNvPr>
          <p:cNvCxnSpPr>
            <a:cxnSpLocks noChangeShapeType="1"/>
            <a:stCxn id="4" idx="0"/>
            <a:endCxn id="21" idx="2"/>
          </p:cNvCxnSpPr>
          <p:nvPr/>
        </p:nvCxnSpPr>
        <p:spPr bwMode="auto">
          <a:xfrm rot="5400000" flipH="1" flipV="1">
            <a:off x="2933079" y="4982926"/>
            <a:ext cx="584200" cy="1411287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29">
            <a:extLst>
              <a:ext uri="{FF2B5EF4-FFF2-40B4-BE49-F238E27FC236}">
                <a16:creationId xmlns:a16="http://schemas.microsoft.com/office/drawing/2014/main" id="{A118CD8F-9DA9-E8BF-B598-242F867BF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22" y="4209020"/>
            <a:ext cx="9144000" cy="1588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" name="AutoShape 30">
            <a:extLst>
              <a:ext uri="{FF2B5EF4-FFF2-40B4-BE49-F238E27FC236}">
                <a16:creationId xmlns:a16="http://schemas.microsoft.com/office/drawing/2014/main" id="{D26463CA-1A06-9304-FDBF-0F8017ED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22" y="6266420"/>
            <a:ext cx="1227138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302BD5C4-5DEB-3854-9008-52DF9DE2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72" y="6268008"/>
            <a:ext cx="1227138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17" name="Line 32">
            <a:extLst>
              <a:ext uri="{FF2B5EF4-FFF2-40B4-BE49-F238E27FC236}">
                <a16:creationId xmlns:a16="http://schemas.microsoft.com/office/drawing/2014/main" id="{597099C4-40D2-49CE-ED5E-E6E4D8BA6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785" y="6452158"/>
            <a:ext cx="6524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8FDBF6CD-48FA-F9C8-DBA0-6C84B2DA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647" y="6275945"/>
            <a:ext cx="18494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{... “squik” ...}</a:t>
            </a:r>
          </a:p>
        </p:txBody>
      </p:sp>
      <p:cxnSp>
        <p:nvCxnSpPr>
          <p:cNvPr id="19" name="AutoShape 36">
            <a:extLst>
              <a:ext uri="{FF2B5EF4-FFF2-40B4-BE49-F238E27FC236}">
                <a16:creationId xmlns:a16="http://schemas.microsoft.com/office/drawing/2014/main" id="{81E16DCD-F17C-03D3-2CFB-0EB3B2DD8604}"/>
              </a:ext>
            </a:extLst>
          </p:cNvPr>
          <p:cNvCxnSpPr>
            <a:cxnSpLocks noChangeShapeType="1"/>
            <a:stCxn id="5" idx="0"/>
            <a:endCxn id="21" idx="2"/>
          </p:cNvCxnSpPr>
          <p:nvPr/>
        </p:nvCxnSpPr>
        <p:spPr bwMode="auto">
          <a:xfrm rot="16200000" flipV="1">
            <a:off x="3726035" y="5601257"/>
            <a:ext cx="603250" cy="1936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37">
            <a:extLst>
              <a:ext uri="{FF2B5EF4-FFF2-40B4-BE49-F238E27FC236}">
                <a16:creationId xmlns:a16="http://schemas.microsoft.com/office/drawing/2014/main" id="{2DC090AE-B3DD-5E06-1896-DC876B8988DE}"/>
              </a:ext>
            </a:extLst>
          </p:cNvPr>
          <p:cNvCxnSpPr>
            <a:cxnSpLocks noChangeShapeType="1"/>
            <a:stCxn id="6" idx="0"/>
            <a:endCxn id="21" idx="2"/>
          </p:cNvCxnSpPr>
          <p:nvPr/>
        </p:nvCxnSpPr>
        <p:spPr bwMode="auto">
          <a:xfrm rot="16200000" flipV="1">
            <a:off x="4461047" y="4866245"/>
            <a:ext cx="603250" cy="166370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38">
            <a:extLst>
              <a:ext uri="{FF2B5EF4-FFF2-40B4-BE49-F238E27FC236}">
                <a16:creationId xmlns:a16="http://schemas.microsoft.com/office/drawing/2014/main" id="{B319E656-2868-8EEC-4015-4232C9276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647" y="5067858"/>
            <a:ext cx="1276350" cy="328612"/>
          </a:xfrm>
          <a:prstGeom prst="roundRect">
            <a:avLst>
              <a:gd name="adj" fmla="val 324"/>
            </a:avLst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656" tIns="32656" rIns="32656" bIns="32656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vocalize()</a:t>
            </a:r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id="{F72BC07E-6F35-06D8-8605-0C9B47D95B3F}"/>
              </a:ext>
            </a:extLst>
          </p:cNvPr>
          <p:cNvGrpSpPr>
            <a:grpSpLocks/>
          </p:cNvGrpSpPr>
          <p:nvPr/>
        </p:nvGrpSpPr>
        <p:grpSpPr bwMode="auto">
          <a:xfrm>
            <a:off x="1671810" y="1764270"/>
            <a:ext cx="7343775" cy="2068513"/>
            <a:chOff x="534988" y="965200"/>
            <a:chExt cx="7343775" cy="2069264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A4CF4DA7-A716-51A7-C245-85680961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127125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1311063D-8046-FF25-AFB2-E524C641B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746250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5" name="AutoShape 4">
              <a:extLst>
                <a:ext uri="{FF2B5EF4-FFF2-40B4-BE49-F238E27FC236}">
                  <a16:creationId xmlns:a16="http://schemas.microsoft.com/office/drawing/2014/main" id="{75C9B97D-F632-6DB9-99EF-9A106AD7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413000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Mouse</a:t>
              </a:r>
            </a:p>
          </p:txBody>
        </p:sp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91438304-9A94-2BF7-0BEA-8F495005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163" y="1217613"/>
              <a:ext cx="16256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27" name="AutoShape 6">
              <a:extLst>
                <a:ext uri="{FF2B5EF4-FFF2-40B4-BE49-F238E27FC236}">
                  <a16:creationId xmlns:a16="http://schemas.microsoft.com/office/drawing/2014/main" id="{A8B6560F-55D2-FE35-8C84-18C0EEE8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404186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meow()</a:t>
              </a:r>
            </a:p>
          </p:txBody>
        </p:sp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F8D0372E-5011-F82C-110E-C6378E0B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22851"/>
              <a:ext cx="1095375" cy="263149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bark()</a:t>
              </a:r>
            </a:p>
          </p:txBody>
        </p: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8FA37567-A9B2-A67D-6EE8-7BA76308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683711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squik()</a:t>
              </a: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35E3E67E-CCBD-B6EF-2229-51AEE184A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788" y="965200"/>
              <a:ext cx="1270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9F1201E1-4BCB-D832-6BC5-20DF7A7AF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213" y="1068388"/>
              <a:ext cx="90487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A9EE113E-30E9-1D01-B1E8-BECE3E07E326}"/>
                </a:ext>
              </a:extLst>
            </p:cNvPr>
            <p:cNvCxnSpPr>
              <a:cxnSpLocks noChangeShapeType="1"/>
              <a:endCxn id="24" idx="3"/>
            </p:cNvCxnSpPr>
            <p:nvPr/>
          </p:nvCxnSpPr>
          <p:spPr bwMode="auto">
            <a:xfrm rot="10800000" flipV="1">
              <a:off x="2962275" y="1349375"/>
              <a:ext cx="3290888" cy="528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BA68561E-46A5-0157-54EC-DFDA92518AB2}"/>
                </a:ext>
              </a:extLst>
            </p:cNvPr>
            <p:cNvCxnSpPr>
              <a:cxnSpLocks noChangeShapeType="1"/>
              <a:endCxn id="23" idx="3"/>
            </p:cNvCxnSpPr>
            <p:nvPr/>
          </p:nvCxnSpPr>
          <p:spPr bwMode="auto">
            <a:xfrm rot="10800000">
              <a:off x="1631950" y="1258888"/>
              <a:ext cx="4621213" cy="90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CA807098-4FEC-EE87-95F8-3078220F0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1527175"/>
              <a:ext cx="12858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CD5EB33B-7DED-4BBF-CC64-4137DBCD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750" y="2192338"/>
              <a:ext cx="12858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36" name="AutoShape 39">
              <a:extLst>
                <a:ext uri="{FF2B5EF4-FFF2-40B4-BE49-F238E27FC236}">
                  <a16:creationId xmlns:a16="http://schemas.microsoft.com/office/drawing/2014/main" id="{EBD6B50E-E70A-B279-6CFF-A5B44503757A}"/>
                </a:ext>
              </a:extLst>
            </p:cNvPr>
            <p:cNvCxnSpPr>
              <a:cxnSpLocks noChangeShapeType="1"/>
              <a:stCxn id="26" idx="1"/>
              <a:endCxn id="25" idx="3"/>
            </p:cNvCxnSpPr>
            <p:nvPr/>
          </p:nvCxnSpPr>
          <p:spPr bwMode="auto">
            <a:xfrm rot="10800000" flipV="1">
              <a:off x="4298950" y="1349375"/>
              <a:ext cx="1954213" cy="11953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341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DEFC-A29C-4B01-3361-D0CB891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Favour</a:t>
            </a:r>
            <a:r>
              <a:rPr lang="en-US" dirty="0"/>
              <a:t> object composition over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B27-BFF7-0293-FCFA-C8EF6F74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017"/>
            <a:ext cx="10515600" cy="1980256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GB" altLang="en-US" sz="1800" dirty="0"/>
              <a:t>How?</a:t>
            </a:r>
          </a:p>
          <a:p>
            <a:pPr marL="0" indent="0" eaLnBrk="1" hangingPunct="1">
              <a:buFontTx/>
              <a:buAutoNum type="arabicPeriod"/>
            </a:pPr>
            <a:r>
              <a:rPr lang="en-GB" altLang="en-US" sz="1800" dirty="0"/>
              <a:t>Inheritance: what an object from a class </a:t>
            </a:r>
            <a:r>
              <a:rPr lang="en-GB" altLang="en-US" sz="1800" b="1" i="1" dirty="0"/>
              <a:t>is</a:t>
            </a:r>
          </a:p>
          <a:p>
            <a:pPr marL="0" indent="0" eaLnBrk="1" hangingPunct="1">
              <a:buFontTx/>
              <a:buAutoNum type="arabicPeriod"/>
            </a:pPr>
            <a:r>
              <a:rPr lang="en-GB" altLang="en-US" sz="1800" dirty="0"/>
              <a:t>Composition: an object </a:t>
            </a:r>
            <a:r>
              <a:rPr lang="en-GB" altLang="en-US" sz="1800" b="1" i="1" dirty="0"/>
              <a:t>has </a:t>
            </a:r>
            <a:r>
              <a:rPr lang="en-GB" altLang="en-US" sz="1800" dirty="0"/>
              <a:t>another object (as a part…)</a:t>
            </a:r>
            <a:endParaRPr lang="en-GB" altLang="en-US" sz="1800" b="1" i="1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D38D-9367-948D-A551-7267BA5336A2}"/>
              </a:ext>
            </a:extLst>
          </p:cNvPr>
          <p:cNvSpPr/>
          <p:nvPr/>
        </p:nvSpPr>
        <p:spPr>
          <a:xfrm>
            <a:off x="6596709" y="3177231"/>
            <a:ext cx="18923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 err="1"/>
              <a:t>GameCharacter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246858-A88B-21B3-2EC2-03624E634821}"/>
              </a:ext>
            </a:extLst>
          </p:cNvPr>
          <p:cNvCxnSpPr/>
          <p:nvPr/>
        </p:nvCxnSpPr>
        <p:spPr>
          <a:xfrm>
            <a:off x="5177481" y="5234631"/>
            <a:ext cx="0" cy="163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3">
            <a:extLst>
              <a:ext uri="{FF2B5EF4-FFF2-40B4-BE49-F238E27FC236}">
                <a16:creationId xmlns:a16="http://schemas.microsoft.com/office/drawing/2014/main" id="{A971081A-59F7-500F-B88F-2D6EF9F3F643}"/>
              </a:ext>
            </a:extLst>
          </p:cNvPr>
          <p:cNvGrpSpPr>
            <a:grpSpLocks/>
          </p:cNvGrpSpPr>
          <p:nvPr/>
        </p:nvGrpSpPr>
        <p:grpSpPr bwMode="auto">
          <a:xfrm>
            <a:off x="942202" y="3291531"/>
            <a:ext cx="3238499" cy="3084558"/>
            <a:chOff x="-342899" y="3276600"/>
            <a:chExt cx="3238499" cy="3084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E99ED5-53E4-1B93-61E0-1BF886FA8431}"/>
                </a:ext>
              </a:extLst>
            </p:cNvPr>
            <p:cNvSpPr/>
            <p:nvPr/>
          </p:nvSpPr>
          <p:spPr>
            <a:xfrm>
              <a:off x="500063" y="3276600"/>
              <a:ext cx="18923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 err="1"/>
                <a:t>GameCharacter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99A690-435E-CDFD-33A7-325A338753A3}"/>
                </a:ext>
              </a:extLst>
            </p:cNvPr>
            <p:cNvSpPr/>
            <p:nvPr/>
          </p:nvSpPr>
          <p:spPr>
            <a:xfrm>
              <a:off x="304800" y="44196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Male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60D4CA-3EFF-B296-F809-00B5E2253546}"/>
                </a:ext>
              </a:extLst>
            </p:cNvPr>
            <p:cNvSpPr/>
            <p:nvPr/>
          </p:nvSpPr>
          <p:spPr>
            <a:xfrm>
              <a:off x="1600200" y="44196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Female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9624F0D-B202-DB74-706A-F859386CFD35}"/>
                </a:ext>
              </a:extLst>
            </p:cNvPr>
            <p:cNvSpPr/>
            <p:nvPr/>
          </p:nvSpPr>
          <p:spPr>
            <a:xfrm>
              <a:off x="1295400" y="3962400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11" name="Elbow Connector 58">
              <a:extLst>
                <a:ext uri="{FF2B5EF4-FFF2-40B4-BE49-F238E27FC236}">
                  <a16:creationId xmlns:a16="http://schemas.microsoft.com/office/drawing/2014/main" id="{6C0BFBF4-FFB3-921D-EFFE-5302555174EE}"/>
                </a:ext>
              </a:extLst>
            </p:cNvPr>
            <p:cNvCxnSpPr>
              <a:stCxn id="8" idx="0"/>
              <a:endCxn id="10" idx="3"/>
            </p:cNvCxnSpPr>
            <p:nvPr/>
          </p:nvCxnSpPr>
          <p:spPr>
            <a:xfrm rot="5400000" flipH="1" flipV="1">
              <a:off x="1009650" y="3981450"/>
              <a:ext cx="228600" cy="647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9">
              <a:extLst>
                <a:ext uri="{FF2B5EF4-FFF2-40B4-BE49-F238E27FC236}">
                  <a16:creationId xmlns:a16="http://schemas.microsoft.com/office/drawing/2014/main" id="{93F8E606-E792-1CD4-9452-C2D87F6CF62E}"/>
                </a:ext>
              </a:extLst>
            </p:cNvPr>
            <p:cNvCxnSpPr>
              <a:stCxn id="9" idx="0"/>
              <a:endCxn id="10" idx="3"/>
            </p:cNvCxnSpPr>
            <p:nvPr/>
          </p:nvCxnSpPr>
          <p:spPr>
            <a:xfrm rot="16200000" flipV="1">
              <a:off x="1657350" y="3981450"/>
              <a:ext cx="228600" cy="647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60">
              <a:extLst>
                <a:ext uri="{FF2B5EF4-FFF2-40B4-BE49-F238E27FC236}">
                  <a16:creationId xmlns:a16="http://schemas.microsoft.com/office/drawing/2014/main" id="{5AB4B794-44F0-381B-5F6A-D1201B1206F6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1332707" y="3923506"/>
              <a:ext cx="228600" cy="15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E55FC7-944F-84E3-4448-A4BF40EC4216}"/>
                </a:ext>
              </a:extLst>
            </p:cNvPr>
            <p:cNvSpPr/>
            <p:nvPr/>
          </p:nvSpPr>
          <p:spPr>
            <a:xfrm>
              <a:off x="-342899" y="5827758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Human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3053AD-0965-0DB9-42BE-9480728547A2}"/>
                </a:ext>
              </a:extLst>
            </p:cNvPr>
            <p:cNvSpPr/>
            <p:nvPr/>
          </p:nvSpPr>
          <p:spPr>
            <a:xfrm>
              <a:off x="952501" y="5827758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Elf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0622F39-FC4C-FFC8-36C0-E77C9E4046F8}"/>
                </a:ext>
              </a:extLst>
            </p:cNvPr>
            <p:cNvSpPr/>
            <p:nvPr/>
          </p:nvSpPr>
          <p:spPr>
            <a:xfrm>
              <a:off x="647701" y="5370558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17" name="Elbow Connector 64">
              <a:extLst>
                <a:ext uri="{FF2B5EF4-FFF2-40B4-BE49-F238E27FC236}">
                  <a16:creationId xmlns:a16="http://schemas.microsoft.com/office/drawing/2014/main" id="{95610949-3133-2048-5A3C-1CA5AAD84246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361951" y="5389608"/>
              <a:ext cx="228600" cy="647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65">
              <a:extLst>
                <a:ext uri="{FF2B5EF4-FFF2-40B4-BE49-F238E27FC236}">
                  <a16:creationId xmlns:a16="http://schemas.microsoft.com/office/drawing/2014/main" id="{D75E8002-5CF8-E51F-F296-332FC920134B}"/>
                </a:ext>
              </a:extLst>
            </p:cNvPr>
            <p:cNvCxnSpPr>
              <a:stCxn id="15" idx="0"/>
              <a:endCxn id="16" idx="3"/>
            </p:cNvCxnSpPr>
            <p:nvPr/>
          </p:nvCxnSpPr>
          <p:spPr>
            <a:xfrm rot="16200000" flipV="1">
              <a:off x="1009651" y="5389608"/>
              <a:ext cx="228600" cy="647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66">
              <a:extLst>
                <a:ext uri="{FF2B5EF4-FFF2-40B4-BE49-F238E27FC236}">
                  <a16:creationId xmlns:a16="http://schemas.microsoft.com/office/drawing/2014/main" id="{F4C2ECFC-7C9C-5876-E931-D1EB0D1F0DC2}"/>
                </a:ext>
              </a:extLst>
            </p:cNvPr>
            <p:cNvCxnSpPr>
              <a:stCxn id="16" idx="0"/>
              <a:endCxn id="8" idx="2"/>
            </p:cNvCxnSpPr>
            <p:nvPr/>
          </p:nvCxnSpPr>
          <p:spPr>
            <a:xfrm rot="16200000" flipV="1">
              <a:off x="591322" y="5161778"/>
              <a:ext cx="417558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359FC7-E830-62E6-1335-1B04EA2030BD}"/>
                </a:ext>
              </a:extLst>
            </p:cNvPr>
            <p:cNvSpPr/>
            <p:nvPr/>
          </p:nvSpPr>
          <p:spPr>
            <a:xfrm>
              <a:off x="2543175" y="5219700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21" name="Elbow Connector 68">
              <a:extLst>
                <a:ext uri="{FF2B5EF4-FFF2-40B4-BE49-F238E27FC236}">
                  <a16:creationId xmlns:a16="http://schemas.microsoft.com/office/drawing/2014/main" id="{25F5BB42-A999-8A45-B3EE-11A499D44EC8}"/>
                </a:ext>
              </a:extLst>
            </p:cNvPr>
            <p:cNvCxnSpPr>
              <a:stCxn id="20" idx="0"/>
              <a:endCxn id="9" idx="2"/>
            </p:cNvCxnSpPr>
            <p:nvPr/>
          </p:nvCxnSpPr>
          <p:spPr>
            <a:xfrm rot="16200000" flipV="1">
              <a:off x="2262188" y="4786312"/>
              <a:ext cx="266700" cy="6000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69">
              <a:extLst>
                <a:ext uri="{FF2B5EF4-FFF2-40B4-BE49-F238E27FC236}">
                  <a16:creationId xmlns:a16="http://schemas.microsoft.com/office/drawing/2014/main" id="{F586BE7A-0D43-D5D1-E43C-210E8DC7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102" y="53340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…</a:t>
              </a:r>
            </a:p>
          </p:txBody>
        </p:sp>
      </p:grpSp>
      <p:cxnSp>
        <p:nvCxnSpPr>
          <p:cNvPr id="23" name="Elbow Connector 51">
            <a:extLst>
              <a:ext uri="{FF2B5EF4-FFF2-40B4-BE49-F238E27FC236}">
                <a16:creationId xmlns:a16="http://schemas.microsoft.com/office/drawing/2014/main" id="{0D181B98-7D00-621A-36BE-ED72E8C258A1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489009" y="3443931"/>
            <a:ext cx="774700" cy="3095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75">
            <a:extLst>
              <a:ext uri="{FF2B5EF4-FFF2-40B4-BE49-F238E27FC236}">
                <a16:creationId xmlns:a16="http://schemas.microsoft.com/office/drawing/2014/main" id="{F79E68E5-9CB3-F553-DC36-94D31E0DC1A5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H="1">
            <a:off x="6717359" y="3443931"/>
            <a:ext cx="1771650" cy="1514475"/>
          </a:xfrm>
          <a:prstGeom prst="bentConnector5">
            <a:avLst>
              <a:gd name="adj1" fmla="val -12909"/>
              <a:gd name="adj2" fmla="val 50000"/>
              <a:gd name="adj3" fmla="val 112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0248">
            <a:extLst>
              <a:ext uri="{FF2B5EF4-FFF2-40B4-BE49-F238E27FC236}">
                <a16:creationId xmlns:a16="http://schemas.microsoft.com/office/drawing/2014/main" id="{A6DD9B3B-BF3B-C889-2DA1-807CA466650A}"/>
              </a:ext>
            </a:extLst>
          </p:cNvPr>
          <p:cNvGrpSpPr>
            <a:grpSpLocks/>
          </p:cNvGrpSpPr>
          <p:nvPr/>
        </p:nvGrpSpPr>
        <p:grpSpPr bwMode="auto">
          <a:xfrm>
            <a:off x="5990284" y="4691706"/>
            <a:ext cx="2286000" cy="1804988"/>
            <a:chOff x="6664260" y="4453421"/>
            <a:chExt cx="2286000" cy="18052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A1D8AA-001F-72CB-3430-515CF035969D}"/>
                </a:ext>
              </a:extLst>
            </p:cNvPr>
            <p:cNvSpPr/>
            <p:nvPr/>
          </p:nvSpPr>
          <p:spPr>
            <a:xfrm>
              <a:off x="7391335" y="4453421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Race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530B11-02BA-F473-936E-7759F5B0EAF1}"/>
                </a:ext>
              </a:extLst>
            </p:cNvPr>
            <p:cNvSpPr/>
            <p:nvPr/>
          </p:nvSpPr>
          <p:spPr>
            <a:xfrm>
              <a:off x="66642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Human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ABEF47-486A-25E7-51E1-6C30F54E4F2A}"/>
                </a:ext>
              </a:extLst>
            </p:cNvPr>
            <p:cNvSpPr/>
            <p:nvPr/>
          </p:nvSpPr>
          <p:spPr>
            <a:xfrm>
              <a:off x="79596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Elf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BFC9DD1-EDDD-0D51-8823-8CC3D2C37774}"/>
                </a:ext>
              </a:extLst>
            </p:cNvPr>
            <p:cNvSpPr/>
            <p:nvPr/>
          </p:nvSpPr>
          <p:spPr>
            <a:xfrm>
              <a:off x="7632635" y="5312397"/>
              <a:ext cx="304800" cy="22863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30" name="Elbow Connector 82">
              <a:extLst>
                <a:ext uri="{FF2B5EF4-FFF2-40B4-BE49-F238E27FC236}">
                  <a16:creationId xmlns:a16="http://schemas.microsoft.com/office/drawing/2014/main" id="{330EEC35-B0C7-DC1C-4F6F-8542F9BCFAA0}"/>
                </a:ext>
              </a:extLst>
            </p:cNvPr>
            <p:cNvCxnSpPr>
              <a:stCxn id="29" idx="0"/>
              <a:endCxn id="26" idx="2"/>
            </p:cNvCxnSpPr>
            <p:nvPr/>
          </p:nvCxnSpPr>
          <p:spPr>
            <a:xfrm rot="5400000" flipH="1" flipV="1">
              <a:off x="7673090" y="5098852"/>
              <a:ext cx="325490" cy="101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85">
              <a:extLst>
                <a:ext uri="{FF2B5EF4-FFF2-40B4-BE49-F238E27FC236}">
                  <a16:creationId xmlns:a16="http://schemas.microsoft.com/office/drawing/2014/main" id="{CDEE284F-CF50-F6DD-B3A2-12DCAD45D5FD}"/>
                </a:ext>
              </a:extLst>
            </p:cNvPr>
            <p:cNvCxnSpPr>
              <a:stCxn id="29" idx="3"/>
              <a:endCxn id="28" idx="0"/>
            </p:cNvCxnSpPr>
            <p:nvPr/>
          </p:nvCxnSpPr>
          <p:spPr>
            <a:xfrm rot="16200000" flipH="1">
              <a:off x="8027907" y="5298161"/>
              <a:ext cx="184180" cy="6699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86">
              <a:extLst>
                <a:ext uri="{FF2B5EF4-FFF2-40B4-BE49-F238E27FC236}">
                  <a16:creationId xmlns:a16="http://schemas.microsoft.com/office/drawing/2014/main" id="{0ED10574-D93C-E577-A836-F527F685BD19}"/>
                </a:ext>
              </a:extLst>
            </p:cNvPr>
            <p:cNvCxnSpPr>
              <a:stCxn id="27" idx="0"/>
              <a:endCxn id="29" idx="3"/>
            </p:cNvCxnSpPr>
            <p:nvPr/>
          </p:nvCxnSpPr>
          <p:spPr>
            <a:xfrm rot="5400000" flipH="1" flipV="1">
              <a:off x="7380207" y="5320387"/>
              <a:ext cx="184180" cy="6254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07">
            <a:extLst>
              <a:ext uri="{FF2B5EF4-FFF2-40B4-BE49-F238E27FC236}">
                <a16:creationId xmlns:a16="http://schemas.microsoft.com/office/drawing/2014/main" id="{1AFB660D-8F64-9C3F-62BE-9ECE2522BBA8}"/>
              </a:ext>
            </a:extLst>
          </p:cNvPr>
          <p:cNvGrpSpPr>
            <a:grpSpLocks/>
          </p:cNvGrpSpPr>
          <p:nvPr/>
        </p:nvGrpSpPr>
        <p:grpSpPr bwMode="auto">
          <a:xfrm>
            <a:off x="8638234" y="3486794"/>
            <a:ext cx="2286000" cy="1804987"/>
            <a:chOff x="6765860" y="4453421"/>
            <a:chExt cx="2286000" cy="1805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A78309-E90F-DC20-1B23-0BE044BC3413}"/>
                </a:ext>
              </a:extLst>
            </p:cNvPr>
            <p:cNvSpPr/>
            <p:nvPr/>
          </p:nvSpPr>
          <p:spPr>
            <a:xfrm>
              <a:off x="7391335" y="4453421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Gender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8A9B60-A2B3-EC8F-C868-AE1DBD3602C9}"/>
                </a:ext>
              </a:extLst>
            </p:cNvPr>
            <p:cNvSpPr/>
            <p:nvPr/>
          </p:nvSpPr>
          <p:spPr>
            <a:xfrm>
              <a:off x="67658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Male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3AE6F9-8EE2-B1DF-B6F0-E34526CF1BE9}"/>
                </a:ext>
              </a:extLst>
            </p:cNvPr>
            <p:cNvSpPr/>
            <p:nvPr/>
          </p:nvSpPr>
          <p:spPr>
            <a:xfrm>
              <a:off x="80612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Female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18E600C-0AE5-A3A8-B461-954F6C68C92B}"/>
                </a:ext>
              </a:extLst>
            </p:cNvPr>
            <p:cNvSpPr/>
            <p:nvPr/>
          </p:nvSpPr>
          <p:spPr>
            <a:xfrm>
              <a:off x="7734235" y="5312397"/>
              <a:ext cx="304800" cy="22863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38" name="Elbow Connector 112">
              <a:extLst>
                <a:ext uri="{FF2B5EF4-FFF2-40B4-BE49-F238E27FC236}">
                  <a16:creationId xmlns:a16="http://schemas.microsoft.com/office/drawing/2014/main" id="{272FBDEA-CDEC-9FE7-AE47-2F5192CECC87}"/>
                </a:ext>
              </a:extLst>
            </p:cNvPr>
            <p:cNvCxnSpPr>
              <a:stCxn id="37" idx="0"/>
              <a:endCxn id="34" idx="2"/>
            </p:cNvCxnSpPr>
            <p:nvPr/>
          </p:nvCxnSpPr>
          <p:spPr>
            <a:xfrm rot="5400000" flipH="1" flipV="1">
              <a:off x="7723890" y="5149654"/>
              <a:ext cx="325490" cy="1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113">
              <a:extLst>
                <a:ext uri="{FF2B5EF4-FFF2-40B4-BE49-F238E27FC236}">
                  <a16:creationId xmlns:a16="http://schemas.microsoft.com/office/drawing/2014/main" id="{80DAC7C5-C445-0C03-0D29-4E98CD70DEDB}"/>
                </a:ext>
              </a:extLst>
            </p:cNvPr>
            <p:cNvCxnSpPr>
              <a:stCxn id="37" idx="3"/>
              <a:endCxn id="36" idx="0"/>
            </p:cNvCxnSpPr>
            <p:nvPr/>
          </p:nvCxnSpPr>
          <p:spPr>
            <a:xfrm rot="16200000" flipH="1">
              <a:off x="8129508" y="5298161"/>
              <a:ext cx="184180" cy="6699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14">
              <a:extLst>
                <a:ext uri="{FF2B5EF4-FFF2-40B4-BE49-F238E27FC236}">
                  <a16:creationId xmlns:a16="http://schemas.microsoft.com/office/drawing/2014/main" id="{135EA1BB-3FBA-AB8E-8495-736AA822B50F}"/>
                </a:ext>
              </a:extLst>
            </p:cNvPr>
            <p:cNvCxnSpPr>
              <a:stCxn id="35" idx="0"/>
              <a:endCxn id="37" idx="3"/>
            </p:cNvCxnSpPr>
            <p:nvPr/>
          </p:nvCxnSpPr>
          <p:spPr>
            <a:xfrm rot="5400000" flipH="1" flipV="1">
              <a:off x="7481808" y="5320386"/>
              <a:ext cx="184180" cy="6254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2C8830-2AA4-18DD-C28A-65E91E06FA3B}"/>
              </a:ext>
            </a:extLst>
          </p:cNvPr>
          <p:cNvCxnSpPr/>
          <p:nvPr/>
        </p:nvCxnSpPr>
        <p:spPr>
          <a:xfrm>
            <a:off x="5177481" y="2829569"/>
            <a:ext cx="0" cy="137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10253">
            <a:extLst>
              <a:ext uri="{FF2B5EF4-FFF2-40B4-BE49-F238E27FC236}">
                <a16:creationId xmlns:a16="http://schemas.microsoft.com/office/drawing/2014/main" id="{8F4670F2-3E97-DBEC-D84A-3FCFFE93C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431" y="4326581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/>
              <a:t>VS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17BF8C-E48B-5F0A-701F-2D63970544DC}"/>
              </a:ext>
            </a:extLst>
          </p:cNvPr>
          <p:cNvSpPr/>
          <p:nvPr/>
        </p:nvSpPr>
        <p:spPr>
          <a:xfrm>
            <a:off x="1391464" y="3043881"/>
            <a:ext cx="387350" cy="376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7DC0D-F595-3107-66E1-72A90B65DC8A}"/>
              </a:ext>
            </a:extLst>
          </p:cNvPr>
          <p:cNvSpPr/>
          <p:nvPr/>
        </p:nvSpPr>
        <p:spPr>
          <a:xfrm>
            <a:off x="6209359" y="2915294"/>
            <a:ext cx="387350" cy="3762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2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AD1F205B-7E50-9555-FCC5-A2536A91B77E}"/>
              </a:ext>
            </a:extLst>
          </p:cNvPr>
          <p:cNvSpPr/>
          <p:nvPr/>
        </p:nvSpPr>
        <p:spPr>
          <a:xfrm>
            <a:off x="7882585" y="1389017"/>
            <a:ext cx="3471215" cy="1056377"/>
          </a:xfrm>
          <a:prstGeom prst="wedgeEllipseCallout">
            <a:avLst>
              <a:gd name="adj1" fmla="val -85146"/>
              <a:gd name="adj2" fmla="val 3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1" dirty="0" err="1"/>
              <a:t>Consider</a:t>
            </a:r>
            <a:r>
              <a:rPr lang="da-DK" b="1" dirty="0"/>
              <a:t>:</a:t>
            </a:r>
          </a:p>
          <a:p>
            <a:pPr algn="ctr"/>
            <a:r>
              <a:rPr lang="da-DK" dirty="0" err="1"/>
              <a:t>add</a:t>
            </a:r>
            <a:r>
              <a:rPr lang="da-DK" dirty="0"/>
              <a:t> 2 more races in (1) </a:t>
            </a:r>
            <a:r>
              <a:rPr lang="da-DK" dirty="0" err="1"/>
              <a:t>vs</a:t>
            </a:r>
            <a:r>
              <a:rPr lang="da-DK" dirty="0"/>
              <a:t> in (2)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1337</Words>
  <Application>Microsoft Office PowerPoint</Application>
  <PresentationFormat>Widescreen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StarSymbol</vt:lpstr>
      <vt:lpstr>Times New Roman</vt:lpstr>
      <vt:lpstr>Office Theme</vt:lpstr>
      <vt:lpstr>Applikationsudvikling II</vt:lpstr>
      <vt:lpstr>Topics:</vt:lpstr>
      <vt:lpstr>Design Patterns and Christopher Alexander</vt:lpstr>
      <vt:lpstr>Pattern Description</vt:lpstr>
      <vt:lpstr>Classification</vt:lpstr>
      <vt:lpstr>Design Principles</vt:lpstr>
      <vt:lpstr>Example</vt:lpstr>
      <vt:lpstr>Program to an interface and not to an implementation</vt:lpstr>
      <vt:lpstr>Favour object composition over inheritance</vt:lpstr>
      <vt:lpstr>A lot of patterns...</vt:lpstr>
      <vt:lpstr>Break</vt:lpstr>
      <vt:lpstr>An example: Strategy pattern</vt:lpstr>
      <vt:lpstr>An example: Strategy pattern</vt:lpstr>
      <vt:lpstr>An example: Strategy pattern</vt:lpstr>
      <vt:lpstr>Strategy pattern - description</vt:lpstr>
      <vt:lpstr>Task1</vt:lpstr>
      <vt:lpstr>Composite</vt:lpstr>
      <vt:lpstr>Composite - general structure </vt:lpstr>
      <vt:lpstr>PowerPoint Presentation</vt:lpstr>
      <vt:lpstr>Task 2</vt:lpstr>
      <vt:lpstr>Break</vt:lpstr>
      <vt:lpstr>Another example of  object composition over inheritance</vt:lpstr>
      <vt:lpstr>Another example of  object composition over inheritance</vt:lpstr>
      <vt:lpstr>How does that work?</vt:lpstr>
      <vt:lpstr>Tasks for next time</vt:lpstr>
      <vt:lpstr>Task 3</vt:lpstr>
      <vt:lpstr>Robots</vt:lpstr>
      <vt:lpstr>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913</cp:revision>
  <dcterms:created xsi:type="dcterms:W3CDTF">2023-04-04T17:00:34Z</dcterms:created>
  <dcterms:modified xsi:type="dcterms:W3CDTF">2023-05-11T07:27:23Z</dcterms:modified>
</cp:coreProperties>
</file>