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321" r:id="rId3"/>
    <p:sldId id="372" r:id="rId4"/>
    <p:sldId id="373" r:id="rId5"/>
    <p:sldId id="375" r:id="rId6"/>
    <p:sldId id="374" r:id="rId7"/>
    <p:sldId id="371" r:id="rId8"/>
    <p:sldId id="397" r:id="rId9"/>
    <p:sldId id="398" r:id="rId10"/>
    <p:sldId id="399" r:id="rId11"/>
    <p:sldId id="400" r:id="rId12"/>
    <p:sldId id="401" r:id="rId13"/>
    <p:sldId id="402" r:id="rId14"/>
    <p:sldId id="377" r:id="rId15"/>
    <p:sldId id="378" r:id="rId16"/>
    <p:sldId id="380" r:id="rId17"/>
    <p:sldId id="381" r:id="rId18"/>
    <p:sldId id="379" r:id="rId19"/>
    <p:sldId id="403" r:id="rId20"/>
    <p:sldId id="279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295" r:id="rId29"/>
    <p:sldId id="370" r:id="rId30"/>
    <p:sldId id="404" r:id="rId31"/>
    <p:sldId id="405" r:id="rId32"/>
    <p:sldId id="406" r:id="rId33"/>
    <p:sldId id="271" r:id="rId34"/>
    <p:sldId id="35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B7D56-965F-469F-BEA5-E8F39E79D04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DECD8-E85B-4C15-98F9-15A72F974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4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Diagram from: https://www.geeksforgeeks.org/class-diagram-for-library-management-system/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DECD8-E85B-4C15-98F9-15A72F974A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6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F7684-52CF-3A28-AEA8-80F894A04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8E1CA3-0D08-AA29-F324-7147365F68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7D0A0-1E82-A1FC-B59E-16BDCFB1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75BA1-8AD1-0A82-3333-92B0558D7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09581-0057-6159-D29C-E2C91F218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24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BD849-7B23-3CE1-4EFA-D7A52C70B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1B6F65-D7F3-5F15-B133-56F33CB73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DC11C-D7D1-98BA-985D-6F1BDE316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6247-97C8-1258-D342-A11B5EF65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802A6-E9AA-69B8-0F54-433E7174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29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4AD3F9-FC1A-48AB-258C-543642B893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46E45-6E58-8035-40D3-6FD745F47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95E46-45A0-898F-BE2F-F4556ED93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6D406-C9AF-5665-551E-000C73D4B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4D632-7BD7-1E76-CD18-D6EF1B629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55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24AB7-2F7E-1E7E-A29F-32FE242F0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AF988-AA41-7545-D41F-41F474C03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19EEA-AAE4-30E9-BC40-56AA8F9AF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C1353-92D0-6EB4-1D08-1FFD1F24B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52023-38A0-960D-A2ED-EE56697A9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3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ECE76-BF1B-7D7B-2479-0EF3F74BE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821FD-81D6-DC4F-791D-0DADE396A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525A8-5414-9A0E-49CA-57CAE8BB3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FC31-22F3-CA2F-D5B0-BE8526B7E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677E0-2E05-6B28-ED27-778438717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62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F16D-0EB4-C03C-30B7-C5A3DD6DB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DD6CD-027E-F245-BD13-6A9AAB2BED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D31612-DE78-A5C4-C6BC-769F2BFB5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D801D-C14C-B86E-4995-D4005182D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5665B-2AB1-2EB6-894D-DE55D977C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30B3B-5057-2FA1-D006-61CFC0DAE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9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BAFD5-AE5E-0C94-8F05-E9C581934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A8BAA-54EF-F4FB-1447-E83DBE996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7749B-3DAB-74F7-4C52-2EDA9B1C9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AB651-522E-5957-01ED-DB31E0225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2EE0B4-0D1F-8805-588D-620DED1B1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8C63EF-6D7A-CA8D-62B3-1C234A439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97A3E2-77CF-A0A5-5AB6-D8AA5434A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96EC43-CC16-FB56-F12E-340CC2214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66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42C4E-F651-66D1-C066-BC12513DD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7973A-D49C-232C-BF3C-2FE346D83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94AC80-2243-73BD-0A2D-EC082C0D9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4E153E-30D9-8BC2-4189-B7DC479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9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1F5AA1-F772-9383-D910-4839C05D4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0D2013-2AC4-8ABD-2F9A-E6CA061A3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8F4C6-540B-9B08-220F-EF8976AA0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79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BEE5D-AE74-DB61-6634-08CB30303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8E6D3-87C0-B9FC-DD3E-6BFDA027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1EA4E-819C-9370-2083-ACA872B73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CEC4C-B544-97BB-08AC-A613D400C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2AC99-6BBF-0B97-3A26-5592EFA9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0F564-FDA9-7E5B-3DAE-B8B74C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6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82BAA-3881-C5C2-D3C0-85840DC6A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D2D9A9-22E6-0473-22E1-2F4ECAD6BD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BBF03A-8D73-E118-F1CC-E6281744C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20DFC-EA43-3CE0-8658-3A65C8407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B1DF3-757C-B09C-03A0-A4EA3EAF1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F1D02-3730-9425-ACC0-A8D26F3B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8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09B5E2-9F37-F953-91C1-042F2C007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E2BDA-4669-AF18-8FE7-688CD819B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BF433-0563-013B-068B-14453E90C5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92000-C1C0-4642-A41E-B90B2B2FE91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A56B8-4FB2-777F-E1F1-D90B3176F1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C0A73-3DCA-C493-660E-91A6A049D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5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findresearcher.sdu.dk/en/persons/aval" TargetMode="External"/><Relationship Id="rId2" Type="http://schemas.openxmlformats.org/officeDocument/2006/relationships/hyperlink" Target="mailto:aval@sdu.d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learn.microsoft.com/en-us/ef/ef6/modeling/designer/workflows/database-firs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ef/ef6/modeling/code-first/workflows/new-databas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ef/ef6/fundamentals/working-with-dbcontex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learn.microsoft.com/en-us/ef/ef6/modeling/code-first/workflows/new-database#3-create-a-contex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ef/ef6/modeling/code-frst/workflows/new-database#wheres-my-dat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learn.microsoft.com/en-us/ef/ef6/modeling/designer/workflows/model-firs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teacher.com/linq/what-is-linq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csharp/linq/query-a-collection-of-objects" TargetMode="External"/><Relationship Id="rId2" Type="http://schemas.openxmlformats.org/officeDocument/2006/relationships/hyperlink" Target="https://www.tutorialsteacher.com/linq/what-is-linq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-sharpcorner.com/UploadFile/dacca2/understand-3-tier-architecture-in-C-Sharp-net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deproject.com/Articles/36847/Three-Layer-Architecture-in-C-NET-2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tityframeworktutorial.net/EntityFramework-Architecture.aspx" TargetMode="External"/><Relationship Id="rId2" Type="http://schemas.openxmlformats.org/officeDocument/2006/relationships/hyperlink" Target="https://www.entityframeworktutorial.net/what-is-entityframework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ntityframeworktutorial.net/choosing-development-approach-with-entity-framework.asp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6564F-BD9F-E370-DB2B-F6AA05B38D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Applikationsudvikling</a:t>
            </a:r>
            <a:r>
              <a:rPr lang="en-US" dirty="0"/>
              <a:t>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A38C3-581E-F204-9E5E-6D427217F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da-DK" b="1" dirty="0" err="1"/>
              <a:t>Lecture</a:t>
            </a:r>
            <a:r>
              <a:rPr lang="da-DK" b="1" dirty="0"/>
              <a:t> 10</a:t>
            </a:r>
          </a:p>
          <a:p>
            <a:endParaRPr lang="da-DK" dirty="0"/>
          </a:p>
          <a:p>
            <a:r>
              <a:rPr lang="da-DK" dirty="0"/>
              <a:t>Andrea Valente</a:t>
            </a:r>
          </a:p>
          <a:p>
            <a:r>
              <a:rPr lang="da-DK" dirty="0">
                <a:hlinkClick r:id="rId2"/>
              </a:rPr>
              <a:t>aval@sdu.dk</a:t>
            </a:r>
            <a:endParaRPr lang="da-DK" dirty="0"/>
          </a:p>
          <a:p>
            <a:r>
              <a:rPr lang="en-US" dirty="0">
                <a:hlinkClick r:id="rId3"/>
              </a:rPr>
              <a:t>https://portal.findresearcher.sdu.dk/en/persons/aval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1480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08BB8-253F-930E-6951-7C69C3327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Database-First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F627F-E761-385C-7957-F92DAD71B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you generate the context and entities for the existing database,</a:t>
            </a:r>
            <a:br>
              <a:rPr lang="en-US" dirty="0"/>
            </a:br>
            <a:r>
              <a:rPr lang="en-US" dirty="0"/>
              <a:t>using the </a:t>
            </a:r>
            <a:r>
              <a:rPr lang="en-US" i="1" dirty="0"/>
              <a:t>EDM wizard </a:t>
            </a:r>
            <a:r>
              <a:rPr lang="en-US" dirty="0"/>
              <a:t>integrated in Visual Studio</a:t>
            </a:r>
          </a:p>
          <a:p>
            <a:endParaRPr lang="en-US" dirty="0"/>
          </a:p>
          <a:p>
            <a:r>
              <a:rPr lang="en-US" dirty="0"/>
              <a:t>You can also: </a:t>
            </a:r>
            <a:r>
              <a:rPr lang="en-US" b="1" dirty="0"/>
              <a:t>reverse engineer </a:t>
            </a:r>
            <a:r>
              <a:rPr lang="en-US" dirty="0"/>
              <a:t>a model from an existing database</a:t>
            </a:r>
          </a:p>
          <a:p>
            <a:pPr lvl="1"/>
            <a:r>
              <a:rPr lang="en-US" dirty="0"/>
              <a:t>The model is stored in an EDMX file (.</a:t>
            </a:r>
            <a:r>
              <a:rPr lang="en-US" dirty="0" err="1"/>
              <a:t>edmx</a:t>
            </a:r>
            <a:r>
              <a:rPr lang="en-US" dirty="0"/>
              <a:t> extension) and can be viewed and edited in the </a:t>
            </a:r>
            <a:r>
              <a:rPr lang="en-US" b="1" dirty="0"/>
              <a:t>Entity Framework Designer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See: </a:t>
            </a:r>
            <a:r>
              <a:rPr lang="en-US" dirty="0">
                <a:hlinkClick r:id="rId2"/>
              </a:rPr>
              <a:t>https://learn.microsoft.com/en-us/ef/ef6/modeling/designer/workflows/database-first</a:t>
            </a: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0A5192-DE0D-73CA-1162-5B72046B8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519" y="509588"/>
            <a:ext cx="48958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552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08BB8-253F-930E-6951-7C69C3327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Code-First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F627F-E761-385C-7957-F92DAD71B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it when you do not have an existing database for your application</a:t>
            </a:r>
          </a:p>
          <a:p>
            <a:endParaRPr lang="en-US" dirty="0"/>
          </a:p>
          <a:p>
            <a:r>
              <a:rPr lang="en-US" dirty="0"/>
              <a:t> In the code-first approach</a:t>
            </a:r>
          </a:p>
          <a:p>
            <a:pPr lvl="1"/>
            <a:r>
              <a:rPr lang="en-US" dirty="0"/>
              <a:t>you start writing your entities (domain classes) </a:t>
            </a:r>
          </a:p>
          <a:p>
            <a:pPr lvl="1"/>
            <a:r>
              <a:rPr lang="en-US" dirty="0"/>
              <a:t>and context class </a:t>
            </a:r>
            <a:r>
              <a:rPr lang="en-US" b="1" dirty="0"/>
              <a:t>first </a:t>
            </a:r>
          </a:p>
          <a:p>
            <a:pPr lvl="1"/>
            <a:r>
              <a:rPr lang="en-US" dirty="0"/>
              <a:t>and </a:t>
            </a:r>
            <a:r>
              <a:rPr lang="en-US" b="1" dirty="0"/>
              <a:t>then create</a:t>
            </a:r>
            <a:r>
              <a:rPr lang="en-US" dirty="0"/>
              <a:t> the database from these classes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8CDB5-B014-FA9B-0E99-D0EDB7618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725" y="365125"/>
            <a:ext cx="4791075" cy="1209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0A00D8-024E-0618-347C-E1B7CC5EE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257" y="4917475"/>
            <a:ext cx="71437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415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08BB8-253F-930E-6951-7C69C3327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Model-First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F627F-E761-385C-7957-F92DAD71B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you create</a:t>
            </a:r>
            <a:r>
              <a:rPr lang="en-US" dirty="0"/>
              <a:t> entities, relationships, and inheritance hierarchies directly </a:t>
            </a:r>
          </a:p>
          <a:p>
            <a:pPr lvl="1"/>
            <a:r>
              <a:rPr lang="en-US" dirty="0"/>
              <a:t>on the visual designer integrated in Visual Studio </a:t>
            </a:r>
          </a:p>
          <a:p>
            <a:pPr lvl="1"/>
            <a:r>
              <a:rPr lang="en-US" dirty="0"/>
              <a:t>and </a:t>
            </a:r>
            <a:r>
              <a:rPr lang="en-US" b="1" dirty="0"/>
              <a:t>then generate </a:t>
            </a:r>
            <a:r>
              <a:rPr lang="en-US" dirty="0"/>
              <a:t>entities, the context class, and the database script </a:t>
            </a:r>
            <a:br>
              <a:rPr lang="en-US" dirty="0"/>
            </a:br>
            <a:r>
              <a:rPr lang="en-US" i="1" dirty="0"/>
              <a:t>from your visual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29FA10-6276-82CA-0014-2D7424F4F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576" y="3696730"/>
            <a:ext cx="61722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20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4B164-F833-E3F8-E2F3-882906AA1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An </a:t>
            </a:r>
            <a:r>
              <a:rPr lang="da-DK" dirty="0" err="1"/>
              <a:t>example</a:t>
            </a:r>
            <a:r>
              <a:rPr lang="da-DK" dirty="0"/>
              <a:t>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062D0-E03E-CAFD-13F8-42FB2FDCC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From: </a:t>
            </a:r>
            <a:r>
              <a:rPr lang="da-DK" dirty="0">
                <a:hlinkClick r:id="rId2"/>
              </a:rPr>
              <a:t>https://learn.microsoft.com/en-us/ef/ef6/modeling/code-first/workflows/new-database</a:t>
            </a:r>
            <a:r>
              <a:rPr lang="da-DK" dirty="0"/>
              <a:t> </a:t>
            </a:r>
          </a:p>
          <a:p>
            <a:endParaRPr lang="da-DK" dirty="0"/>
          </a:p>
          <a:p>
            <a:r>
              <a:rPr lang="da-DK" b="1" dirty="0">
                <a:solidFill>
                  <a:srgbClr val="FF0000"/>
                </a:solidFill>
              </a:rPr>
              <a:t>But… </a:t>
            </a:r>
            <a:r>
              <a:rPr lang="da-DK" dirty="0"/>
              <a:t>it </a:t>
            </a:r>
            <a:r>
              <a:rPr lang="da-DK" dirty="0" err="1"/>
              <a:t>does</a:t>
            </a:r>
            <a:r>
              <a:rPr lang="da-DK" dirty="0"/>
              <a:t> not </a:t>
            </a:r>
            <a:r>
              <a:rPr lang="da-DK" dirty="0" err="1"/>
              <a:t>work</a:t>
            </a:r>
            <a:r>
              <a:rPr lang="da-DK" dirty="0"/>
              <a:t> on </a:t>
            </a:r>
            <a:r>
              <a:rPr lang="da-DK" dirty="0" err="1"/>
              <a:t>my</a:t>
            </a:r>
            <a:r>
              <a:rPr lang="da-DK" dirty="0"/>
              <a:t> </a:t>
            </a:r>
            <a:r>
              <a:rPr lang="da-DK" dirty="0" err="1"/>
              <a:t>machine</a:t>
            </a:r>
            <a:r>
              <a:rPr lang="da-DK" dirty="0"/>
              <a:t>… </a:t>
            </a:r>
          </a:p>
          <a:p>
            <a:r>
              <a:rPr lang="da-DK" dirty="0"/>
              <a:t>I have problems with </a:t>
            </a:r>
            <a:r>
              <a:rPr lang="da-DK" dirty="0" err="1"/>
              <a:t>configuring</a:t>
            </a:r>
            <a:r>
              <a:rPr lang="da-DK" dirty="0"/>
              <a:t> SQL and </a:t>
            </a:r>
            <a:r>
              <a:rPr lang="da-DK" dirty="0" err="1"/>
              <a:t>visual</a:t>
            </a:r>
            <a:r>
              <a:rPr lang="da-DK" dirty="0"/>
              <a:t> studio to </a:t>
            </a:r>
            <a:r>
              <a:rPr lang="da-DK" dirty="0" err="1"/>
              <a:t>work</a:t>
            </a:r>
            <a:r>
              <a:rPr lang="da-DK" dirty="0"/>
              <a:t> </a:t>
            </a:r>
            <a:r>
              <a:rPr lang="da-DK" dirty="0" err="1"/>
              <a:t>together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 </a:t>
            </a:r>
          </a:p>
          <a:p>
            <a:r>
              <a:rPr lang="da-DK" b="1" dirty="0" err="1">
                <a:sym typeface="Wingdings" panose="05000000000000000000" pitchFamily="2" charset="2"/>
              </a:rPr>
              <a:t>Sorry</a:t>
            </a:r>
            <a:r>
              <a:rPr lang="da-DK" b="1" dirty="0">
                <a:sym typeface="Wingdings" panose="05000000000000000000" pitchFamily="2" charset="2"/>
              </a:rPr>
              <a:t>…</a:t>
            </a:r>
          </a:p>
          <a:p>
            <a:endParaRPr lang="da-DK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480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C5D43-0F0F-BCB8-7767-FC5585ADF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1) </a:t>
            </a:r>
            <a:r>
              <a:rPr lang="da-DK" dirty="0" err="1"/>
              <a:t>Create</a:t>
            </a:r>
            <a:r>
              <a:rPr lang="da-DK" dirty="0"/>
              <a:t> a </a:t>
            </a:r>
            <a:r>
              <a:rPr lang="da-DK" dirty="0" err="1"/>
              <a:t>few</a:t>
            </a:r>
            <a:r>
              <a:rPr lang="da-DK" dirty="0"/>
              <a:t> </a:t>
            </a:r>
            <a:r>
              <a:rPr lang="da-DK" dirty="0" err="1"/>
              <a:t>classes</a:t>
            </a:r>
            <a:r>
              <a:rPr lang="da-DK" dirty="0"/>
              <a:t>: AKA </a:t>
            </a:r>
            <a:r>
              <a:rPr lang="da-DK" b="1" dirty="0"/>
              <a:t>the model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E1479-7843-4E9C-7AF0-BD85CDF3D8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200" b="1" dirty="0"/>
              <a:t>public class Blog</a:t>
            </a:r>
          </a:p>
          <a:p>
            <a:pPr marL="0" indent="0">
              <a:buNone/>
            </a:pPr>
            <a:r>
              <a:rPr lang="en-US" sz="1200" dirty="0"/>
              <a:t>{</a:t>
            </a:r>
          </a:p>
          <a:p>
            <a:pPr marL="0" indent="0">
              <a:buNone/>
            </a:pPr>
            <a:r>
              <a:rPr lang="en-US" sz="1200" dirty="0"/>
              <a:t>    public int </a:t>
            </a:r>
            <a:r>
              <a:rPr lang="en-US" sz="1200" dirty="0" err="1"/>
              <a:t>BlogId</a:t>
            </a:r>
            <a:r>
              <a:rPr lang="en-US" sz="1200" dirty="0"/>
              <a:t> { get; set; }</a:t>
            </a:r>
          </a:p>
          <a:p>
            <a:pPr marL="0" indent="0">
              <a:buNone/>
            </a:pPr>
            <a:r>
              <a:rPr lang="en-US" sz="1200" dirty="0"/>
              <a:t>    public string Name { get; set; }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public virtual List&lt;Post&gt; Posts { get; set; }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public class Post</a:t>
            </a:r>
          </a:p>
          <a:p>
            <a:pPr marL="0" indent="0">
              <a:buNone/>
            </a:pPr>
            <a:r>
              <a:rPr lang="en-US" sz="1200" dirty="0"/>
              <a:t>{</a:t>
            </a:r>
          </a:p>
          <a:p>
            <a:pPr marL="0" indent="0">
              <a:buNone/>
            </a:pPr>
            <a:r>
              <a:rPr lang="en-US" sz="1200" dirty="0"/>
              <a:t>    public int </a:t>
            </a:r>
            <a:r>
              <a:rPr lang="en-US" sz="1200" dirty="0" err="1"/>
              <a:t>PostId</a:t>
            </a:r>
            <a:r>
              <a:rPr lang="en-US" sz="1200" dirty="0"/>
              <a:t> { get; set; }</a:t>
            </a:r>
          </a:p>
          <a:p>
            <a:pPr marL="0" indent="0">
              <a:buNone/>
            </a:pPr>
            <a:r>
              <a:rPr lang="en-US" sz="1200" dirty="0"/>
              <a:t>    public string Title { get; set; }</a:t>
            </a:r>
          </a:p>
          <a:p>
            <a:pPr marL="0" indent="0">
              <a:buNone/>
            </a:pPr>
            <a:r>
              <a:rPr lang="en-US" sz="1200" dirty="0"/>
              <a:t>    public string Content { get; set; }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public int </a:t>
            </a:r>
            <a:r>
              <a:rPr lang="en-US" sz="1200" dirty="0" err="1"/>
              <a:t>BlogId</a:t>
            </a:r>
            <a:r>
              <a:rPr lang="en-US" sz="1200" dirty="0"/>
              <a:t> { get; set; }</a:t>
            </a:r>
          </a:p>
          <a:p>
            <a:pPr marL="0" indent="0">
              <a:buNone/>
            </a:pPr>
            <a:r>
              <a:rPr lang="en-US" sz="1200" dirty="0"/>
              <a:t>    public virtual Blog </a:t>
            </a:r>
            <a:r>
              <a:rPr lang="en-US" sz="1200" dirty="0" err="1"/>
              <a:t>Blog</a:t>
            </a:r>
            <a:r>
              <a:rPr lang="en-US" sz="1200" dirty="0"/>
              <a:t> { get; set; }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01C23-66C3-8A8B-5E3B-EDA7F8BAE3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dirty="0"/>
              <a:t>A blog has </a:t>
            </a:r>
            <a:r>
              <a:rPr lang="da-DK" dirty="0" err="1"/>
              <a:t>many</a:t>
            </a:r>
            <a:r>
              <a:rPr lang="da-DK" dirty="0"/>
              <a:t> posts</a:t>
            </a:r>
          </a:p>
          <a:p>
            <a:r>
              <a:rPr lang="da-DK" dirty="0"/>
              <a:t>A post has an ID, a </a:t>
            </a:r>
            <a:r>
              <a:rPr lang="da-DK" dirty="0" err="1"/>
              <a:t>title</a:t>
            </a:r>
            <a:r>
              <a:rPr lang="da-DK" dirty="0"/>
              <a:t> and </a:t>
            </a:r>
            <a:r>
              <a:rPr lang="da-DK" dirty="0" err="1"/>
              <a:t>some</a:t>
            </a:r>
            <a:r>
              <a:rPr lang="da-DK" dirty="0"/>
              <a:t> contents</a:t>
            </a:r>
          </a:p>
          <a:p>
            <a:r>
              <a:rPr lang="da-DK" dirty="0"/>
              <a:t>A blog </a:t>
            </a:r>
            <a:r>
              <a:rPr lang="da-DK" dirty="0" err="1"/>
              <a:t>also</a:t>
            </a:r>
            <a:r>
              <a:rPr lang="da-DK" dirty="0"/>
              <a:t> has an ID and a </a:t>
            </a:r>
            <a:r>
              <a:rPr lang="da-DK" dirty="0" err="1"/>
              <a:t>name</a:t>
            </a:r>
            <a:endParaRPr lang="en-US" dirty="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FB87BC4A-2719-7C31-DA80-561E7CC0D942}"/>
              </a:ext>
            </a:extLst>
          </p:cNvPr>
          <p:cNvSpPr/>
          <p:nvPr/>
        </p:nvSpPr>
        <p:spPr>
          <a:xfrm rot="20374686">
            <a:off x="4365338" y="1960233"/>
            <a:ext cx="1705232" cy="8896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8C0107-3600-6337-7DF1-03C1708F1046}"/>
              </a:ext>
            </a:extLst>
          </p:cNvPr>
          <p:cNvSpPr/>
          <p:nvPr/>
        </p:nvSpPr>
        <p:spPr>
          <a:xfrm>
            <a:off x="4926227" y="4003589"/>
            <a:ext cx="1351005" cy="584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Blog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A58D60-0717-FD34-DF4B-154A71285859}"/>
              </a:ext>
            </a:extLst>
          </p:cNvPr>
          <p:cNvSpPr/>
          <p:nvPr/>
        </p:nvSpPr>
        <p:spPr>
          <a:xfrm>
            <a:off x="7207078" y="4399005"/>
            <a:ext cx="1351005" cy="584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Post</a:t>
            </a:r>
            <a:endParaRPr lang="en-US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F85A598-6652-F772-AC89-9FBC5B6E6834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6277232" y="4296033"/>
            <a:ext cx="929846" cy="39541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425FE80-053B-A480-A4DB-F4C645CCAFA8}"/>
              </a:ext>
            </a:extLst>
          </p:cNvPr>
          <p:cNvSpPr txBox="1"/>
          <p:nvPr/>
        </p:nvSpPr>
        <p:spPr>
          <a:xfrm>
            <a:off x="6285469" y="39953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D9238C-4D03-E2DF-E6C4-5060E2DA48DD}"/>
              </a:ext>
            </a:extLst>
          </p:cNvPr>
          <p:cNvSpPr txBox="1"/>
          <p:nvPr/>
        </p:nvSpPr>
        <p:spPr>
          <a:xfrm>
            <a:off x="6905392" y="43090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*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2EF151-9BE2-2E80-EB0E-7BDD181CA85C}"/>
              </a:ext>
            </a:extLst>
          </p:cNvPr>
          <p:cNvSpPr txBox="1"/>
          <p:nvPr/>
        </p:nvSpPr>
        <p:spPr>
          <a:xfrm>
            <a:off x="5217954" y="4691448"/>
            <a:ext cx="914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Save(…)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5AF99F-CE0B-0D40-B46A-2EF1B2128D02}"/>
              </a:ext>
            </a:extLst>
          </p:cNvPr>
          <p:cNvSpPr txBox="1"/>
          <p:nvPr/>
        </p:nvSpPr>
        <p:spPr>
          <a:xfrm>
            <a:off x="5217954" y="4909262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Load(…)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7C81C-8115-B9A2-4130-0D73FA46771E}"/>
              </a:ext>
            </a:extLst>
          </p:cNvPr>
          <p:cNvSpPr txBox="1"/>
          <p:nvPr/>
        </p:nvSpPr>
        <p:spPr>
          <a:xfrm>
            <a:off x="7265057" y="5069040"/>
            <a:ext cx="914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Save(…)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1C6F45-63E2-AA78-2A8F-6AF4B40B6F9C}"/>
              </a:ext>
            </a:extLst>
          </p:cNvPr>
          <p:cNvSpPr txBox="1"/>
          <p:nvPr/>
        </p:nvSpPr>
        <p:spPr>
          <a:xfrm>
            <a:off x="7265057" y="5286854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Load(…)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40B4EE-4313-D226-73DF-930D90583B06}"/>
              </a:ext>
            </a:extLst>
          </p:cNvPr>
          <p:cNvSpPr/>
          <p:nvPr/>
        </p:nvSpPr>
        <p:spPr>
          <a:xfrm>
            <a:off x="9592961" y="3826919"/>
            <a:ext cx="1351005" cy="584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err="1"/>
              <a:t>Context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95045A-ED5C-CD37-CB7D-DEC1B470AD1C}"/>
              </a:ext>
            </a:extLst>
          </p:cNvPr>
          <p:cNvSpPr txBox="1"/>
          <p:nvPr/>
        </p:nvSpPr>
        <p:spPr>
          <a:xfrm>
            <a:off x="9745362" y="4588476"/>
            <a:ext cx="13452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SaveBlog</a:t>
            </a:r>
            <a:r>
              <a:rPr lang="da-DK" dirty="0"/>
              <a:t>(…)</a:t>
            </a:r>
          </a:p>
          <a:p>
            <a:r>
              <a:rPr lang="da-DK" dirty="0" err="1"/>
              <a:t>SavePost</a:t>
            </a:r>
            <a:r>
              <a:rPr lang="da-DK" dirty="0"/>
              <a:t>(…)</a:t>
            </a:r>
          </a:p>
          <a:p>
            <a:r>
              <a:rPr lang="da-DK" dirty="0" err="1"/>
              <a:t>LoadBlog</a:t>
            </a:r>
            <a:r>
              <a:rPr lang="da-DK" dirty="0"/>
              <a:t>(…)</a:t>
            </a:r>
          </a:p>
          <a:p>
            <a:r>
              <a:rPr lang="da-DK" dirty="0" err="1"/>
              <a:t>LoadPost</a:t>
            </a:r>
            <a:r>
              <a:rPr lang="da-DK" dirty="0"/>
              <a:t>(…)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6CC6154-D4C6-4927-C581-0F0510233F4D}"/>
              </a:ext>
            </a:extLst>
          </p:cNvPr>
          <p:cNvCxnSpPr/>
          <p:nvPr/>
        </p:nvCxnSpPr>
        <p:spPr>
          <a:xfrm>
            <a:off x="4926227" y="4691448"/>
            <a:ext cx="1660928" cy="56225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0763C70-67CC-37E4-F9A4-6F22AFEAA9E3}"/>
              </a:ext>
            </a:extLst>
          </p:cNvPr>
          <p:cNvCxnSpPr/>
          <p:nvPr/>
        </p:nvCxnSpPr>
        <p:spPr>
          <a:xfrm>
            <a:off x="6943970" y="5092556"/>
            <a:ext cx="1660928" cy="56225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356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C5D43-0F0F-BCB8-7767-FC5585ADF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2) </a:t>
            </a:r>
            <a:r>
              <a:rPr lang="da-DK" dirty="0" err="1"/>
              <a:t>Create</a:t>
            </a:r>
            <a:r>
              <a:rPr lang="da-DK" dirty="0"/>
              <a:t> a </a:t>
            </a:r>
            <a:r>
              <a:rPr lang="da-DK" dirty="0" err="1"/>
              <a:t>DbContext</a:t>
            </a:r>
            <a:r>
              <a:rPr lang="da-DK" dirty="0"/>
              <a:t> </a:t>
            </a:r>
            <a:r>
              <a:rPr lang="da-DK" dirty="0" err="1"/>
              <a:t>object</a:t>
            </a:r>
            <a:r>
              <a:rPr lang="da-DK" dirty="0"/>
              <a:t>: </a:t>
            </a:r>
            <a:r>
              <a:rPr lang="da-DK" b="1" dirty="0"/>
              <a:t>the </a:t>
            </a:r>
            <a:r>
              <a:rPr lang="da-DK" b="1" dirty="0" err="1"/>
              <a:t>context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E1479-7843-4E9C-7AF0-BD85CDF3D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“Once you have a model, the primary class your application interacts with is </a:t>
            </a:r>
            <a:r>
              <a:rPr lang="en-US" dirty="0" err="1"/>
              <a:t>System.Data.Entity.DbContext</a:t>
            </a:r>
            <a:r>
              <a:rPr lang="en-US" dirty="0"/>
              <a:t> (often referred to as the </a:t>
            </a:r>
            <a:r>
              <a:rPr lang="en-US" b="1" dirty="0"/>
              <a:t>context class</a:t>
            </a:r>
            <a:r>
              <a:rPr lang="en-US" dirty="0"/>
              <a:t>).” </a:t>
            </a:r>
          </a:p>
          <a:p>
            <a:r>
              <a:rPr lang="en-US" b="1" dirty="0"/>
              <a:t>A </a:t>
            </a:r>
            <a:r>
              <a:rPr lang="en-US" b="1" dirty="0" err="1"/>
              <a:t>DbContext</a:t>
            </a:r>
            <a:r>
              <a:rPr lang="en-US" b="1" dirty="0"/>
              <a:t> object </a:t>
            </a:r>
            <a:r>
              <a:rPr lang="en-US" dirty="0"/>
              <a:t>is used to </a:t>
            </a:r>
            <a:r>
              <a:rPr lang="en-US" b="1" dirty="0"/>
              <a:t>associate</a:t>
            </a:r>
            <a:r>
              <a:rPr lang="en-US" dirty="0"/>
              <a:t> the model to:</a:t>
            </a:r>
          </a:p>
          <a:p>
            <a:pPr lvl="1"/>
            <a:r>
              <a:rPr lang="en-US" dirty="0"/>
              <a:t>Write and execute queries</a:t>
            </a:r>
          </a:p>
          <a:p>
            <a:pPr lvl="1"/>
            <a:r>
              <a:rPr lang="en-US" i="1" dirty="0"/>
              <a:t>Materialize</a:t>
            </a:r>
            <a:r>
              <a:rPr lang="en-US" dirty="0"/>
              <a:t> query results as entity objects (AKA </a:t>
            </a:r>
            <a:r>
              <a:rPr lang="en-US" b="1" i="1" dirty="0"/>
              <a:t>convert</a:t>
            </a:r>
            <a:r>
              <a:rPr lang="en-US" dirty="0"/>
              <a:t>!)</a:t>
            </a:r>
          </a:p>
          <a:p>
            <a:pPr lvl="1"/>
            <a:r>
              <a:rPr lang="en-US" dirty="0"/>
              <a:t>Track changes that are made to those objects</a:t>
            </a:r>
          </a:p>
          <a:p>
            <a:pPr lvl="1"/>
            <a:r>
              <a:rPr lang="en-US" dirty="0"/>
              <a:t>Persist object changes back on the database</a:t>
            </a:r>
          </a:p>
          <a:p>
            <a:pPr lvl="1"/>
            <a:r>
              <a:rPr lang="en-US" dirty="0"/>
              <a:t>Bind objects in memory to UI controls </a:t>
            </a:r>
            <a:r>
              <a:rPr lang="en-US" i="1" dirty="0"/>
              <a:t>(e.g. when a WPF DataGrid shows some data)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200" dirty="0"/>
              <a:t>From: </a:t>
            </a:r>
            <a:r>
              <a:rPr lang="en-US" sz="2200" dirty="0">
                <a:hlinkClick r:id="rId2"/>
              </a:rPr>
              <a:t>https://learn.microsoft.com/en-us/ef/ef6/fundamentals/working-with-dbcontext</a:t>
            </a:r>
            <a:r>
              <a:rPr lang="en-US" sz="2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6983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CDDDDE-BA23-71D4-B7EE-3F12D4E95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US" sz="4000" dirty="0"/>
              <a:t>2B) Install the Entity Framework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D9B55-8797-B3F2-9A72-90CB0C9E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774" cy="4303464"/>
          </a:xfrm>
        </p:spPr>
        <p:txBody>
          <a:bodyPr>
            <a:normAutofit/>
          </a:bodyPr>
          <a:lstStyle/>
          <a:p>
            <a:r>
              <a:rPr lang="en-US" sz="2000" dirty="0"/>
              <a:t>Before we can add a context to our C#, we need to install the EF package</a:t>
            </a:r>
          </a:p>
          <a:p>
            <a:endParaRPr lang="en-US" sz="2000" dirty="0"/>
          </a:p>
          <a:p>
            <a:r>
              <a:rPr lang="en-US" sz="2000" dirty="0"/>
              <a:t>See here for details: </a:t>
            </a:r>
            <a:r>
              <a:rPr lang="en-US" sz="2000" dirty="0">
                <a:hlinkClick r:id="rId2"/>
              </a:rPr>
              <a:t>https://learn.microsoft.com/en-us/ef/ef6/modeling/code-first/workflows/new-database#3-create-a-context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r>
              <a:rPr lang="en-US" sz="2000" dirty="0"/>
              <a:t>Browse and install:</a:t>
            </a:r>
            <a:br>
              <a:rPr lang="en-US" sz="2000" dirty="0"/>
            </a:br>
            <a:r>
              <a:rPr lang="en-US" sz="2000" dirty="0"/>
              <a:t>   </a:t>
            </a:r>
            <a:r>
              <a:rPr lang="en-US" sz="2000" b="1" dirty="0"/>
              <a:t>Entity Framework Core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A447EE-6216-7901-A05D-F7CD9640C1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" b="3565"/>
          <a:stretch/>
        </p:blipFill>
        <p:spPr>
          <a:xfrm>
            <a:off x="5183500" y="1904282"/>
            <a:ext cx="6170299" cy="422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583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1BF0E-315A-F5A9-1B7A-AB8E38176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163C37-6AAE-43B9-BFC2-C9E4CC7D9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75" y="1825625"/>
            <a:ext cx="8280683" cy="4098520"/>
          </a:xfrm>
          <a:prstGeom prst="rect">
            <a:avLst/>
          </a:prstGeom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69E55132-DA7F-2FBB-63B0-E35B60D9255F}"/>
              </a:ext>
            </a:extLst>
          </p:cNvPr>
          <p:cNvSpPr/>
          <p:nvPr/>
        </p:nvSpPr>
        <p:spPr>
          <a:xfrm>
            <a:off x="8472791" y="933855"/>
            <a:ext cx="3065834" cy="2013625"/>
          </a:xfrm>
          <a:prstGeom prst="wedgeEllipseCallout">
            <a:avLst>
              <a:gd name="adj1" fmla="val -48778"/>
              <a:gd name="adj2" fmla="val 6045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Accept </a:t>
            </a:r>
          </a:p>
          <a:p>
            <a:pPr algn="ctr"/>
            <a:r>
              <a:rPr lang="en-US" sz="2400" dirty="0"/>
              <a:t>and install</a:t>
            </a:r>
          </a:p>
        </p:txBody>
      </p:sp>
    </p:spTree>
    <p:extLst>
      <p:ext uri="{BB962C8B-B14F-4D97-AF65-F5344CB8AC3E}">
        <p14:creationId xmlns:p14="http://schemas.microsoft.com/office/powerpoint/2010/main" val="3629054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0F507-7CD3-1799-2460-14E94E552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2C) </a:t>
            </a:r>
            <a:r>
              <a:rPr lang="da-DK" dirty="0" err="1"/>
              <a:t>Add</a:t>
            </a:r>
            <a:r>
              <a:rPr lang="da-DK" dirty="0"/>
              <a:t> a </a:t>
            </a:r>
            <a:r>
              <a:rPr lang="da-DK" dirty="0" err="1"/>
              <a:t>DbContext</a:t>
            </a:r>
            <a:r>
              <a:rPr lang="da-DK" dirty="0"/>
              <a:t> class to the </a:t>
            </a:r>
            <a:r>
              <a:rPr lang="da-DK" dirty="0" err="1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1051A-EE80-EB4F-2F77-4A03E75CC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In C# </a:t>
            </a:r>
            <a:r>
              <a:rPr lang="da-DK" dirty="0" err="1"/>
              <a:t>this</a:t>
            </a:r>
            <a:r>
              <a:rPr lang="da-DK" dirty="0"/>
              <a:t> looks like: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using </a:t>
            </a:r>
            <a:r>
              <a:rPr lang="en-US" b="0" i="0" dirty="0" err="1">
                <a:effectLst/>
                <a:latin typeface="SFMono-Regular"/>
              </a:rPr>
              <a:t>Microsoft.EntityFrameworkCore</a:t>
            </a:r>
            <a:r>
              <a:rPr lang="en-US" b="0" i="0" dirty="0">
                <a:effectLst/>
                <a:latin typeface="SFMono-Regular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161616"/>
              </a:solidFill>
              <a:latin typeface="SFMono-Regular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	public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006881"/>
                </a:solidFill>
                <a:effectLst/>
                <a:latin typeface="SFMono-Regular"/>
              </a:rPr>
              <a:t>BloggingContext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 : </a:t>
            </a:r>
            <a:r>
              <a:rPr lang="en-US" b="0" i="0" dirty="0" err="1">
                <a:solidFill>
                  <a:srgbClr val="006881"/>
                </a:solidFill>
                <a:effectLst/>
                <a:latin typeface="SFMono-Regular"/>
              </a:rPr>
              <a:t>DbContext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 { </a:t>
            </a:r>
          </a:p>
          <a:p>
            <a:pPr marL="0" indent="0">
              <a:buNone/>
            </a:pPr>
            <a:r>
              <a:rPr lang="en-US" dirty="0">
                <a:solidFill>
                  <a:srgbClr val="161616"/>
                </a:solidFill>
                <a:latin typeface="SFMono-Regular"/>
              </a:rPr>
              <a:t>		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public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161616"/>
                </a:solidFill>
                <a:effectLst/>
                <a:latin typeface="SFMono-Regular"/>
              </a:rPr>
              <a:t>DbSet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&lt;Blog&gt; Blogs {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get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;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set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; } </a:t>
            </a:r>
          </a:p>
          <a:p>
            <a:pPr marL="0" indent="0">
              <a:buNone/>
            </a:pPr>
            <a:r>
              <a:rPr lang="en-US" dirty="0">
                <a:solidFill>
                  <a:srgbClr val="161616"/>
                </a:solidFill>
                <a:latin typeface="SFMono-Regular"/>
              </a:rPr>
              <a:t>		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public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161616"/>
                </a:solidFill>
                <a:effectLst/>
                <a:latin typeface="SFMono-Regular"/>
              </a:rPr>
              <a:t>DbSet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&lt;Post&gt; Posts {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get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;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set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; } </a:t>
            </a:r>
          </a:p>
          <a:p>
            <a:pPr marL="0" indent="0">
              <a:buNone/>
            </a:pPr>
            <a:r>
              <a:rPr lang="en-US" dirty="0">
                <a:solidFill>
                  <a:srgbClr val="161616"/>
                </a:solidFill>
                <a:latin typeface="SFMono-Regular"/>
              </a:rPr>
              <a:t>	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}</a:t>
            </a:r>
            <a:endParaRPr lang="da-DK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8B842FDA-48C2-D26C-FDB8-10E4DA3010D7}"/>
              </a:ext>
            </a:extLst>
          </p:cNvPr>
          <p:cNvSpPr/>
          <p:nvPr/>
        </p:nvSpPr>
        <p:spPr>
          <a:xfrm>
            <a:off x="8736402" y="2095389"/>
            <a:ext cx="3065834" cy="2013625"/>
          </a:xfrm>
          <a:prstGeom prst="wedgeEllipseCallout">
            <a:avLst>
              <a:gd name="adj1" fmla="val -74305"/>
              <a:gd name="adj2" fmla="val -3895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We did not specify which DB to use… so this code will not run </a:t>
            </a:r>
            <a:r>
              <a:rPr lang="en-US" sz="2400" b="1" dirty="0"/>
              <a:t>:(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EAE69E62-8509-7048-9296-A14F102E797C}"/>
              </a:ext>
            </a:extLst>
          </p:cNvPr>
          <p:cNvSpPr/>
          <p:nvPr/>
        </p:nvSpPr>
        <p:spPr>
          <a:xfrm>
            <a:off x="8600303" y="4378778"/>
            <a:ext cx="3443415" cy="1295110"/>
          </a:xfrm>
          <a:prstGeom prst="wedgeEllipseCallout">
            <a:avLst>
              <a:gd name="adj1" fmla="val -14517"/>
              <a:gd name="adj2" fmla="val -8211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Look at:</a:t>
            </a:r>
            <a:br>
              <a:rPr lang="en-US" dirty="0"/>
            </a:br>
            <a:r>
              <a:rPr lang="en-US" dirty="0"/>
              <a:t>code\CodeFirst_ver2.cs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63889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49E95-B07A-4C6E-ACBA-731C6FC91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Done -&gt; it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work</a:t>
            </a:r>
            <a:r>
              <a:rPr lang="da-DK" dirty="0"/>
              <a:t> </a:t>
            </a:r>
            <a:r>
              <a:rPr lang="da-DK" sz="3200" i="1" dirty="0"/>
              <a:t>(but for </a:t>
            </a:r>
            <a:r>
              <a:rPr lang="da-DK" sz="3200" i="1" dirty="0" err="1"/>
              <a:t>me</a:t>
            </a:r>
            <a:r>
              <a:rPr lang="da-DK" sz="3200" i="1" dirty="0"/>
              <a:t> it </a:t>
            </a:r>
            <a:r>
              <a:rPr lang="da-DK" sz="3200" i="1" dirty="0" err="1"/>
              <a:t>doesn’t</a:t>
            </a:r>
            <a:r>
              <a:rPr lang="da-DK" sz="3200" i="1" dirty="0"/>
              <a:t>)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34524-3C8C-4496-D65C-0E309D418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Look at </a:t>
            </a:r>
            <a:r>
              <a:rPr lang="da-DK" dirty="0" err="1">
                <a:solidFill>
                  <a:srgbClr val="0070C0"/>
                </a:solidFill>
              </a:rPr>
              <a:t>code</a:t>
            </a:r>
            <a:r>
              <a:rPr lang="da-DK" dirty="0">
                <a:solidFill>
                  <a:srgbClr val="0070C0"/>
                </a:solidFill>
              </a:rPr>
              <a:t>\CodeFirst_ver1.cs </a:t>
            </a:r>
            <a:r>
              <a:rPr lang="da-DK" dirty="0"/>
              <a:t>and </a:t>
            </a:r>
            <a:r>
              <a:rPr lang="da-DK" dirty="0" err="1">
                <a:solidFill>
                  <a:srgbClr val="0070C0"/>
                </a:solidFill>
              </a:rPr>
              <a:t>code</a:t>
            </a:r>
            <a:r>
              <a:rPr lang="da-DK" dirty="0">
                <a:solidFill>
                  <a:srgbClr val="0070C0"/>
                </a:solidFill>
              </a:rPr>
              <a:t>\CodeFirst_ver2.cs </a:t>
            </a:r>
          </a:p>
          <a:p>
            <a:endParaRPr lang="da-DK" dirty="0">
              <a:solidFill>
                <a:srgbClr val="0070C0"/>
              </a:solidFill>
            </a:endParaRPr>
          </a:p>
          <a:p>
            <a:r>
              <a:rPr lang="da-DK" b="1" dirty="0" err="1">
                <a:solidFill>
                  <a:srgbClr val="FF0000"/>
                </a:solidFill>
              </a:rPr>
              <a:t>Question</a:t>
            </a:r>
            <a:r>
              <a:rPr lang="da-DK" b="1" dirty="0">
                <a:solidFill>
                  <a:srgbClr val="FF0000"/>
                </a:solidFill>
              </a:rPr>
              <a:t>: </a:t>
            </a:r>
            <a:r>
              <a:rPr lang="da-DK" b="1" dirty="0" err="1">
                <a:solidFill>
                  <a:srgbClr val="FF0000"/>
                </a:solidFill>
              </a:rPr>
              <a:t>where</a:t>
            </a:r>
            <a:r>
              <a:rPr lang="da-DK" b="1" dirty="0">
                <a:solidFill>
                  <a:srgbClr val="FF0000"/>
                </a:solidFill>
              </a:rPr>
              <a:t> is the data </a:t>
            </a:r>
            <a:r>
              <a:rPr lang="da-DK" b="1" dirty="0" err="1">
                <a:solidFill>
                  <a:srgbClr val="FF0000"/>
                </a:solidFill>
              </a:rPr>
              <a:t>stored</a:t>
            </a:r>
            <a:r>
              <a:rPr lang="da-DK" b="1" dirty="0">
                <a:solidFill>
                  <a:srgbClr val="FF0000"/>
                </a:solidFill>
              </a:rPr>
              <a:t>?</a:t>
            </a:r>
            <a:endParaRPr lang="da-DK" b="1" dirty="0"/>
          </a:p>
          <a:p>
            <a:pPr lvl="1"/>
            <a:r>
              <a:rPr lang="en-US" dirty="0">
                <a:hlinkClick r:id="rId2"/>
              </a:rPr>
              <a:t>https://learn.microsoft.com/en-us/ef/ef6/modeling/code-frst/workflows/new-database#wheres-my-data</a:t>
            </a:r>
            <a:r>
              <a:rPr lang="en-US" dirty="0"/>
              <a:t> </a:t>
            </a:r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276B539-6FDD-02E6-6A5D-A21CC93EE796}"/>
              </a:ext>
            </a:extLst>
          </p:cNvPr>
          <p:cNvSpPr/>
          <p:nvPr/>
        </p:nvSpPr>
        <p:spPr>
          <a:xfrm>
            <a:off x="8600303" y="4378778"/>
            <a:ext cx="3443415" cy="1295110"/>
          </a:xfrm>
          <a:prstGeom prst="wedgeEllipseCallout">
            <a:avLst>
              <a:gd name="adj1" fmla="val -71776"/>
              <a:gd name="adj2" fmla="val -83581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where I cannot make it work :(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49790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6064B-BB27-0190-083E-8B3BFE667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Topics</a:t>
            </a:r>
            <a:r>
              <a:rPr lang="da-DK" dirty="0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E08BB-4894-C757-217E-F7694A82F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AKA “mapping” objects to relational databases</a:t>
            </a:r>
          </a:p>
          <a:p>
            <a:pPr lvl="1"/>
            <a:r>
              <a:rPr lang="en-US" i="1" dirty="0"/>
              <a:t>Could we do this in a simpler/better/lazy way?!</a:t>
            </a:r>
          </a:p>
          <a:p>
            <a:pPr lvl="1"/>
            <a:r>
              <a:rPr lang="en-US" dirty="0"/>
              <a:t>YES: using </a:t>
            </a:r>
            <a:r>
              <a:rPr lang="en-US" b="1" dirty="0"/>
              <a:t>the </a:t>
            </a:r>
            <a:r>
              <a:rPr lang="en-US" b="1" i="1" dirty="0"/>
              <a:t>Entity Framework </a:t>
            </a:r>
            <a:r>
              <a:rPr lang="en-US" dirty="0"/>
              <a:t>(book p181-190)</a:t>
            </a:r>
            <a:endParaRPr lang="en-US" b="1" i="1" dirty="0"/>
          </a:p>
          <a:p>
            <a:pPr lvl="1"/>
            <a:r>
              <a:rPr lang="en-US" b="1" dirty="0"/>
              <a:t>define EF, ideas and terminology</a:t>
            </a:r>
          </a:p>
          <a:p>
            <a:pPr lvl="2"/>
            <a:r>
              <a:rPr lang="en-US" b="1" dirty="0"/>
              <a:t>model first and Code First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EXAMPLES DO NOT WORK on my machine…</a:t>
            </a:r>
            <a:br>
              <a:rPr lang="en-US" b="1" dirty="0"/>
            </a:br>
            <a:r>
              <a:rPr lang="en-US" dirty="0"/>
              <a:t>possibly vs2022 does not integrate </a:t>
            </a:r>
            <a:r>
              <a:rPr lang="en-US" dirty="0" err="1"/>
              <a:t>mysql</a:t>
            </a:r>
            <a:r>
              <a:rPr lang="en-US" dirty="0"/>
              <a:t> / bugs being fixed :(</a:t>
            </a:r>
          </a:p>
          <a:p>
            <a:pPr lvl="1"/>
            <a:endParaRPr lang="en-US" b="1" dirty="0"/>
          </a:p>
          <a:p>
            <a:r>
              <a:rPr lang="en-US" dirty="0"/>
              <a:t>What is </a:t>
            </a:r>
            <a:r>
              <a:rPr lang="en-US" i="1" dirty="0"/>
              <a:t>LINQ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example of LINQ without DB</a:t>
            </a:r>
          </a:p>
          <a:p>
            <a:r>
              <a:rPr lang="en-US" i="1" dirty="0"/>
              <a:t>How to…</a:t>
            </a:r>
          </a:p>
          <a:p>
            <a:pPr lvl="1"/>
            <a:r>
              <a:rPr lang="en-US" dirty="0"/>
              <a:t>Complete example</a:t>
            </a:r>
          </a:p>
        </p:txBody>
      </p:sp>
    </p:spTree>
    <p:extLst>
      <p:ext uri="{BB962C8B-B14F-4D97-AF65-F5344CB8AC3E}">
        <p14:creationId xmlns:p14="http://schemas.microsoft.com/office/powerpoint/2010/main" val="2037652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504DE-B287-8BDB-4A42-AEA07DE2B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chemeClr val="bg1"/>
                </a:solidFill>
              </a:rPr>
              <a:t>Break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37772-7D41-532E-DE56-1383AFD58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>
                <a:solidFill>
                  <a:schemeClr val="bg1"/>
                </a:solidFill>
              </a:rPr>
              <a:t>Questions</a:t>
            </a:r>
            <a:r>
              <a:rPr lang="da-DK" dirty="0">
                <a:solidFill>
                  <a:schemeClr val="bg1"/>
                </a:solidFill>
              </a:rPr>
              <a:t> so far?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420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E0AFC-9C63-53AA-848C-3B5BD8016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7238F-0C0B-6327-13FF-6F0B1A8F6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https://learn.microsoft.com/en-us/ef/ef6/modeling/designer/workflows/model-first</a:t>
            </a:r>
            <a:endParaRPr lang="en-US" dirty="0"/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new </a:t>
            </a:r>
            <a:r>
              <a:rPr lang="en-US" b="1" dirty="0"/>
              <a:t>console </a:t>
            </a:r>
            <a:r>
              <a:rPr lang="en-US" b="1" dirty="0" err="1"/>
              <a:t>.net</a:t>
            </a:r>
            <a:r>
              <a:rPr lang="en-US" b="1" dirty="0"/>
              <a:t> </a:t>
            </a:r>
            <a:r>
              <a:rPr lang="en-US" dirty="0"/>
              <a:t>app!!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model: how? </a:t>
            </a:r>
            <a:br>
              <a:rPr lang="en-US" dirty="0"/>
            </a:br>
            <a:r>
              <a:rPr lang="en-US" b="1" dirty="0"/>
              <a:t>Project -&gt; Add new item -&gt; Data -&gt; ADO.NET Entity Data Model</a:t>
            </a:r>
            <a:br>
              <a:rPr lang="en-US" dirty="0"/>
            </a:br>
            <a:r>
              <a:rPr lang="en-US" dirty="0"/>
              <a:t>Call it: </a:t>
            </a:r>
            <a:r>
              <a:rPr lang="en-US" i="1" dirty="0" err="1"/>
              <a:t>BloggingModel</a:t>
            </a:r>
            <a:r>
              <a:rPr lang="en-US" i="1" dirty="0"/>
              <a:t> </a:t>
            </a:r>
            <a:r>
              <a:rPr lang="en-US" dirty="0"/>
              <a:t>and click </a:t>
            </a:r>
            <a:r>
              <a:rPr lang="en-US" u="sng" dirty="0"/>
              <a:t>FINISH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C9A131-BD3C-6711-9DE1-855B65D15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298" y="2938462"/>
            <a:ext cx="4267200" cy="981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461B86-591A-BB67-C371-2BC0A7FB3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8057" y="4677750"/>
            <a:ext cx="2229682" cy="20345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940B3861-3FB3-EB47-D609-880D0A18F191}"/>
              </a:ext>
            </a:extLst>
          </p:cNvPr>
          <p:cNvSpPr/>
          <p:nvPr/>
        </p:nvSpPr>
        <p:spPr>
          <a:xfrm>
            <a:off x="6194854" y="3278659"/>
            <a:ext cx="113682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28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480DC-CB94-894C-C9BD-471E53E83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12024-9954-0174-901F-4793399FE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/>
              <a:t>Right click on the surface: </a:t>
            </a:r>
            <a:r>
              <a:rPr lang="en-US" b="1"/>
              <a:t>Add new Entity </a:t>
            </a:r>
            <a:r>
              <a:rPr lang="en-US" i="1"/>
              <a:t>-&gt; fill the data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566934-2218-D63A-2B9E-01156A740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0637" y="2358797"/>
            <a:ext cx="2897995" cy="41340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EFF957-EF6E-1A42-58DC-470F45B54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481" y="3734594"/>
            <a:ext cx="2028825" cy="1733550"/>
          </a:xfrm>
          <a:prstGeom prst="rect">
            <a:avLst/>
          </a:prstGeom>
        </p:spPr>
      </p:pic>
      <p:sp>
        <p:nvSpPr>
          <p:cNvPr id="11" name="Arrow: Left 10">
            <a:extLst>
              <a:ext uri="{FF2B5EF4-FFF2-40B4-BE49-F238E27FC236}">
                <a16:creationId xmlns:a16="http://schemas.microsoft.com/office/drawing/2014/main" id="{C44CA2F6-020C-657E-25C8-67338C2FDC2D}"/>
              </a:ext>
            </a:extLst>
          </p:cNvPr>
          <p:cNvSpPr/>
          <p:nvPr/>
        </p:nvSpPr>
        <p:spPr>
          <a:xfrm rot="20938833">
            <a:off x="6793118" y="4216292"/>
            <a:ext cx="1588077" cy="933855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62B37BEB-D299-7A17-EB06-3B99293BB49C}"/>
              </a:ext>
            </a:extLst>
          </p:cNvPr>
          <p:cNvSpPr/>
          <p:nvPr/>
        </p:nvSpPr>
        <p:spPr>
          <a:xfrm>
            <a:off x="8839200" y="156519"/>
            <a:ext cx="2652584" cy="12192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are creating </a:t>
            </a:r>
          </a:p>
          <a:p>
            <a:pPr algn="ctr"/>
            <a:r>
              <a:rPr lang="en-US" dirty="0"/>
              <a:t>a </a:t>
            </a:r>
            <a:r>
              <a:rPr lang="en-US" i="1" dirty="0"/>
              <a:t>table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64179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815FF-3F47-2B8D-38D1-C0669B5BA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3F401-CC95-97A0-207E-F54777986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Now right click on Properties -&gt; </a:t>
            </a:r>
            <a:r>
              <a:rPr lang="en-US" b="1" dirty="0"/>
              <a:t>add scalar </a:t>
            </a:r>
            <a:r>
              <a:rPr lang="en-US" dirty="0"/>
              <a:t>(AKA a number) -&gt; </a:t>
            </a:r>
            <a:r>
              <a:rPr lang="en-US" i="1" dirty="0"/>
              <a:t>Name</a:t>
            </a:r>
          </a:p>
          <a:p>
            <a:pPr marL="0" indent="0">
              <a:buNone/>
            </a:pPr>
            <a:r>
              <a:rPr lang="en-US" dirty="0"/>
              <a:t>Then -&gt; </a:t>
            </a:r>
            <a:r>
              <a:rPr lang="en-US" b="1" dirty="0"/>
              <a:t>add scalar </a:t>
            </a:r>
            <a:r>
              <a:rPr lang="en-US" dirty="0"/>
              <a:t>-&gt; </a:t>
            </a:r>
            <a:r>
              <a:rPr lang="en-US" i="1" dirty="0" err="1"/>
              <a:t>Url</a:t>
            </a:r>
            <a:br>
              <a:rPr lang="en-US" dirty="0"/>
            </a:br>
            <a:r>
              <a:rPr lang="en-US" dirty="0"/>
              <a:t>	and right click </a:t>
            </a:r>
            <a:r>
              <a:rPr lang="en-US" dirty="0" err="1"/>
              <a:t>Url</a:t>
            </a:r>
            <a:r>
              <a:rPr lang="en-US" dirty="0"/>
              <a:t> -&gt; change properties -&gt; make it </a:t>
            </a:r>
            <a:r>
              <a:rPr lang="en-US" i="1" dirty="0"/>
              <a:t>nullable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C97520D-F53E-96ED-6220-C1E3B44E2F0D}"/>
              </a:ext>
            </a:extLst>
          </p:cNvPr>
          <p:cNvGrpSpPr/>
          <p:nvPr/>
        </p:nvGrpSpPr>
        <p:grpSpPr>
          <a:xfrm>
            <a:off x="1174615" y="3245734"/>
            <a:ext cx="7790501" cy="3479380"/>
            <a:chOff x="1174615" y="3245734"/>
            <a:chExt cx="7790501" cy="347938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8CAB898-7C93-CB85-2185-2F1EE5FBE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4615" y="3591228"/>
              <a:ext cx="1905000" cy="199072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14F796E-26EE-EE2D-A8C5-5E74DCFB1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89538" y="3245734"/>
              <a:ext cx="2975578" cy="3479380"/>
            </a:xfrm>
            <a:prstGeom prst="rect">
              <a:avLst/>
            </a:prstGeom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1B6B8B47-F9B1-45FF-FF0D-1D01359ED8D6}"/>
                </a:ext>
              </a:extLst>
            </p:cNvPr>
            <p:cNvSpPr/>
            <p:nvPr/>
          </p:nvSpPr>
          <p:spPr>
            <a:xfrm rot="773373">
              <a:off x="2597034" y="4969147"/>
              <a:ext cx="3518712" cy="786217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03246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1DB8D-E2F1-32A3-A7F6-3C5722B1A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8E62B-501A-0033-A248-00B56AD7D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can </a:t>
            </a:r>
            <a:r>
              <a:rPr lang="en-US" b="1" dirty="0"/>
              <a:t>add a Post entity </a:t>
            </a:r>
          </a:p>
          <a:p>
            <a:pPr lvl="1"/>
            <a:r>
              <a:rPr lang="en-US" dirty="0"/>
              <a:t>with a </a:t>
            </a:r>
            <a:r>
              <a:rPr lang="en-US" b="1" dirty="0" err="1"/>
              <a:t>PostId</a:t>
            </a:r>
            <a:r>
              <a:rPr lang="en-US" dirty="0"/>
              <a:t> </a:t>
            </a:r>
            <a:r>
              <a:rPr lang="en-US" i="1" dirty="0"/>
              <a:t>key property</a:t>
            </a:r>
            <a:endParaRPr lang="en-US" dirty="0"/>
          </a:p>
          <a:p>
            <a:pPr lvl="1"/>
            <a:r>
              <a:rPr lang="en-US" dirty="0"/>
              <a:t>and add </a:t>
            </a:r>
            <a:r>
              <a:rPr lang="en-US" b="1" dirty="0"/>
              <a:t>Title </a:t>
            </a:r>
            <a:r>
              <a:rPr lang="en-US" dirty="0"/>
              <a:t>and </a:t>
            </a:r>
            <a:r>
              <a:rPr lang="en-US" b="1" dirty="0"/>
              <a:t>Content </a:t>
            </a:r>
            <a:r>
              <a:rPr lang="en-US" i="1" dirty="0"/>
              <a:t>scalar properties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6FD783-0C91-A8EF-1D66-E3F169487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817" y="1561532"/>
            <a:ext cx="2872902" cy="40938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213B7E-A9F5-B4B8-DA08-7F847A872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335" y="4009134"/>
            <a:ext cx="3630183" cy="2205434"/>
          </a:xfrm>
          <a:prstGeom prst="rect">
            <a:avLst/>
          </a:prstGeom>
        </p:spPr>
      </p:pic>
      <p:sp>
        <p:nvSpPr>
          <p:cNvPr id="8" name="Arrow: Left 7">
            <a:extLst>
              <a:ext uri="{FF2B5EF4-FFF2-40B4-BE49-F238E27FC236}">
                <a16:creationId xmlns:a16="http://schemas.microsoft.com/office/drawing/2014/main" id="{822F1AE0-ED0B-D198-B740-2406B45D1882}"/>
              </a:ext>
            </a:extLst>
          </p:cNvPr>
          <p:cNvSpPr/>
          <p:nvPr/>
        </p:nvSpPr>
        <p:spPr>
          <a:xfrm rot="20938833">
            <a:off x="5717518" y="4320045"/>
            <a:ext cx="2673686" cy="933855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551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3EE805D-4448-B6F0-4DB3-A70026B7F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475" y="3496579"/>
            <a:ext cx="4079076" cy="28553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31AE47-3557-4FC6-120B-D52D26713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</a:t>
            </a:r>
            <a:r>
              <a:rPr lang="en-US" dirty="0" err="1"/>
              <a:t>assiciations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D70B9-CC84-8871-C7B5-A90E033E0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need a 1-to-many association between Blog and Post entities</a:t>
            </a:r>
          </a:p>
          <a:p>
            <a:pPr marL="0" indent="0">
              <a:buNone/>
            </a:pPr>
            <a:r>
              <a:rPr lang="en-US" dirty="0"/>
              <a:t>	right click -&gt; </a:t>
            </a:r>
            <a:r>
              <a:rPr lang="en-US" b="1" dirty="0"/>
              <a:t>add association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B09BA5-EB59-A2CC-6C0B-6433F68E9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0829" y="2382453"/>
            <a:ext cx="3081337" cy="4110422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98D7C2D5-1029-9A25-D60F-85111DFE379E}"/>
              </a:ext>
            </a:extLst>
          </p:cNvPr>
          <p:cNvSpPr/>
          <p:nvPr/>
        </p:nvSpPr>
        <p:spPr>
          <a:xfrm rot="21305419">
            <a:off x="5396505" y="5409543"/>
            <a:ext cx="2673686" cy="933855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46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0BE47-ADAC-076E-AA3C-CF82D9950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these entities: auto-generate a DB!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BF273-E38D-E044-1FA0-9908964FB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438" y="1825625"/>
            <a:ext cx="10515600" cy="4351338"/>
          </a:xfrm>
        </p:spPr>
        <p:txBody>
          <a:bodyPr/>
          <a:lstStyle/>
          <a:p>
            <a:r>
              <a:rPr lang="en-US" dirty="0"/>
              <a:t>Go to </a:t>
            </a:r>
            <a:r>
              <a:rPr lang="en-US" b="1" dirty="0"/>
              <a:t>project </a:t>
            </a:r>
            <a:r>
              <a:rPr lang="en-US" dirty="0"/>
              <a:t>-&gt; </a:t>
            </a:r>
            <a:r>
              <a:rPr lang="en-US" i="1" dirty="0"/>
              <a:t>manage NuGet packages </a:t>
            </a:r>
            <a:r>
              <a:rPr lang="en-US" dirty="0"/>
              <a:t>-&gt; install Entity Framework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E9BC1A-B0DE-0FD3-71E7-5ADC3A4D5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873" y="2629694"/>
            <a:ext cx="907732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156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A3ECD-8903-C92F-9B4B-BC0EA7A15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E8A69-97AE-DF4B-19DB-A307F7D5E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on the </a:t>
            </a:r>
            <a:r>
              <a:rPr lang="en-US" b="1" dirty="0"/>
              <a:t>entity designer window</a:t>
            </a:r>
            <a:r>
              <a:rPr lang="en-US" dirty="0"/>
              <a:t>: right click -&gt; </a:t>
            </a:r>
            <a:br>
              <a:rPr lang="en-US" dirty="0"/>
            </a:br>
            <a:r>
              <a:rPr lang="en-US" dirty="0"/>
              <a:t>							</a:t>
            </a:r>
            <a:r>
              <a:rPr lang="en-US" i="1" dirty="0"/>
              <a:t>Generate Database </a:t>
            </a:r>
            <a:br>
              <a:rPr lang="en-US" i="1" dirty="0"/>
            </a:br>
            <a:r>
              <a:rPr lang="en-US" i="1" dirty="0"/>
              <a:t>							from Model</a:t>
            </a:r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BCFA0E2C-E93F-08B9-FD28-A50163B37872}"/>
              </a:ext>
            </a:extLst>
          </p:cNvPr>
          <p:cNvSpPr/>
          <p:nvPr/>
        </p:nvSpPr>
        <p:spPr>
          <a:xfrm>
            <a:off x="7114403" y="4001294"/>
            <a:ext cx="3443415" cy="1295110"/>
          </a:xfrm>
          <a:prstGeom prst="wedgeEllipseCallout">
            <a:avLst>
              <a:gd name="adj1" fmla="val -27039"/>
              <a:gd name="adj2" fmla="val -105207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where I cannot make it work :(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69920A-26E1-6FE1-0565-444EA7FD5FB6}"/>
              </a:ext>
            </a:extLst>
          </p:cNvPr>
          <p:cNvSpPr txBox="1"/>
          <p:nvPr/>
        </p:nvSpPr>
        <p:spPr>
          <a:xfrm>
            <a:off x="7257536" y="5296404"/>
            <a:ext cx="3499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i="1" dirty="0" err="1"/>
              <a:t>Some</a:t>
            </a:r>
            <a:r>
              <a:rPr lang="da-DK" i="1" dirty="0"/>
              <a:t> </a:t>
            </a:r>
            <a:r>
              <a:rPr lang="da-DK" i="1" dirty="0" err="1"/>
              <a:t>sources</a:t>
            </a:r>
            <a:r>
              <a:rPr lang="da-DK" i="1" dirty="0"/>
              <a:t> online </a:t>
            </a:r>
            <a:r>
              <a:rPr lang="da-DK" i="1" dirty="0" err="1"/>
              <a:t>say</a:t>
            </a:r>
            <a:r>
              <a:rPr lang="da-DK" i="1" dirty="0"/>
              <a:t> </a:t>
            </a:r>
            <a:r>
              <a:rPr lang="da-DK" i="1" dirty="0" err="1"/>
              <a:t>that</a:t>
            </a:r>
            <a:r>
              <a:rPr lang="da-DK" i="1" dirty="0"/>
              <a:t> </a:t>
            </a:r>
            <a:r>
              <a:rPr lang="da-DK" i="1" dirty="0" err="1"/>
              <a:t>there</a:t>
            </a:r>
            <a:r>
              <a:rPr lang="da-DK" i="1" dirty="0"/>
              <a:t> </a:t>
            </a:r>
            <a:r>
              <a:rPr lang="da-DK" i="1" dirty="0" err="1"/>
              <a:t>are</a:t>
            </a:r>
            <a:r>
              <a:rPr lang="da-DK" i="1" dirty="0"/>
              <a:t> </a:t>
            </a:r>
            <a:r>
              <a:rPr lang="da-DK" i="1" dirty="0" err="1"/>
              <a:t>some</a:t>
            </a:r>
            <a:r>
              <a:rPr lang="da-DK" i="1" dirty="0"/>
              <a:t> </a:t>
            </a:r>
            <a:r>
              <a:rPr lang="da-DK" i="1" dirty="0" err="1"/>
              <a:t>versioning</a:t>
            </a:r>
            <a:r>
              <a:rPr lang="da-DK" i="1" dirty="0"/>
              <a:t> problems with </a:t>
            </a:r>
            <a:br>
              <a:rPr lang="da-DK" i="1" dirty="0"/>
            </a:br>
            <a:r>
              <a:rPr lang="da-DK" i="1" dirty="0" err="1"/>
              <a:t>visual</a:t>
            </a:r>
            <a:r>
              <a:rPr lang="da-DK" i="1" dirty="0"/>
              <a:t> studio 2022 and MySQL …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357268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504DE-B287-8BDB-4A42-AEA07DE2B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chemeClr val="bg1"/>
                </a:solidFill>
              </a:rPr>
              <a:t>Break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37772-7D41-532E-DE56-1383AFD58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>
                <a:solidFill>
                  <a:schemeClr val="bg1"/>
                </a:solidFill>
              </a:rPr>
              <a:t>Questions</a:t>
            </a:r>
            <a:r>
              <a:rPr lang="da-DK" dirty="0">
                <a:solidFill>
                  <a:schemeClr val="bg1"/>
                </a:solidFill>
              </a:rPr>
              <a:t> so far?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285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45ECF-815C-CBDA-8610-5DCBD0CA5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LINQ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17BFD-28F2-B574-9FB2-D69C5A770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previous example used some strange-looking code…</a:t>
            </a:r>
          </a:p>
          <a:p>
            <a:r>
              <a:rPr lang="en-US" dirty="0"/>
              <a:t>That was LINQ code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https://www.tutorialsteacher.com/linq/what-is-linq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5074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6ED496-F3B4-B76E-C8D9-FD276C807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da-DK" sz="5400"/>
              <a:t>First… the problem</a:t>
            </a:r>
            <a:endParaRPr lang="en-US" sz="54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768BB-9EF4-8CA7-F047-8239B13C4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fontScale="92500"/>
          </a:bodyPr>
          <a:lstStyle/>
          <a:p>
            <a:r>
              <a:rPr lang="da-DK" sz="2200" dirty="0" err="1"/>
              <a:t>Let’s</a:t>
            </a:r>
            <a:r>
              <a:rPr lang="da-DK" sz="2200" dirty="0"/>
              <a:t> </a:t>
            </a:r>
            <a:r>
              <a:rPr lang="da-DK" sz="2200" dirty="0" err="1"/>
              <a:t>say</a:t>
            </a:r>
            <a:r>
              <a:rPr lang="da-DK" sz="2200" dirty="0"/>
              <a:t> </a:t>
            </a:r>
            <a:r>
              <a:rPr lang="da-DK" sz="2200" dirty="0" err="1"/>
              <a:t>we</a:t>
            </a:r>
            <a:r>
              <a:rPr lang="da-DK" sz="2200" dirty="0"/>
              <a:t> </a:t>
            </a:r>
            <a:r>
              <a:rPr lang="da-DK" sz="2200" dirty="0" err="1"/>
              <a:t>are</a:t>
            </a:r>
            <a:r>
              <a:rPr lang="da-DK" sz="2200" dirty="0"/>
              <a:t> </a:t>
            </a:r>
            <a:r>
              <a:rPr lang="da-DK" sz="2200" dirty="0" err="1"/>
              <a:t>implementing</a:t>
            </a:r>
            <a:r>
              <a:rPr lang="da-DK" sz="2200" dirty="0"/>
              <a:t> an </a:t>
            </a:r>
            <a:r>
              <a:rPr lang="da-DK" sz="2200" dirty="0" err="1"/>
              <a:t>application</a:t>
            </a:r>
            <a:r>
              <a:rPr lang="da-DK" sz="2200" dirty="0"/>
              <a:t> to </a:t>
            </a:r>
            <a:r>
              <a:rPr lang="da-DK" sz="2200" dirty="0" err="1"/>
              <a:t>manage</a:t>
            </a:r>
            <a:r>
              <a:rPr lang="da-DK" sz="2200" dirty="0"/>
              <a:t> a </a:t>
            </a:r>
            <a:r>
              <a:rPr lang="da-DK" sz="2200" dirty="0" err="1"/>
              <a:t>library</a:t>
            </a:r>
            <a:endParaRPr lang="da-DK" sz="2200" dirty="0"/>
          </a:p>
          <a:p>
            <a:r>
              <a:rPr lang="da-DK" sz="2200" dirty="0" err="1"/>
              <a:t>During</a:t>
            </a:r>
            <a:r>
              <a:rPr lang="da-DK" sz="2200" dirty="0"/>
              <a:t> </a:t>
            </a:r>
            <a:r>
              <a:rPr lang="da-DK" sz="2200" dirty="0" err="1"/>
              <a:t>our</a:t>
            </a:r>
            <a:r>
              <a:rPr lang="da-DK" sz="2200" dirty="0"/>
              <a:t> </a:t>
            </a:r>
            <a:r>
              <a:rPr lang="da-DK" sz="2200" dirty="0" err="1"/>
              <a:t>analysis</a:t>
            </a:r>
            <a:r>
              <a:rPr lang="da-DK" sz="2200" dirty="0"/>
              <a:t> </a:t>
            </a:r>
            <a:r>
              <a:rPr lang="da-DK" sz="2200" dirty="0" err="1"/>
              <a:t>we</a:t>
            </a:r>
            <a:r>
              <a:rPr lang="da-DK" sz="2200" dirty="0"/>
              <a:t> have </a:t>
            </a:r>
            <a:r>
              <a:rPr lang="da-DK" sz="2200" dirty="0" err="1"/>
              <a:t>decided</a:t>
            </a:r>
            <a:r>
              <a:rPr lang="da-DK" sz="2200" dirty="0"/>
              <a:t> to have all </a:t>
            </a:r>
            <a:r>
              <a:rPr lang="da-DK" sz="2200" dirty="0" err="1"/>
              <a:t>these</a:t>
            </a:r>
            <a:r>
              <a:rPr lang="da-DK" sz="2200" dirty="0"/>
              <a:t> </a:t>
            </a:r>
            <a:r>
              <a:rPr lang="da-DK" sz="2200" dirty="0" err="1"/>
              <a:t>classes</a:t>
            </a:r>
            <a:r>
              <a:rPr lang="da-DK" sz="2200" dirty="0"/>
              <a:t>:</a:t>
            </a:r>
          </a:p>
          <a:p>
            <a:endParaRPr lang="da-DK" sz="2200" dirty="0"/>
          </a:p>
          <a:p>
            <a:r>
              <a:rPr lang="da-DK" sz="2200" b="1" dirty="0">
                <a:solidFill>
                  <a:srgbClr val="FF0000"/>
                </a:solidFill>
              </a:rPr>
              <a:t>Problem: </a:t>
            </a:r>
            <a:r>
              <a:rPr lang="da-DK" sz="2200" dirty="0" err="1">
                <a:solidFill>
                  <a:srgbClr val="FF0000"/>
                </a:solidFill>
              </a:rPr>
              <a:t>how</a:t>
            </a:r>
            <a:r>
              <a:rPr lang="da-DK" sz="2200" dirty="0">
                <a:solidFill>
                  <a:srgbClr val="FF0000"/>
                </a:solidFill>
              </a:rPr>
              <a:t> to store the data </a:t>
            </a:r>
            <a:r>
              <a:rPr lang="da-DK" sz="2200" dirty="0" err="1">
                <a:solidFill>
                  <a:srgbClr val="FF0000"/>
                </a:solidFill>
              </a:rPr>
              <a:t>about</a:t>
            </a:r>
            <a:r>
              <a:rPr lang="da-DK" sz="2200" dirty="0">
                <a:solidFill>
                  <a:srgbClr val="FF0000"/>
                </a:solidFill>
              </a:rPr>
              <a:t> </a:t>
            </a:r>
            <a:r>
              <a:rPr lang="da-DK" sz="2200" i="1" dirty="0" err="1">
                <a:solidFill>
                  <a:srgbClr val="FF0000"/>
                </a:solidFill>
              </a:rPr>
              <a:t>books</a:t>
            </a:r>
            <a:r>
              <a:rPr lang="da-DK" sz="2200" dirty="0">
                <a:solidFill>
                  <a:srgbClr val="FF0000"/>
                </a:solidFill>
              </a:rPr>
              <a:t> and </a:t>
            </a:r>
            <a:r>
              <a:rPr lang="da-DK" sz="2200" i="1" dirty="0">
                <a:solidFill>
                  <a:srgbClr val="FF0000"/>
                </a:solidFill>
              </a:rPr>
              <a:t>users</a:t>
            </a:r>
            <a:r>
              <a:rPr lang="da-DK" sz="2200" dirty="0">
                <a:solidFill>
                  <a:srgbClr val="FF0000"/>
                </a:solidFill>
              </a:rPr>
              <a:t> in a SQL database?</a:t>
            </a:r>
            <a:endParaRPr lang="en-US" sz="22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24D552-DBE0-0B0A-8139-49F218166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654" y="1046354"/>
            <a:ext cx="7594092" cy="476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5324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C6585A-F1C5-2089-41F8-89AC9CA23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Language-Integrated Query (LINQ) 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31C5F-54EF-DDED-F538-A85D0A335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5" y="2508569"/>
            <a:ext cx="5187543" cy="39832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500" dirty="0"/>
              <a:t>LINQ is a powerful set of technologies </a:t>
            </a:r>
            <a:br>
              <a:rPr lang="en-US" sz="1500" dirty="0"/>
            </a:br>
            <a:r>
              <a:rPr lang="en-US" sz="1500" dirty="0"/>
              <a:t>based on the integration of query capabilities directly into the C# language</a:t>
            </a:r>
          </a:p>
          <a:p>
            <a:r>
              <a:rPr lang="en-US" sz="1500" dirty="0"/>
              <a:t>LINQ Queries are the first-class language construct in C# .NET</a:t>
            </a:r>
          </a:p>
          <a:p>
            <a:endParaRPr lang="en-US" sz="1500" dirty="0"/>
          </a:p>
          <a:p>
            <a:r>
              <a:rPr lang="en-US" sz="1500" dirty="0"/>
              <a:t>SQL is a Structured Query Language used to save and retrieve data from a database</a:t>
            </a:r>
          </a:p>
          <a:p>
            <a:r>
              <a:rPr lang="en-US" sz="1500" dirty="0"/>
              <a:t>In the same way, LINQ is a structured query syntax built in C# and VB.NET </a:t>
            </a:r>
            <a:br>
              <a:rPr lang="en-US" sz="1500" dirty="0"/>
            </a:br>
            <a:r>
              <a:rPr lang="en-US" sz="1500" dirty="0"/>
              <a:t>to retrieve data from </a:t>
            </a:r>
            <a:r>
              <a:rPr lang="en-US" sz="1500" b="1" dirty="0"/>
              <a:t>different types of data sources </a:t>
            </a:r>
            <a:r>
              <a:rPr lang="en-US" sz="1500" dirty="0"/>
              <a:t>such as collections</a:t>
            </a:r>
            <a:br>
              <a:rPr lang="en-US" sz="1500" dirty="0"/>
            </a:br>
            <a:r>
              <a:rPr lang="en-US" sz="1500" i="1" dirty="0"/>
              <a:t>(not just SQL DBMS!)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CEE3C52-62FF-17A8-D19D-FFDDA842F5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372868"/>
            <a:ext cx="6004865" cy="347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69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1BA1E-FAF0-CD56-E288-11FAFAC78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How </a:t>
            </a:r>
            <a:r>
              <a:rPr lang="da-DK" dirty="0" err="1"/>
              <a:t>does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work</a:t>
            </a:r>
            <a:r>
              <a:rPr lang="da-DK" dirty="0"/>
              <a:t>?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204570-F6E4-7A0A-D944-73CA06C48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92330" cy="4351338"/>
          </a:xfrm>
        </p:spPr>
        <p:txBody>
          <a:bodyPr>
            <a:normAutofit fontScale="70000" lnSpcReduction="20000"/>
          </a:bodyPr>
          <a:lstStyle/>
          <a:p>
            <a:r>
              <a:rPr lang="da-DK" dirty="0"/>
              <a:t>See </a:t>
            </a:r>
            <a:r>
              <a:rPr lang="da-DK" dirty="0" err="1">
                <a:solidFill>
                  <a:srgbClr val="00B050"/>
                </a:solidFill>
              </a:rPr>
              <a:t>code</a:t>
            </a:r>
            <a:r>
              <a:rPr lang="da-DK" dirty="0">
                <a:solidFill>
                  <a:srgbClr val="00B050"/>
                </a:solidFill>
              </a:rPr>
              <a:t>\LINQ_example1.cs</a:t>
            </a:r>
          </a:p>
          <a:p>
            <a:r>
              <a:rPr lang="da-DK" dirty="0"/>
              <a:t>And </a:t>
            </a:r>
            <a:r>
              <a:rPr lang="da-DK" dirty="0">
                <a:hlinkClick r:id="rId2"/>
              </a:rPr>
              <a:t>https://www.tutorialsteacher.com/linq/what-is-linq</a:t>
            </a:r>
            <a:r>
              <a:rPr lang="da-DK" dirty="0"/>
              <a:t>  </a:t>
            </a:r>
            <a:br>
              <a:rPr lang="da-DK" dirty="0"/>
            </a:br>
            <a:r>
              <a:rPr lang="da-DK" dirty="0"/>
              <a:t>	</a:t>
            </a:r>
            <a:r>
              <a:rPr lang="da-DK" i="1" dirty="0"/>
              <a:t>”LINQ Query to Array”</a:t>
            </a:r>
          </a:p>
          <a:p>
            <a:endParaRPr lang="da-DK" i="1" dirty="0"/>
          </a:p>
          <a:p>
            <a:r>
              <a:rPr lang="da-DK" dirty="0"/>
              <a:t>The look at: </a:t>
            </a:r>
            <a:r>
              <a:rPr lang="da-DK" dirty="0" err="1">
                <a:solidFill>
                  <a:srgbClr val="00B050"/>
                </a:solidFill>
              </a:rPr>
              <a:t>code</a:t>
            </a:r>
            <a:r>
              <a:rPr lang="da-DK" dirty="0">
                <a:solidFill>
                  <a:srgbClr val="00B050"/>
                </a:solidFill>
              </a:rPr>
              <a:t>\LINQ_example2.cs</a:t>
            </a:r>
            <a:br>
              <a:rPr lang="da-DK" dirty="0"/>
            </a:br>
            <a:r>
              <a:rPr lang="da-DK" dirty="0">
                <a:hlinkClick r:id="rId3"/>
              </a:rPr>
              <a:t>https://learn.microsoft.com/en-us/dotnet/csharp/linq/query-a-collection-of-objects</a:t>
            </a:r>
            <a:r>
              <a:rPr lang="da-DK" dirty="0"/>
              <a:t> </a:t>
            </a:r>
          </a:p>
          <a:p>
            <a:endParaRPr lang="da-DK" i="1" dirty="0"/>
          </a:p>
          <a:p>
            <a:r>
              <a:rPr lang="da-DK" dirty="0"/>
              <a:t>LINQ </a:t>
            </a:r>
            <a:r>
              <a:rPr lang="da-DK" dirty="0" err="1"/>
              <a:t>works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dirty="0"/>
              <a:t> with </a:t>
            </a:r>
            <a:r>
              <a:rPr lang="da-DK" dirty="0" err="1"/>
              <a:t>structured</a:t>
            </a:r>
            <a:r>
              <a:rPr lang="da-DK" dirty="0"/>
              <a:t> data, like </a:t>
            </a:r>
            <a:r>
              <a:rPr lang="da-DK" dirty="0" err="1"/>
              <a:t>objects</a:t>
            </a:r>
            <a:r>
              <a:rPr lang="da-DK" dirty="0"/>
              <a:t>, not on </a:t>
            </a:r>
            <a:r>
              <a:rPr lang="da-DK" dirty="0" err="1"/>
              <a:t>tables</a:t>
            </a:r>
            <a:r>
              <a:rPr lang="da-DK" dirty="0"/>
              <a:t>…</a:t>
            </a:r>
          </a:p>
          <a:p>
            <a:pPr lvl="1"/>
            <a:r>
              <a:rPr lang="da-DK" dirty="0"/>
              <a:t>So </a:t>
            </a:r>
            <a:r>
              <a:rPr lang="da-DK" b="1" dirty="0"/>
              <a:t>LINQ </a:t>
            </a:r>
            <a:r>
              <a:rPr lang="da-DK" b="1" dirty="0" err="1"/>
              <a:t>cannot</a:t>
            </a:r>
            <a:r>
              <a:rPr lang="da-DK" b="1" dirty="0"/>
              <a:t> </a:t>
            </a:r>
            <a:r>
              <a:rPr lang="da-DK" b="1" dirty="0" err="1"/>
              <a:t>work</a:t>
            </a:r>
            <a:r>
              <a:rPr lang="da-DK" b="1" dirty="0"/>
              <a:t> with SQL </a:t>
            </a:r>
            <a:r>
              <a:rPr lang="da-DK" b="1" dirty="0" err="1"/>
              <a:t>connections</a:t>
            </a:r>
            <a:r>
              <a:rPr lang="da-DK" b="1" dirty="0"/>
              <a:t> </a:t>
            </a:r>
            <a:r>
              <a:rPr lang="da-DK" b="1" dirty="0" err="1"/>
              <a:t>created</a:t>
            </a:r>
            <a:r>
              <a:rPr lang="da-DK" b="1" dirty="0"/>
              <a:t> </a:t>
            </a:r>
            <a:r>
              <a:rPr lang="da-DK" b="1" dirty="0" err="1"/>
              <a:t>manually</a:t>
            </a:r>
            <a:r>
              <a:rPr lang="da-DK" dirty="0"/>
              <a:t>, from a </a:t>
            </a:r>
            <a:r>
              <a:rPr lang="da-DK" dirty="0" err="1"/>
              <a:t>connection</a:t>
            </a:r>
            <a:r>
              <a:rPr lang="da-DK" dirty="0"/>
              <a:t> </a:t>
            </a:r>
            <a:r>
              <a:rPr lang="da-DK" dirty="0" err="1"/>
              <a:t>string</a:t>
            </a:r>
            <a:r>
              <a:rPr lang="da-DK" dirty="0"/>
              <a:t> and </a:t>
            </a:r>
            <a:r>
              <a:rPr lang="da-DK" dirty="0" err="1"/>
              <a:t>connection</a:t>
            </a:r>
            <a:r>
              <a:rPr lang="da-DK" dirty="0"/>
              <a:t> </a:t>
            </a:r>
            <a:r>
              <a:rPr lang="da-DK" dirty="0" err="1"/>
              <a:t>object</a:t>
            </a:r>
            <a:r>
              <a:rPr lang="da-DK" dirty="0"/>
              <a:t>,</a:t>
            </a:r>
          </a:p>
          <a:p>
            <a:pPr lvl="1"/>
            <a:r>
              <a:rPr lang="en-US" dirty="0"/>
              <a:t>It works </a:t>
            </a:r>
            <a:r>
              <a:rPr lang="en-US" b="1" dirty="0"/>
              <a:t>only if there is a </a:t>
            </a:r>
            <a:r>
              <a:rPr lang="en-US" b="1" dirty="0" err="1"/>
              <a:t>DbContext</a:t>
            </a:r>
            <a:r>
              <a:rPr lang="en-US" dirty="0"/>
              <a:t>, AKA a context for the data source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B0C8FE-85CD-036D-4178-6744572BB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8824" y="676173"/>
            <a:ext cx="5953125" cy="88582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E79ED5D-7D58-D1AE-D311-E4BAD3816EFF}"/>
              </a:ext>
            </a:extLst>
          </p:cNvPr>
          <p:cNvGrpSpPr/>
          <p:nvPr/>
        </p:nvGrpSpPr>
        <p:grpSpPr>
          <a:xfrm>
            <a:off x="5150327" y="2365418"/>
            <a:ext cx="6929175" cy="2390775"/>
            <a:chOff x="5150327" y="2365418"/>
            <a:chExt cx="6929175" cy="239077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FE51028-4249-7464-BE52-615F1EDD3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26552" y="2365418"/>
              <a:ext cx="4552950" cy="2390775"/>
            </a:xfrm>
            <a:prstGeom prst="rect">
              <a:avLst/>
            </a:prstGeom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CD504480-D1E1-91CD-1FEA-8A13F8B5F5D4}"/>
                </a:ext>
              </a:extLst>
            </p:cNvPr>
            <p:cNvSpPr/>
            <p:nvPr/>
          </p:nvSpPr>
          <p:spPr>
            <a:xfrm>
              <a:off x="5150327" y="3072714"/>
              <a:ext cx="2376225" cy="1894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59DBE6D8-D970-7EDD-292B-5C0486A1B814}"/>
              </a:ext>
            </a:extLst>
          </p:cNvPr>
          <p:cNvSpPr/>
          <p:nvPr/>
        </p:nvSpPr>
        <p:spPr>
          <a:xfrm>
            <a:off x="8575589" y="5294635"/>
            <a:ext cx="2855440" cy="1452154"/>
          </a:xfrm>
          <a:prstGeom prst="wedgeEllipseCallout">
            <a:avLst>
              <a:gd name="adj1" fmla="val -27757"/>
              <a:gd name="adj2" fmla="val -10266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/>
              <a:t>R</a:t>
            </a:r>
            <a:r>
              <a:rPr lang="en-US" sz="1400" dirty="0" err="1"/>
              <a:t>eturns</a:t>
            </a:r>
            <a:r>
              <a:rPr lang="en-US" sz="1400" dirty="0"/>
              <a:t> an </a:t>
            </a:r>
            <a:r>
              <a:rPr lang="en-US" sz="1400" i="1" dirty="0" err="1"/>
              <a:t>iterable</a:t>
            </a:r>
            <a:r>
              <a:rPr lang="en-US" sz="1400" i="1" dirty="0"/>
              <a:t> collection</a:t>
            </a:r>
            <a:r>
              <a:rPr lang="en-US" sz="1400" dirty="0"/>
              <a:t>, like a List.</a:t>
            </a:r>
          </a:p>
          <a:p>
            <a:pPr algn="ctr"/>
            <a:r>
              <a:rPr lang="en-US" sz="1400" dirty="0"/>
              <a:t>Each element is a new object with </a:t>
            </a:r>
            <a:r>
              <a:rPr lang="en-US" sz="1400" b="1" dirty="0"/>
              <a:t>name </a:t>
            </a:r>
            <a:r>
              <a:rPr lang="en-US" sz="1400" dirty="0"/>
              <a:t>and </a:t>
            </a:r>
            <a:r>
              <a:rPr lang="en-US" sz="1400" b="1" dirty="0"/>
              <a:t>score</a:t>
            </a:r>
            <a:r>
              <a:rPr lang="en-US" sz="1400" dirty="0"/>
              <a:t>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2272478-C539-6508-56FE-43E9CB75DDFD}"/>
              </a:ext>
            </a:extLst>
          </p:cNvPr>
          <p:cNvSpPr/>
          <p:nvPr/>
        </p:nvSpPr>
        <p:spPr>
          <a:xfrm>
            <a:off x="2795716" y="5594522"/>
            <a:ext cx="6056870" cy="1087394"/>
          </a:xfrm>
          <a:prstGeom prst="roundRect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b="1" dirty="0"/>
              <a:t>Change the example2 </a:t>
            </a:r>
            <a:r>
              <a:rPr lang="da-DK" b="1" dirty="0" err="1"/>
              <a:t>code</a:t>
            </a:r>
            <a:r>
              <a:rPr lang="da-DK" b="1" dirty="0"/>
              <a:t>: </a:t>
            </a:r>
          </a:p>
          <a:p>
            <a:r>
              <a:rPr lang="da-DK" dirty="0" err="1"/>
              <a:t>select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dirty="0"/>
              <a:t> students with grade 92 or more, in the </a:t>
            </a:r>
            <a:r>
              <a:rPr lang="da-DK" dirty="0" err="1"/>
              <a:t>first</a:t>
            </a:r>
            <a:r>
              <a:rPr lang="da-DK" dirty="0"/>
              <a:t> </a:t>
            </a:r>
            <a:r>
              <a:rPr lang="da-DK" dirty="0" err="1"/>
              <a:t>exam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4485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50FF36-C8A4-C4BD-F295-39E0D1591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8134" y="365125"/>
            <a:ext cx="3348235" cy="24824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B6C6B4-0026-289D-FC86-5578C62E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3-tier </a:t>
            </a:r>
            <a:r>
              <a:rPr lang="da-DK" dirty="0" err="1"/>
              <a:t>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82CE9-A485-B453-609A-7B107AE3B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The </a:t>
            </a:r>
            <a:r>
              <a:rPr lang="en-US" dirty="0"/>
              <a:t>typical three layer architecture in C# has 3 </a:t>
            </a:r>
            <a:r>
              <a:rPr lang="en-US" i="1" dirty="0"/>
              <a:t>layers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Presentation</a:t>
            </a:r>
            <a:r>
              <a:rPr lang="en-US" dirty="0"/>
              <a:t> layer -&gt; GUI, e.g. made in WPF</a:t>
            </a:r>
          </a:p>
          <a:p>
            <a:pPr lvl="1"/>
            <a:r>
              <a:rPr lang="en-US" b="1" dirty="0"/>
              <a:t>Business</a:t>
            </a:r>
            <a:r>
              <a:rPr lang="en-US" dirty="0"/>
              <a:t> or logic layer -&gt; actual data and operations</a:t>
            </a:r>
          </a:p>
          <a:p>
            <a:pPr lvl="1"/>
            <a:r>
              <a:rPr lang="da-DK" b="1" dirty="0"/>
              <a:t>Data</a:t>
            </a:r>
            <a:r>
              <a:rPr lang="da-DK" dirty="0"/>
              <a:t> </a:t>
            </a:r>
            <a:r>
              <a:rPr lang="da-DK" dirty="0" err="1"/>
              <a:t>layer</a:t>
            </a:r>
            <a:r>
              <a:rPr lang="da-DK" dirty="0"/>
              <a:t> -&gt; </a:t>
            </a:r>
            <a:r>
              <a:rPr lang="en-US" dirty="0"/>
              <a:t>connect with the DB and perform CRUD operations</a:t>
            </a:r>
            <a:endParaRPr lang="da-DK" dirty="0"/>
          </a:p>
          <a:p>
            <a:endParaRPr lang="da-DK" dirty="0"/>
          </a:p>
          <a:p>
            <a:r>
              <a:rPr lang="da-DK" dirty="0"/>
              <a:t>See </a:t>
            </a:r>
            <a:r>
              <a:rPr lang="da-DK" dirty="0" err="1"/>
              <a:t>example</a:t>
            </a:r>
            <a:r>
              <a:rPr lang="da-DK" dirty="0"/>
              <a:t> in </a:t>
            </a:r>
            <a:r>
              <a:rPr lang="da-DK" sz="2800" b="1" dirty="0"/>
              <a:t>(+)</a:t>
            </a:r>
            <a:r>
              <a:rPr lang="da-DK" dirty="0"/>
              <a:t> </a:t>
            </a:r>
          </a:p>
          <a:p>
            <a:endParaRPr lang="da-DK" dirty="0"/>
          </a:p>
          <a:p>
            <a:r>
              <a:rPr lang="da-DK" sz="2000" dirty="0"/>
              <a:t>From </a:t>
            </a:r>
            <a:r>
              <a:rPr lang="da-DK" sz="2000" b="1" dirty="0"/>
              <a:t>(+)</a:t>
            </a:r>
            <a:r>
              <a:rPr lang="da-DK" sz="2000" dirty="0"/>
              <a:t>: </a:t>
            </a:r>
            <a:r>
              <a:rPr lang="da-DK" sz="2000" dirty="0">
                <a:hlinkClick r:id="rId3"/>
              </a:rPr>
              <a:t>https://www.c-sharpcorner.com/UploadFile/dacca2/understand-3-tier-architecture-in-C-Sharp-net/</a:t>
            </a:r>
            <a:r>
              <a:rPr lang="da-DK" sz="2000" dirty="0"/>
              <a:t> </a:t>
            </a:r>
          </a:p>
          <a:p>
            <a:r>
              <a:rPr lang="da-DK" sz="2000" dirty="0"/>
              <a:t>Alternative: </a:t>
            </a:r>
            <a:r>
              <a:rPr lang="da-DK" sz="2000" dirty="0">
                <a:hlinkClick r:id="rId4"/>
              </a:rPr>
              <a:t>https://www.codeproject.com/Articles/36847/Three-Layer-Architecture-in-C-NET-2</a:t>
            </a:r>
            <a:r>
              <a:rPr lang="da-DK" sz="2000" dirty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07078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5F5025-BC50-2168-955B-95847D50A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>
                <a:solidFill>
                  <a:schemeClr val="accent6"/>
                </a:solidFill>
              </a:rPr>
              <a:t>Tasks for </a:t>
            </a:r>
            <a:r>
              <a:rPr lang="da-DK" b="1" dirty="0" err="1">
                <a:solidFill>
                  <a:schemeClr val="accent6"/>
                </a:solidFill>
              </a:rPr>
              <a:t>next</a:t>
            </a:r>
            <a:r>
              <a:rPr lang="da-DK" b="1" dirty="0">
                <a:solidFill>
                  <a:schemeClr val="accent6"/>
                </a:solidFill>
              </a:rPr>
              <a:t> time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BF0D35-4515-1161-B63D-029960425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sz="2000" i="1" dirty="0">
                <a:solidFill>
                  <a:schemeClr val="accent6"/>
                </a:solidFill>
              </a:rPr>
              <a:t>(but </a:t>
            </a:r>
            <a:r>
              <a:rPr lang="da-DK" sz="2000" i="1" dirty="0" err="1">
                <a:solidFill>
                  <a:schemeClr val="accent6"/>
                </a:solidFill>
              </a:rPr>
              <a:t>you</a:t>
            </a:r>
            <a:r>
              <a:rPr lang="da-DK" sz="2000" i="1" dirty="0">
                <a:solidFill>
                  <a:schemeClr val="accent6"/>
                </a:solidFill>
              </a:rPr>
              <a:t> </a:t>
            </a:r>
            <a:r>
              <a:rPr lang="da-DK" sz="2000" i="1" dirty="0" err="1">
                <a:solidFill>
                  <a:schemeClr val="accent6"/>
                </a:solidFill>
              </a:rPr>
              <a:t>can</a:t>
            </a:r>
            <a:r>
              <a:rPr lang="da-DK" sz="2000" i="1" dirty="0">
                <a:solidFill>
                  <a:schemeClr val="accent6"/>
                </a:solidFill>
              </a:rPr>
              <a:t> start </a:t>
            </a:r>
            <a:r>
              <a:rPr lang="da-DK" sz="2000" i="1" dirty="0" err="1">
                <a:solidFill>
                  <a:schemeClr val="accent6"/>
                </a:solidFill>
              </a:rPr>
              <a:t>here</a:t>
            </a:r>
            <a:r>
              <a:rPr lang="da-DK" sz="2000" i="1" dirty="0">
                <a:solidFill>
                  <a:schemeClr val="accent6"/>
                </a:solidFill>
              </a:rPr>
              <a:t>, in </a:t>
            </a:r>
            <a:r>
              <a:rPr lang="da-DK" sz="2000" i="1" dirty="0" err="1">
                <a:solidFill>
                  <a:schemeClr val="accent6"/>
                </a:solidFill>
              </a:rPr>
              <a:t>groups</a:t>
            </a:r>
            <a:r>
              <a:rPr lang="da-DK" sz="2000" i="1" dirty="0">
                <a:solidFill>
                  <a:schemeClr val="accent6"/>
                </a:solidFill>
              </a:rPr>
              <a:t> </a:t>
            </a:r>
            <a:r>
              <a:rPr lang="da-DK" sz="2000" i="1" dirty="0" err="1">
                <a:solidFill>
                  <a:schemeClr val="accent6"/>
                </a:solidFill>
              </a:rPr>
              <a:t>if</a:t>
            </a:r>
            <a:r>
              <a:rPr lang="da-DK" sz="2000" i="1" dirty="0">
                <a:solidFill>
                  <a:schemeClr val="accent6"/>
                </a:solidFill>
              </a:rPr>
              <a:t> </a:t>
            </a:r>
            <a:r>
              <a:rPr lang="da-DK" sz="2000" i="1" dirty="0" err="1">
                <a:solidFill>
                  <a:schemeClr val="accent6"/>
                </a:solidFill>
              </a:rPr>
              <a:t>you</a:t>
            </a:r>
            <a:r>
              <a:rPr lang="da-DK" sz="2000" i="1" dirty="0">
                <a:solidFill>
                  <a:schemeClr val="accent6"/>
                </a:solidFill>
              </a:rPr>
              <a:t> like)</a:t>
            </a:r>
            <a:endParaRPr lang="en-US" i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933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07CEA-4EAC-7F8A-19D4-8E6139931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rgbClr val="FF0000"/>
                </a:solidFill>
              </a:rPr>
              <a:t>Task – 3tier </a:t>
            </a:r>
            <a:r>
              <a:rPr lang="da-DK" dirty="0" err="1">
                <a:solidFill>
                  <a:srgbClr val="FF0000"/>
                </a:solidFill>
              </a:rPr>
              <a:t>application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9E1F-8068-19FB-914E-D223B726E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a-DK" dirty="0"/>
              <a:t>Look at folder </a:t>
            </a:r>
            <a:r>
              <a:rPr lang="da-DK" dirty="0" err="1"/>
              <a:t>code</a:t>
            </a:r>
            <a:r>
              <a:rPr lang="da-DK" dirty="0"/>
              <a:t>\task</a:t>
            </a:r>
          </a:p>
          <a:p>
            <a:r>
              <a:rPr lang="da-DK" dirty="0" err="1"/>
              <a:t>Starting</a:t>
            </a:r>
            <a:r>
              <a:rPr lang="da-DK" dirty="0"/>
              <a:t> from the </a:t>
            </a:r>
            <a:r>
              <a:rPr lang="da-DK" dirty="0" err="1"/>
              <a:t>classes</a:t>
            </a:r>
            <a:r>
              <a:rPr lang="da-DK" dirty="0"/>
              <a:t> in </a:t>
            </a:r>
            <a:r>
              <a:rPr lang="da-DK" dirty="0" err="1">
                <a:solidFill>
                  <a:schemeClr val="accent1"/>
                </a:solidFill>
              </a:rPr>
              <a:t>PeopleAndDogs.cs</a:t>
            </a:r>
            <a:r>
              <a:rPr lang="da-DK" dirty="0"/>
              <a:t>:</a:t>
            </a:r>
          </a:p>
          <a:p>
            <a:pPr lvl="1"/>
            <a:r>
              <a:rPr lang="da-DK" dirty="0" err="1"/>
              <a:t>Create</a:t>
            </a:r>
            <a:r>
              <a:rPr lang="da-DK" dirty="0"/>
              <a:t> a WPF C# </a:t>
            </a:r>
            <a:r>
              <a:rPr lang="da-DK" dirty="0" err="1"/>
              <a:t>application</a:t>
            </a:r>
            <a:r>
              <a:rPr lang="da-DK" dirty="0"/>
              <a:t>, </a:t>
            </a:r>
          </a:p>
          <a:p>
            <a:pPr lvl="2"/>
            <a:r>
              <a:rPr lang="da-DK" dirty="0"/>
              <a:t>in the </a:t>
            </a:r>
            <a:r>
              <a:rPr lang="da-DK" dirty="0" err="1"/>
              <a:t>constructor</a:t>
            </a:r>
            <a:r>
              <a:rPr lang="da-DK" dirty="0"/>
              <a:t> of the </a:t>
            </a:r>
            <a:r>
              <a:rPr lang="da-DK" dirty="0" err="1"/>
              <a:t>main</a:t>
            </a:r>
            <a:r>
              <a:rPr lang="da-DK" dirty="0"/>
              <a:t> </a:t>
            </a:r>
            <a:r>
              <a:rPr lang="da-DK" dirty="0" err="1"/>
              <a:t>window</a:t>
            </a:r>
            <a:r>
              <a:rPr lang="da-DK" dirty="0"/>
              <a:t>: </a:t>
            </a:r>
            <a:r>
              <a:rPr lang="da-DK" dirty="0" err="1"/>
              <a:t>create</a:t>
            </a:r>
            <a:r>
              <a:rPr lang="da-DK" dirty="0"/>
              <a:t> a list of 2 </a:t>
            </a:r>
            <a:r>
              <a:rPr lang="da-DK" dirty="0" err="1"/>
              <a:t>objects</a:t>
            </a:r>
            <a:r>
              <a:rPr lang="da-DK" dirty="0"/>
              <a:t> of class Person (*).</a:t>
            </a:r>
          </a:p>
          <a:p>
            <a:pPr lvl="2"/>
            <a:r>
              <a:rPr lang="da-DK" dirty="0" err="1"/>
              <a:t>Then</a:t>
            </a:r>
            <a:r>
              <a:rPr lang="da-DK" dirty="0"/>
              <a:t> in the </a:t>
            </a:r>
            <a:r>
              <a:rPr lang="da-DK" i="1" dirty="0" err="1"/>
              <a:t>visual</a:t>
            </a:r>
            <a:r>
              <a:rPr lang="da-DK" i="1" dirty="0"/>
              <a:t> editor </a:t>
            </a:r>
            <a:r>
              <a:rPr lang="da-DK" dirty="0" err="1"/>
              <a:t>place</a:t>
            </a:r>
            <a:r>
              <a:rPr lang="da-DK" dirty="0"/>
              <a:t> a </a:t>
            </a:r>
            <a:r>
              <a:rPr lang="da-DK" dirty="0" err="1"/>
              <a:t>DataGrid</a:t>
            </a:r>
            <a:r>
              <a:rPr lang="da-DK" dirty="0"/>
              <a:t>, and </a:t>
            </a:r>
            <a:r>
              <a:rPr lang="da-DK" dirty="0" err="1"/>
              <a:t>use</a:t>
            </a:r>
            <a:r>
              <a:rPr lang="da-DK" dirty="0"/>
              <a:t> it to show </a:t>
            </a:r>
            <a:r>
              <a:rPr lang="da-DK" dirty="0" err="1"/>
              <a:t>your</a:t>
            </a:r>
            <a:r>
              <a:rPr lang="da-DK" dirty="0"/>
              <a:t> list of </a:t>
            </a:r>
            <a:r>
              <a:rPr lang="da-DK" dirty="0" err="1"/>
              <a:t>pople</a:t>
            </a:r>
            <a:endParaRPr lang="da-DK" dirty="0"/>
          </a:p>
          <a:p>
            <a:pPr lvl="2"/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also</a:t>
            </a:r>
            <a:r>
              <a:rPr lang="da-DK" dirty="0"/>
              <a:t> a </a:t>
            </a:r>
            <a:r>
              <a:rPr lang="da-DK" dirty="0" err="1"/>
              <a:t>textbox</a:t>
            </a:r>
            <a:r>
              <a:rPr lang="da-DK" dirty="0"/>
              <a:t>  and a </a:t>
            </a:r>
            <a:r>
              <a:rPr lang="da-DK" dirty="0" err="1"/>
              <a:t>button</a:t>
            </a:r>
            <a:r>
              <a:rPr lang="da-DK" dirty="0"/>
              <a:t> ”</a:t>
            </a:r>
            <a:r>
              <a:rPr lang="da-DK" dirty="0" err="1"/>
              <a:t>add</a:t>
            </a:r>
            <a:r>
              <a:rPr lang="da-DK" dirty="0"/>
              <a:t> person” </a:t>
            </a:r>
            <a:r>
              <a:rPr lang="da-DK" dirty="0" err="1"/>
              <a:t>below</a:t>
            </a:r>
            <a:r>
              <a:rPr lang="da-DK" dirty="0"/>
              <a:t> the </a:t>
            </a:r>
            <a:r>
              <a:rPr lang="da-DK" dirty="0" err="1"/>
              <a:t>DataGrid</a:t>
            </a:r>
            <a:r>
              <a:rPr lang="da-DK" dirty="0"/>
              <a:t>;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press</a:t>
            </a:r>
            <a:r>
              <a:rPr lang="da-DK" dirty="0"/>
              <a:t> the </a:t>
            </a:r>
            <a:r>
              <a:rPr lang="da-DK" dirty="0" err="1"/>
              <a:t>button</a:t>
            </a:r>
            <a:r>
              <a:rPr lang="da-DK" dirty="0"/>
              <a:t>, it </a:t>
            </a:r>
            <a:r>
              <a:rPr lang="da-DK" dirty="0" err="1"/>
              <a:t>adds</a:t>
            </a:r>
            <a:r>
              <a:rPr lang="da-DK" dirty="0"/>
              <a:t> a new person </a:t>
            </a:r>
            <a:r>
              <a:rPr lang="da-DK" dirty="0" err="1"/>
              <a:t>called</a:t>
            </a:r>
            <a:r>
              <a:rPr lang="da-DK" dirty="0"/>
              <a:t> like the </a:t>
            </a:r>
            <a:r>
              <a:rPr lang="da-DK" dirty="0" err="1"/>
              <a:t>textbox</a:t>
            </a:r>
            <a:r>
              <a:rPr lang="da-DK" dirty="0"/>
              <a:t> </a:t>
            </a:r>
            <a:r>
              <a:rPr lang="da-DK" dirty="0" err="1"/>
              <a:t>says</a:t>
            </a:r>
            <a:r>
              <a:rPr lang="da-DK" dirty="0"/>
              <a:t>.</a:t>
            </a:r>
          </a:p>
          <a:p>
            <a:pPr lvl="2"/>
            <a:r>
              <a:rPr lang="da-DK" dirty="0" err="1"/>
              <a:t>Every</a:t>
            </a:r>
            <a:r>
              <a:rPr lang="da-DK" dirty="0"/>
              <a:t> time a new person is </a:t>
            </a:r>
            <a:r>
              <a:rPr lang="da-DK" dirty="0" err="1"/>
              <a:t>added</a:t>
            </a:r>
            <a:r>
              <a:rPr lang="da-DK" dirty="0"/>
              <a:t>, the </a:t>
            </a:r>
            <a:r>
              <a:rPr lang="da-DK" dirty="0" err="1"/>
              <a:t>DataGrid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refresh</a:t>
            </a:r>
            <a:r>
              <a:rPr lang="da-DK" dirty="0"/>
              <a:t> and show the new list of </a:t>
            </a:r>
            <a:r>
              <a:rPr lang="da-DK" dirty="0" err="1"/>
              <a:t>people</a:t>
            </a:r>
            <a:endParaRPr lang="da-DK" dirty="0"/>
          </a:p>
          <a:p>
            <a:pPr lvl="1"/>
            <a:r>
              <a:rPr lang="da-DK" dirty="0"/>
              <a:t>Now: (IN SQL) </a:t>
            </a:r>
            <a:r>
              <a:rPr lang="da-DK" dirty="0" err="1"/>
              <a:t>define</a:t>
            </a:r>
            <a:r>
              <a:rPr lang="da-DK" dirty="0"/>
              <a:t> a database ”</a:t>
            </a:r>
            <a:r>
              <a:rPr lang="da-DK" dirty="0" err="1"/>
              <a:t>storage</a:t>
            </a:r>
            <a:r>
              <a:rPr lang="da-DK" dirty="0"/>
              <a:t>” with </a:t>
            </a:r>
            <a:r>
              <a:rPr lang="da-DK" dirty="0" err="1"/>
              <a:t>only</a:t>
            </a:r>
            <a:r>
              <a:rPr lang="da-DK" dirty="0"/>
              <a:t> 1 </a:t>
            </a:r>
            <a:r>
              <a:rPr lang="da-DK" dirty="0" err="1"/>
              <a:t>table</a:t>
            </a:r>
            <a:r>
              <a:rPr lang="da-DK" dirty="0"/>
              <a:t> for the </a:t>
            </a:r>
            <a:r>
              <a:rPr lang="da-DK" dirty="0" err="1"/>
              <a:t>people</a:t>
            </a:r>
            <a:r>
              <a:rPr lang="da-DK" dirty="0"/>
              <a:t> in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application</a:t>
            </a:r>
            <a:endParaRPr lang="da-DK" dirty="0"/>
          </a:p>
          <a:p>
            <a:pPr lvl="2"/>
            <a:r>
              <a:rPr lang="da-DK" dirty="0"/>
              <a:t>the </a:t>
            </a:r>
            <a:r>
              <a:rPr lang="da-DK" dirty="0" err="1"/>
              <a:t>table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have the same </a:t>
            </a:r>
            <a:r>
              <a:rPr lang="da-DK" dirty="0" err="1"/>
              <a:t>attributes</a:t>
            </a:r>
            <a:r>
              <a:rPr lang="da-DK" dirty="0"/>
              <a:t> as the </a:t>
            </a:r>
            <a:r>
              <a:rPr lang="da-DK" dirty="0" err="1"/>
              <a:t>objects</a:t>
            </a:r>
            <a:r>
              <a:rPr lang="da-DK" dirty="0"/>
              <a:t> in </a:t>
            </a:r>
            <a:r>
              <a:rPr lang="da-DK" dirty="0" err="1"/>
              <a:t>your</a:t>
            </a:r>
            <a:r>
              <a:rPr lang="da-DK" dirty="0"/>
              <a:t> class</a:t>
            </a:r>
          </a:p>
          <a:p>
            <a:pPr lvl="1"/>
            <a:r>
              <a:rPr lang="da-DK" dirty="0"/>
              <a:t>Go back to </a:t>
            </a:r>
            <a:r>
              <a:rPr lang="da-DK" dirty="0" err="1"/>
              <a:t>your</a:t>
            </a:r>
            <a:r>
              <a:rPr lang="da-DK" dirty="0"/>
              <a:t> WPF app and </a:t>
            </a:r>
            <a:r>
              <a:rPr lang="da-DK" dirty="0" err="1"/>
              <a:t>add</a:t>
            </a:r>
            <a:r>
              <a:rPr lang="da-DK" dirty="0"/>
              <a:t> database </a:t>
            </a:r>
            <a:r>
              <a:rPr lang="da-DK" dirty="0" err="1"/>
              <a:t>connection</a:t>
            </a:r>
            <a:r>
              <a:rPr lang="da-DK" dirty="0"/>
              <a:t> to the ”</a:t>
            </a:r>
            <a:r>
              <a:rPr lang="da-DK" dirty="0" err="1"/>
              <a:t>storage</a:t>
            </a:r>
            <a:r>
              <a:rPr lang="da-DK" dirty="0"/>
              <a:t>” DB,</a:t>
            </a:r>
          </a:p>
          <a:p>
            <a:pPr lvl="1"/>
            <a:r>
              <a:rPr lang="da-DK" dirty="0" err="1"/>
              <a:t>Create</a:t>
            </a:r>
            <a:r>
              <a:rPr lang="da-DK" dirty="0"/>
              <a:t> a </a:t>
            </a:r>
            <a:r>
              <a:rPr lang="da-DK" dirty="0" err="1"/>
              <a:t>DataManager</a:t>
            </a:r>
            <a:r>
              <a:rPr lang="da-DK" dirty="0"/>
              <a:t> class, and </a:t>
            </a:r>
            <a:r>
              <a:rPr lang="da-DK" dirty="0" err="1"/>
              <a:t>write</a:t>
            </a:r>
            <a:r>
              <a:rPr lang="da-DK" dirty="0"/>
              <a:t> a Load, </a:t>
            </a:r>
            <a:r>
              <a:rPr lang="da-DK" dirty="0" err="1"/>
              <a:t>AddOne</a:t>
            </a:r>
            <a:r>
              <a:rPr lang="da-DK" dirty="0"/>
              <a:t>, and Save </a:t>
            </a:r>
            <a:r>
              <a:rPr lang="da-DK" dirty="0" err="1"/>
              <a:t>methods</a:t>
            </a:r>
            <a:r>
              <a:rPr lang="da-DK" dirty="0"/>
              <a:t>. The Load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connect</a:t>
            </a:r>
            <a:r>
              <a:rPr lang="da-DK" dirty="0"/>
              <a:t> to the DB, </a:t>
            </a:r>
            <a:r>
              <a:rPr lang="da-DK" dirty="0" err="1"/>
              <a:t>read</a:t>
            </a:r>
            <a:r>
              <a:rPr lang="da-DK" dirty="0"/>
              <a:t> the </a:t>
            </a:r>
            <a:r>
              <a:rPr lang="da-DK" dirty="0" err="1"/>
              <a:t>entire</a:t>
            </a:r>
            <a:r>
              <a:rPr lang="da-DK" dirty="0"/>
              <a:t> </a:t>
            </a:r>
            <a:r>
              <a:rPr lang="da-DK" dirty="0" err="1"/>
              <a:t>table</a:t>
            </a:r>
            <a:r>
              <a:rPr lang="da-DK" dirty="0"/>
              <a:t>, and return a list of Person </a:t>
            </a:r>
            <a:r>
              <a:rPr lang="da-DK" dirty="0" err="1"/>
              <a:t>objects</a:t>
            </a:r>
            <a:r>
              <a:rPr lang="da-DK" dirty="0"/>
              <a:t>; the Save </a:t>
            </a:r>
            <a:r>
              <a:rPr lang="da-DK" dirty="0" err="1"/>
              <a:t>takes</a:t>
            </a:r>
            <a:r>
              <a:rPr lang="da-DK" dirty="0"/>
              <a:t> a list of Person </a:t>
            </a:r>
            <a:r>
              <a:rPr lang="da-DK" dirty="0" err="1"/>
              <a:t>objects</a:t>
            </a:r>
            <a:r>
              <a:rPr lang="da-DK" dirty="0"/>
              <a:t> and removes all </a:t>
            </a:r>
            <a:r>
              <a:rPr lang="da-DK" dirty="0" err="1"/>
              <a:t>rows</a:t>
            </a:r>
            <a:r>
              <a:rPr lang="da-DK" dirty="0"/>
              <a:t> in the </a:t>
            </a:r>
            <a:r>
              <a:rPr lang="da-DK" dirty="0" err="1"/>
              <a:t>table</a:t>
            </a:r>
            <a:r>
              <a:rPr lang="da-DK" dirty="0"/>
              <a:t>, </a:t>
            </a:r>
            <a:r>
              <a:rPr lang="da-DK" dirty="0" err="1"/>
              <a:t>then</a:t>
            </a:r>
            <a:r>
              <a:rPr lang="da-DK" dirty="0"/>
              <a:t> </a:t>
            </a:r>
            <a:r>
              <a:rPr lang="da-DK" dirty="0" err="1"/>
              <a:t>inserts</a:t>
            </a:r>
            <a:r>
              <a:rPr lang="da-DK" dirty="0"/>
              <a:t> all the data from all Person </a:t>
            </a:r>
            <a:r>
              <a:rPr lang="da-DK" dirty="0" err="1"/>
              <a:t>objects</a:t>
            </a:r>
            <a:r>
              <a:rPr lang="da-DK" dirty="0"/>
              <a:t> in the list. The </a:t>
            </a:r>
            <a:r>
              <a:rPr lang="da-DK" dirty="0" err="1"/>
              <a:t>AddOne</a:t>
            </a:r>
            <a:r>
              <a:rPr lang="da-DK" dirty="0"/>
              <a:t> </a:t>
            </a:r>
            <a:r>
              <a:rPr lang="da-DK" dirty="0" err="1"/>
              <a:t>method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take</a:t>
            </a:r>
            <a:r>
              <a:rPr lang="da-DK" dirty="0"/>
              <a:t> a single </a:t>
            </a:r>
            <a:r>
              <a:rPr lang="da-DK" dirty="0" err="1"/>
              <a:t>instance</a:t>
            </a:r>
            <a:r>
              <a:rPr lang="da-DK" dirty="0"/>
              <a:t> of Person and </a:t>
            </a:r>
            <a:r>
              <a:rPr lang="da-DK" dirty="0" err="1"/>
              <a:t>insert</a:t>
            </a:r>
            <a:r>
              <a:rPr lang="da-DK" dirty="0"/>
              <a:t> it in the </a:t>
            </a:r>
            <a:r>
              <a:rPr lang="da-DK" dirty="0" err="1"/>
              <a:t>table</a:t>
            </a:r>
            <a:r>
              <a:rPr lang="da-DK" dirty="0"/>
              <a:t>.</a:t>
            </a:r>
          </a:p>
          <a:p>
            <a:pPr lvl="1"/>
            <a:r>
              <a:rPr lang="da-DK" dirty="0"/>
              <a:t>Change the </a:t>
            </a:r>
            <a:r>
              <a:rPr lang="da-DK" dirty="0" err="1"/>
              <a:t>code</a:t>
            </a:r>
            <a:r>
              <a:rPr lang="da-DK" dirty="0"/>
              <a:t>, so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add</a:t>
            </a:r>
            <a:r>
              <a:rPr lang="da-DK" dirty="0"/>
              <a:t> a new person to </a:t>
            </a:r>
            <a:r>
              <a:rPr lang="da-DK" dirty="0" err="1"/>
              <a:t>your</a:t>
            </a:r>
            <a:r>
              <a:rPr lang="da-DK" dirty="0"/>
              <a:t> list, a </a:t>
            </a:r>
            <a:r>
              <a:rPr lang="da-DK" dirty="0" err="1"/>
              <a:t>method</a:t>
            </a:r>
            <a:r>
              <a:rPr lang="da-DK" dirty="0"/>
              <a:t> </a:t>
            </a:r>
            <a:r>
              <a:rPr lang="da-DK" dirty="0" err="1"/>
              <a:t>inserts</a:t>
            </a:r>
            <a:r>
              <a:rPr lang="da-DK" dirty="0"/>
              <a:t> a new </a:t>
            </a:r>
            <a:r>
              <a:rPr lang="da-DK" dirty="0" err="1"/>
              <a:t>row</a:t>
            </a:r>
            <a:r>
              <a:rPr lang="da-DK" dirty="0"/>
              <a:t> in the </a:t>
            </a:r>
            <a:r>
              <a:rPr lang="da-DK" dirty="0" err="1"/>
              <a:t>table</a:t>
            </a:r>
            <a:endParaRPr lang="da-DK" dirty="0"/>
          </a:p>
          <a:p>
            <a:pPr lvl="1"/>
            <a:r>
              <a:rPr lang="da-DK" dirty="0"/>
              <a:t>Change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, so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application</a:t>
            </a:r>
            <a:r>
              <a:rPr lang="da-DK" dirty="0"/>
              <a:t> starts, it </a:t>
            </a:r>
            <a:r>
              <a:rPr lang="da-DK" dirty="0" err="1"/>
              <a:t>uses</a:t>
            </a:r>
            <a:r>
              <a:rPr lang="da-DK" dirty="0"/>
              <a:t> a SELECT to </a:t>
            </a:r>
            <a:r>
              <a:rPr lang="da-DK" dirty="0" err="1"/>
              <a:t>build</a:t>
            </a:r>
            <a:r>
              <a:rPr lang="da-DK" dirty="0"/>
              <a:t> the initial list of </a:t>
            </a:r>
            <a:r>
              <a:rPr lang="da-DK" dirty="0" err="1"/>
              <a:t>people</a:t>
            </a:r>
            <a:r>
              <a:rPr lang="da-DK" dirty="0"/>
              <a:t> </a:t>
            </a:r>
            <a:r>
              <a:rPr lang="da-DK" b="1" dirty="0"/>
              <a:t>(*) </a:t>
            </a:r>
            <a:r>
              <a:rPr lang="da-DK" dirty="0"/>
              <a:t>from the DB </a:t>
            </a:r>
            <a:r>
              <a:rPr lang="da-DK" dirty="0" err="1"/>
              <a:t>table</a:t>
            </a:r>
            <a:endParaRPr lang="da-DK" dirty="0"/>
          </a:p>
          <a:p>
            <a:pPr lvl="1"/>
            <a:endParaRPr lang="da-DK" dirty="0"/>
          </a:p>
          <a:p>
            <a:pPr lvl="1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EE3B262-B24E-9193-019E-819147E90897}"/>
              </a:ext>
            </a:extLst>
          </p:cNvPr>
          <p:cNvSpPr/>
          <p:nvPr/>
        </p:nvSpPr>
        <p:spPr>
          <a:xfrm>
            <a:off x="10758616" y="5543662"/>
            <a:ext cx="1367480" cy="12666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Rest of the time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88B22C-4547-3D07-7306-71B2F4962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0532" y="226321"/>
            <a:ext cx="2767136" cy="205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071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D496-F3B4-B76E-C8D9-FD276C807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 algn="ctr"/>
            <a:r>
              <a:rPr lang="da-DK" sz="5400" dirty="0"/>
              <a:t>OOP </a:t>
            </a:r>
            <a:r>
              <a:rPr lang="da-DK" sz="5400" b="1" dirty="0">
                <a:solidFill>
                  <a:schemeClr val="accent2"/>
                </a:solidFill>
              </a:rPr>
              <a:t>≠</a:t>
            </a:r>
            <a:r>
              <a:rPr lang="da-DK" sz="5400" dirty="0"/>
              <a:t> </a:t>
            </a:r>
            <a:r>
              <a:rPr lang="da-DK" sz="5400" dirty="0" err="1"/>
              <a:t>tables</a:t>
            </a:r>
            <a:endParaRPr lang="en-US" sz="5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F096636-EF23-BFA1-BF18-20CE4DA548B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9193" y="2209454"/>
            <a:ext cx="5699760" cy="3583681"/>
          </a:xfrm>
          <a:prstGeom prst="rect">
            <a:avLst/>
          </a:prstGeom>
        </p:spPr>
      </p:pic>
      <p:pic>
        <p:nvPicPr>
          <p:cNvPr id="9" name="Content Placeholder 8" descr="A screenshot of a computer">
            <a:extLst>
              <a:ext uri="{FF2B5EF4-FFF2-40B4-BE49-F238E27FC236}">
                <a16:creationId xmlns:a16="http://schemas.microsoft.com/office/drawing/2014/main" id="{9E8C1736-B38F-5033-2BFC-BC87EDC63F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56000"/>
                    </a14:imgEffect>
                    <a14:imgEffect>
                      <a14:brightnessContrast bright="-39000" contrast="7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047" y="2403673"/>
            <a:ext cx="5699760" cy="2761714"/>
          </a:xfr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9A6049F-7383-C71B-B152-8BABCB5C09C0}"/>
              </a:ext>
            </a:extLst>
          </p:cNvPr>
          <p:cNvCxnSpPr>
            <a:cxnSpLocks/>
          </p:cNvCxnSpPr>
          <p:nvPr/>
        </p:nvCxnSpPr>
        <p:spPr>
          <a:xfrm flipH="1">
            <a:off x="5918953" y="2001795"/>
            <a:ext cx="354094" cy="4057855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AD3FEE13-0873-96CC-AEA6-372D657C0C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91800" y="100925"/>
            <a:ext cx="1524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87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03C2C-8451-95DD-F71F-6D0E30E89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More problems…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3C469B-9BD3-1EE1-478E-AE8D78D7F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example [book]:</a:t>
            </a:r>
          </a:p>
          <a:p>
            <a:pPr lvl="1"/>
            <a:r>
              <a:rPr lang="en-US" dirty="0"/>
              <a:t>[…] to load and work with </a:t>
            </a:r>
            <a:r>
              <a:rPr lang="en-US" b="1" dirty="0"/>
              <a:t>a customer object</a:t>
            </a:r>
            <a:r>
              <a:rPr lang="en-US" dirty="0"/>
              <a:t>, a developer has to </a:t>
            </a:r>
            <a:r>
              <a:rPr lang="en-US" b="1" dirty="0"/>
              <a:t>send a SQL string to the database engine</a:t>
            </a:r>
            <a:r>
              <a:rPr lang="en-US" dirty="0"/>
              <a:t>. </a:t>
            </a:r>
          </a:p>
          <a:p>
            <a:pPr lvl="2"/>
            <a:r>
              <a:rPr lang="en-US" dirty="0"/>
              <a:t>This requires the </a:t>
            </a:r>
            <a:r>
              <a:rPr lang="en-US" b="1" dirty="0"/>
              <a:t>developer to be familiar with</a:t>
            </a:r>
            <a:r>
              <a:rPr lang="en-US" dirty="0"/>
              <a:t> the </a:t>
            </a:r>
            <a:r>
              <a:rPr lang="en-US" b="1" dirty="0"/>
              <a:t>relational schema </a:t>
            </a:r>
            <a:r>
              <a:rPr lang="en-US" dirty="0"/>
              <a:t>of the data. </a:t>
            </a:r>
          </a:p>
          <a:p>
            <a:pPr lvl="2"/>
            <a:r>
              <a:rPr lang="en-US" dirty="0"/>
              <a:t>In addition, the </a:t>
            </a:r>
            <a:r>
              <a:rPr lang="en-US" b="1" dirty="0"/>
              <a:t>SQL is hardcoded into the application </a:t>
            </a:r>
            <a:r>
              <a:rPr lang="en-US" dirty="0"/>
              <a:t>and the application is </a:t>
            </a:r>
            <a:r>
              <a:rPr lang="en-US" b="1" dirty="0"/>
              <a:t>not shielded from changes </a:t>
            </a:r>
            <a:r>
              <a:rPr lang="en-US" dirty="0"/>
              <a:t>in the underlying schema. </a:t>
            </a:r>
          </a:p>
          <a:p>
            <a:pPr lvl="1"/>
            <a:r>
              <a:rPr lang="en-US" b="1" dirty="0"/>
              <a:t>Another disadvantage </a:t>
            </a:r>
            <a:r>
              <a:rPr lang="en-US" dirty="0"/>
              <a:t>is that since the application sends the </a:t>
            </a:r>
            <a:r>
              <a:rPr lang="en-US" b="1" dirty="0"/>
              <a:t>SQL statements as a string </a:t>
            </a:r>
            <a:r>
              <a:rPr lang="en-US" dirty="0"/>
              <a:t>to the database engine for processing, </a:t>
            </a:r>
            <a:r>
              <a:rPr lang="en-US" b="1" dirty="0"/>
              <a:t>Visual Studio can’t implement syntax checking </a:t>
            </a:r>
            <a:r>
              <a:rPr lang="en-US" dirty="0"/>
              <a:t>and issue warnings and build errors to help with programmer productivity</a:t>
            </a:r>
          </a:p>
        </p:txBody>
      </p:sp>
    </p:spTree>
    <p:extLst>
      <p:ext uri="{BB962C8B-B14F-4D97-AF65-F5344CB8AC3E}">
        <p14:creationId xmlns:p14="http://schemas.microsoft.com/office/powerpoint/2010/main" val="456918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EAEAB4-A958-019C-B625-4408AA683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Perhaps </a:t>
            </a:r>
            <a:r>
              <a:rPr lang="da-DK" dirty="0" err="1"/>
              <a:t>there</a:t>
            </a:r>
            <a:r>
              <a:rPr lang="da-DK" dirty="0"/>
              <a:t> is a </a:t>
            </a:r>
            <a:r>
              <a:rPr lang="da-DK" dirty="0" err="1"/>
              <a:t>better</a:t>
            </a:r>
            <a:r>
              <a:rPr lang="da-DK" dirty="0"/>
              <a:t> </a:t>
            </a:r>
            <a:r>
              <a:rPr lang="da-DK" dirty="0" err="1"/>
              <a:t>way</a:t>
            </a:r>
            <a:r>
              <a:rPr lang="da-DK" dirty="0"/>
              <a:t>… ;)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CC74FB6-0D58-4E30-6E91-35F690676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7875" y="1858169"/>
            <a:ext cx="8096250" cy="4286250"/>
          </a:xfrm>
        </p:spPr>
      </p:pic>
    </p:spTree>
    <p:extLst>
      <p:ext uri="{BB962C8B-B14F-4D97-AF65-F5344CB8AC3E}">
        <p14:creationId xmlns:p14="http://schemas.microsoft.com/office/powerpoint/2010/main" val="2255243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839E38-883D-B428-ACCA-AF56BC4E6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Entity</a:t>
            </a:r>
            <a:r>
              <a:rPr lang="da-DK" dirty="0"/>
              <a:t> Framework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858B37-1D12-0F4C-DEDC-8C04FAF08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b="1" dirty="0"/>
              <a:t>[book]</a:t>
            </a:r>
          </a:p>
          <a:p>
            <a:r>
              <a:rPr lang="en-US" sz="2000" dirty="0"/>
              <a:t>The Entity Framework (EF) is an Object-Relational Mapping (ORM) technology built into ADO.NET. </a:t>
            </a:r>
          </a:p>
          <a:p>
            <a:r>
              <a:rPr lang="en-US" sz="2000" dirty="0"/>
              <a:t>EF eliminates </a:t>
            </a:r>
            <a:r>
              <a:rPr lang="en-US" sz="2000" b="1" dirty="0"/>
              <a:t>the mismatch </a:t>
            </a:r>
            <a:r>
              <a:rPr lang="en-US" sz="2000" dirty="0"/>
              <a:t>between the </a:t>
            </a:r>
            <a:r>
              <a:rPr lang="en-US" sz="2000" b="1" dirty="0"/>
              <a:t>objected-oriented programming </a:t>
            </a:r>
            <a:r>
              <a:rPr lang="en-US" sz="2000" dirty="0"/>
              <a:t>constructs of the .NET language and the </a:t>
            </a:r>
            <a:r>
              <a:rPr lang="en-US" sz="2000" b="1" dirty="0"/>
              <a:t>relational data </a:t>
            </a:r>
            <a:r>
              <a:rPr lang="en-US" sz="2000" dirty="0"/>
              <a:t>constructs of the database system.</a:t>
            </a:r>
          </a:p>
          <a:p>
            <a:endParaRPr lang="en-US" sz="2000" dirty="0"/>
          </a:p>
          <a:p>
            <a:r>
              <a:rPr lang="en-US" sz="2000" dirty="0"/>
              <a:t>EF </a:t>
            </a:r>
            <a:r>
              <a:rPr lang="en-US" sz="2000" b="1" dirty="0"/>
              <a:t>provides</a:t>
            </a:r>
            <a:r>
              <a:rPr lang="en-US" sz="2000" dirty="0"/>
              <a:t> the </a:t>
            </a:r>
            <a:r>
              <a:rPr lang="en-US" sz="2000" b="1" dirty="0"/>
              <a:t>mapping schema </a:t>
            </a:r>
            <a:r>
              <a:rPr lang="en-US" sz="2000" dirty="0"/>
              <a:t>that allows programmers to </a:t>
            </a:r>
            <a:r>
              <a:rPr lang="en-US" sz="2000" b="1" dirty="0"/>
              <a:t>work at a higher level of abstraction</a:t>
            </a:r>
            <a:r>
              <a:rPr lang="en-US" sz="2000" dirty="0"/>
              <a:t>. </a:t>
            </a:r>
          </a:p>
          <a:p>
            <a:pPr lvl="1"/>
            <a:r>
              <a:rPr lang="en-US" sz="1600" dirty="0"/>
              <a:t>They can write code using object-oriented constructs to query and load the entities (objects defined by classes). </a:t>
            </a:r>
          </a:p>
          <a:p>
            <a:pPr lvl="1"/>
            <a:r>
              <a:rPr lang="en-US" sz="1600" dirty="0"/>
              <a:t>The </a:t>
            </a:r>
            <a:r>
              <a:rPr lang="en-US" sz="1600" b="1" dirty="0"/>
              <a:t>mapping schema translates the queries </a:t>
            </a:r>
            <a:r>
              <a:rPr lang="en-US" sz="1600" dirty="0"/>
              <a:t>against the entities into the required database-specific language needed to perform CRUD (create, read, update, and delete) operations against the data.</a:t>
            </a:r>
          </a:p>
        </p:txBody>
      </p:sp>
    </p:spTree>
    <p:extLst>
      <p:ext uri="{BB962C8B-B14F-4D97-AF65-F5344CB8AC3E}">
        <p14:creationId xmlns:p14="http://schemas.microsoft.com/office/powerpoint/2010/main" val="4002733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0F880-8341-385D-0E0C-C978C507D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81A9-5962-AC2D-81C3-7C3BCE456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34250" cy="4351338"/>
          </a:xfrm>
        </p:spPr>
        <p:txBody>
          <a:bodyPr>
            <a:normAutofit/>
          </a:bodyPr>
          <a:lstStyle/>
          <a:p>
            <a:r>
              <a:rPr lang="da-DK" sz="2000" dirty="0"/>
              <a:t>From: </a:t>
            </a:r>
            <a:r>
              <a:rPr lang="da-DK" sz="2000" dirty="0">
                <a:hlinkClick r:id="rId2"/>
              </a:rPr>
              <a:t>https://www.entityframeworktutorial.net/what-is-entityframework.aspx</a:t>
            </a:r>
            <a:r>
              <a:rPr lang="da-DK" sz="2000" dirty="0"/>
              <a:t> , </a:t>
            </a:r>
            <a:r>
              <a:rPr lang="da-DK" sz="2000" dirty="0">
                <a:hlinkClick r:id="rId3"/>
              </a:rPr>
              <a:t>https://www.entityframeworktutorial.net/EntityFramework-Architecture.aspx</a:t>
            </a:r>
            <a:r>
              <a:rPr lang="da-DK" sz="2000" dirty="0"/>
              <a:t> </a:t>
            </a:r>
          </a:p>
          <a:p>
            <a:endParaRPr lang="da-DK" sz="2000" dirty="0"/>
          </a:p>
          <a:p>
            <a:r>
              <a:rPr lang="en-US" sz="2000" dirty="0"/>
              <a:t>“Entity Framework is an object-relational mapper (O/RM) that enables .NET developers to work with a database using .NET objects. </a:t>
            </a:r>
            <a:br>
              <a:rPr lang="en-US" sz="2000" dirty="0"/>
            </a:br>
            <a:r>
              <a:rPr lang="en-US" sz="2000" dirty="0"/>
              <a:t>It eliminates the need for most of the data-access code that developers usually need to write.”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A96A6C-BD96-29CC-D5A4-F8479EE55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2450" y="1934476"/>
            <a:ext cx="318135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164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84D09-875A-3E25-C272-2426D9F02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Approaches with 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90075-4CFE-2B6C-F499-2D2EB1581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z="2400" dirty="0" err="1"/>
              <a:t>There</a:t>
            </a:r>
            <a:r>
              <a:rPr lang="da-DK" sz="2400" dirty="0"/>
              <a:t> </a:t>
            </a:r>
            <a:r>
              <a:rPr lang="da-DK" sz="2400" dirty="0" err="1"/>
              <a:t>are</a:t>
            </a:r>
            <a:r>
              <a:rPr lang="da-DK" sz="2400" dirty="0"/>
              <a:t> 3 </a:t>
            </a:r>
            <a:r>
              <a:rPr lang="en-US" sz="2400" dirty="0"/>
              <a:t>different approaches you can use:</a:t>
            </a:r>
          </a:p>
          <a:p>
            <a:pPr marL="914400" lvl="1" indent="-457200">
              <a:buFont typeface="+mj-lt"/>
              <a:buAutoNum type="arabicPeriod"/>
            </a:pPr>
            <a:r>
              <a:rPr lang="da-DK" sz="2000" dirty="0"/>
              <a:t>Database-First</a:t>
            </a:r>
          </a:p>
          <a:p>
            <a:pPr marL="914400" lvl="1" indent="-457200">
              <a:buFont typeface="+mj-lt"/>
              <a:buAutoNum type="arabicPeriod"/>
            </a:pPr>
            <a:r>
              <a:rPr lang="da-DK" sz="2000" dirty="0"/>
              <a:t>Code-First</a:t>
            </a:r>
          </a:p>
          <a:p>
            <a:pPr marL="914400" lvl="1" indent="-457200">
              <a:buFont typeface="+mj-lt"/>
              <a:buAutoNum type="arabicPeriod"/>
            </a:pPr>
            <a:r>
              <a:rPr lang="da-DK" sz="2000" dirty="0"/>
              <a:t>Model-First</a:t>
            </a:r>
          </a:p>
          <a:p>
            <a:endParaRPr lang="da-DK" sz="2400" dirty="0"/>
          </a:p>
          <a:p>
            <a:endParaRPr lang="da-DK" sz="2400" dirty="0"/>
          </a:p>
          <a:p>
            <a:r>
              <a:rPr lang="da-DK" sz="2400" dirty="0"/>
              <a:t>From </a:t>
            </a:r>
            <a:r>
              <a:rPr lang="da-DK" sz="2400" dirty="0">
                <a:hlinkClick r:id="rId2"/>
              </a:rPr>
              <a:t>https://www.entityframeworktutorial.net/choosing-development-approach-with-entity-framework.aspx</a:t>
            </a:r>
            <a:r>
              <a:rPr lang="da-DK" sz="240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021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1449</TotalTime>
  <Words>2101</Words>
  <Application>Microsoft Office PowerPoint</Application>
  <PresentationFormat>Widescreen</PresentationFormat>
  <Paragraphs>227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SFMono-Regular</vt:lpstr>
      <vt:lpstr>Office Theme</vt:lpstr>
      <vt:lpstr>Applikationsudvikling II</vt:lpstr>
      <vt:lpstr>Topics:</vt:lpstr>
      <vt:lpstr>First… the problem</vt:lpstr>
      <vt:lpstr>OOP ≠ tables</vt:lpstr>
      <vt:lpstr>More problems…</vt:lpstr>
      <vt:lpstr>Perhaps there is a better way… ;)</vt:lpstr>
      <vt:lpstr>Entity Framework</vt:lpstr>
      <vt:lpstr>Architecture</vt:lpstr>
      <vt:lpstr>Development Approaches with EF</vt:lpstr>
      <vt:lpstr>Database-First</vt:lpstr>
      <vt:lpstr>Code-First</vt:lpstr>
      <vt:lpstr>Model-First Approach</vt:lpstr>
      <vt:lpstr>An example…</vt:lpstr>
      <vt:lpstr>1) Create a few classes: AKA the model</vt:lpstr>
      <vt:lpstr>2) Create a DbContext object: the context</vt:lpstr>
      <vt:lpstr>2B) Install the Entity Framework package</vt:lpstr>
      <vt:lpstr>EF core </vt:lpstr>
      <vt:lpstr>2C) Add a DbContext class to the code</vt:lpstr>
      <vt:lpstr>Done -&gt; it should work (but for me it doesn’t)</vt:lpstr>
      <vt:lpstr>Break</vt:lpstr>
      <vt:lpstr>Model-first</vt:lpstr>
      <vt:lpstr>…</vt:lpstr>
      <vt:lpstr>…</vt:lpstr>
      <vt:lpstr>…</vt:lpstr>
      <vt:lpstr>Adding assiciations</vt:lpstr>
      <vt:lpstr>From these entities: auto-generate a DB!</vt:lpstr>
      <vt:lpstr>…</vt:lpstr>
      <vt:lpstr>Break</vt:lpstr>
      <vt:lpstr>LINQ</vt:lpstr>
      <vt:lpstr>Language-Integrated Query (LINQ) </vt:lpstr>
      <vt:lpstr>How does that work?</vt:lpstr>
      <vt:lpstr>3-tier architecture</vt:lpstr>
      <vt:lpstr>Tasks for next time</vt:lpstr>
      <vt:lpstr>Task – 3tier 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Applikationsudvikling II</dc:title>
  <dc:creator>Andrea Valente</dc:creator>
  <cp:lastModifiedBy>Andrea Valente</cp:lastModifiedBy>
  <cp:revision>1138</cp:revision>
  <dcterms:created xsi:type="dcterms:W3CDTF">2023-04-04T17:00:34Z</dcterms:created>
  <dcterms:modified xsi:type="dcterms:W3CDTF">2023-05-08T08:13:12Z</dcterms:modified>
</cp:coreProperties>
</file>