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82" r:id="rId3"/>
    <p:sldId id="281" r:id="rId4"/>
    <p:sldId id="280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035-346D-8ACF-F260-4E076EEE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task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EE95-5486-415A-F5F6-A1726B37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classic RPG game, the characters can be: </a:t>
            </a:r>
            <a:r>
              <a:rPr lang="en-US" sz="2400" i="1" dirty="0"/>
              <a:t>humans, dwarves and werewolves</a:t>
            </a:r>
          </a:p>
          <a:p>
            <a:r>
              <a:rPr lang="en-US" sz="2400" dirty="0"/>
              <a:t>Every character has experience points (XP) and health points (HP); every character has a name</a:t>
            </a:r>
          </a:p>
          <a:p>
            <a:r>
              <a:rPr lang="en-US" sz="2400" dirty="0"/>
              <a:t>Consider a program in which 3 characters are created:</a:t>
            </a:r>
          </a:p>
          <a:p>
            <a:pPr lvl="1"/>
            <a:r>
              <a:rPr lang="en-US" sz="2000" dirty="0"/>
              <a:t>a human with 5 XP, 100 </a:t>
            </a:r>
            <a:r>
              <a:rPr lang="en-US" sz="2000" dirty="0" err="1"/>
              <a:t>HP,named</a:t>
            </a:r>
            <a:r>
              <a:rPr lang="en-US" sz="2000" dirty="0"/>
              <a:t> ”</a:t>
            </a:r>
            <a:r>
              <a:rPr lang="en-US" sz="2000" dirty="0" err="1"/>
              <a:t>billy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dwarf with 20 XP, 200 HP, named ”</a:t>
            </a:r>
            <a:r>
              <a:rPr lang="en-US" sz="2000" dirty="0" err="1"/>
              <a:t>keon</a:t>
            </a:r>
            <a:r>
              <a:rPr lang="en-US" sz="2000" dirty="0"/>
              <a:t> </a:t>
            </a:r>
            <a:r>
              <a:rPr lang="en-US" sz="2000" dirty="0" err="1"/>
              <a:t>Cobaltsmasher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werewolf with 0 XP, 500 HP and named ”</a:t>
            </a:r>
            <a:r>
              <a:rPr lang="en-US" sz="2000" dirty="0" err="1"/>
              <a:t>wolfgang</a:t>
            </a:r>
            <a:r>
              <a:rPr lang="en-US" sz="2000" dirty="0"/>
              <a:t>”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Perform a </a:t>
            </a:r>
            <a:r>
              <a:rPr lang="en-US" sz="2400" b="1" dirty="0">
                <a:solidFill>
                  <a:srgbClr val="FF0000"/>
                </a:solidFill>
              </a:rPr>
              <a:t>verb-noun analysis and find your classes</a:t>
            </a:r>
            <a:r>
              <a:rPr lang="en-US" sz="2400" dirty="0">
                <a:solidFill>
                  <a:srgbClr val="FF0000"/>
                </a:solidFill>
              </a:rPr>
              <a:t>, attributes and methods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8145CA-FC3D-39ED-EA7E-85EB17348851}"/>
              </a:ext>
            </a:extLst>
          </p:cNvPr>
          <p:cNvSpPr/>
          <p:nvPr/>
        </p:nvSpPr>
        <p:spPr>
          <a:xfrm>
            <a:off x="11046941" y="5707406"/>
            <a:ext cx="988541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 min</a:t>
            </a: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444E595-D0EA-9506-793F-CC6B352D0A4C}"/>
              </a:ext>
            </a:extLst>
          </p:cNvPr>
          <p:cNvSpPr/>
          <p:nvPr/>
        </p:nvSpPr>
        <p:spPr>
          <a:xfrm>
            <a:off x="7784756" y="211481"/>
            <a:ext cx="4145692" cy="10677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https://www.namegeneratorfun.com/dwarf</a:t>
            </a:r>
          </a:p>
        </p:txBody>
      </p:sp>
    </p:spTree>
    <p:extLst>
      <p:ext uri="{BB962C8B-B14F-4D97-AF65-F5344CB8AC3E}">
        <p14:creationId xmlns:p14="http://schemas.microsoft.com/office/powerpoint/2010/main" val="203482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091-F131-5A25-E9C5-BC6DA01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party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party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44B-3F53-D434-AC4E-14237A82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sz="2400" dirty="0" err="1">
                <a:solidFill>
                  <a:srgbClr val="FF0000"/>
                </a:solidFill>
              </a:rPr>
              <a:t>Add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method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br>
              <a:rPr lang="da-DK" sz="2400" dirty="0">
                <a:solidFill>
                  <a:srgbClr val="FF0000"/>
                </a:solidFill>
              </a:rPr>
            </a:br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i="1" dirty="0">
                <a:solidFill>
                  <a:srgbClr val="FF0000"/>
                </a:solidFill>
              </a:rPr>
              <a:t>public </a:t>
            </a:r>
            <a:r>
              <a:rPr lang="da-DK" sz="2400" i="1" dirty="0" err="1">
                <a:solidFill>
                  <a:srgbClr val="FF0000"/>
                </a:solidFill>
              </a:rPr>
              <a:t>void</a:t>
            </a:r>
            <a:r>
              <a:rPr lang="da-DK" sz="2400" i="1" dirty="0">
                <a:solidFill>
                  <a:srgbClr val="FF0000"/>
                </a:solidFill>
              </a:rPr>
              <a:t> Attack(Party </a:t>
            </a:r>
            <a:r>
              <a:rPr lang="da-DK" sz="2400" i="1" dirty="0" err="1">
                <a:solidFill>
                  <a:srgbClr val="FF0000"/>
                </a:solidFill>
              </a:rPr>
              <a:t>otherParty</a:t>
            </a:r>
            <a:r>
              <a:rPr lang="da-DK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to the Party class. </a:t>
            </a:r>
            <a:r>
              <a:rPr lang="da-DK" sz="2400" dirty="0" err="1">
                <a:solidFill>
                  <a:srgbClr val="FF0000"/>
                </a:solidFill>
              </a:rPr>
              <a:t>When</a:t>
            </a:r>
            <a:r>
              <a:rPr lang="da-DK" sz="2400" dirty="0">
                <a:solidFill>
                  <a:srgbClr val="FF0000"/>
                </a:solidFill>
              </a:rPr>
              <a:t> a party P1 </a:t>
            </a:r>
            <a:r>
              <a:rPr lang="da-DK" sz="2400" dirty="0" err="1">
                <a:solidFill>
                  <a:srgbClr val="FF0000"/>
                </a:solidFill>
              </a:rPr>
              <a:t>attacks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another</a:t>
            </a:r>
            <a:r>
              <a:rPr lang="da-DK" sz="2400" dirty="0">
                <a:solidFill>
                  <a:srgbClr val="FF0000"/>
                </a:solidFill>
              </a:rPr>
              <a:t> party P2 </a:t>
            </a:r>
            <a:r>
              <a:rPr lang="da-DK" sz="2400" dirty="0" err="1">
                <a:solidFill>
                  <a:srgbClr val="FF0000"/>
                </a:solidFill>
              </a:rPr>
              <a:t>you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should</a:t>
            </a:r>
            <a:r>
              <a:rPr lang="da-DK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For </a:t>
            </a:r>
            <a:r>
              <a:rPr lang="da-DK" sz="2000" dirty="0" err="1">
                <a:solidFill>
                  <a:srgbClr val="FF0000"/>
                </a:solidFill>
              </a:rPr>
              <a:t>each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character</a:t>
            </a:r>
            <a:r>
              <a:rPr lang="da-DK" sz="2000" dirty="0">
                <a:solidFill>
                  <a:srgbClr val="FF0000"/>
                </a:solidFill>
              </a:rPr>
              <a:t> of P1</a:t>
            </a:r>
          </a:p>
          <a:p>
            <a:pPr lvl="2"/>
            <a:r>
              <a:rPr lang="da-DK" sz="1600" dirty="0">
                <a:solidFill>
                  <a:srgbClr val="FF0000"/>
                </a:solidFill>
              </a:rPr>
              <a:t>Find a </a:t>
            </a:r>
            <a:r>
              <a:rPr lang="da-DK" sz="1600" dirty="0" err="1">
                <a:solidFill>
                  <a:srgbClr val="FF0000"/>
                </a:solidFill>
              </a:rPr>
              <a:t>random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r>
              <a:rPr lang="da-DK" sz="1600" dirty="0">
                <a:solidFill>
                  <a:srgbClr val="FF0000"/>
                </a:solidFill>
              </a:rPr>
              <a:t> in P2</a:t>
            </a:r>
          </a:p>
          <a:p>
            <a:pPr lvl="2"/>
            <a:r>
              <a:rPr lang="da-DK" sz="1600" dirty="0">
                <a:solidFill>
                  <a:srgbClr val="FF0000"/>
                </a:solidFill>
              </a:rPr>
              <a:t>The P1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attacks</a:t>
            </a:r>
            <a:r>
              <a:rPr lang="da-DK" sz="1600" dirty="0">
                <a:solidFill>
                  <a:srgbClr val="FF0000"/>
                </a:solidFill>
              </a:rPr>
              <a:t> the P2 </a:t>
            </a:r>
            <a:r>
              <a:rPr lang="da-DK" sz="1600" dirty="0" err="1">
                <a:solidFill>
                  <a:srgbClr val="FF0000"/>
                </a:solidFill>
              </a:rPr>
              <a:t>character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To “find a random character” in a party you need to add a method in the Party class: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public Character </a:t>
            </a:r>
            <a:r>
              <a:rPr lang="en-US" sz="2000" dirty="0" err="1">
                <a:solidFill>
                  <a:srgbClr val="FF0000"/>
                </a:solidFill>
              </a:rPr>
              <a:t>GetRandomCharacter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that returns a character from inside the party.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REMEMBER a party might contain other sub-parties, so the character could come from any of the sub-parties too…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Change your </a:t>
            </a:r>
            <a:r>
              <a:rPr lang="en-US" sz="2400" i="1" dirty="0"/>
              <a:t>main</a:t>
            </a:r>
            <a:r>
              <a:rPr lang="en-US" sz="2400" dirty="0"/>
              <a:t> to:</a:t>
            </a:r>
          </a:p>
          <a:p>
            <a:pPr lvl="1"/>
            <a:r>
              <a:rPr lang="en-US" sz="2000" dirty="0"/>
              <a:t>Create 2 parties, using the </a:t>
            </a:r>
            <a:r>
              <a:rPr lang="en-US" sz="2000" b="1" dirty="0" err="1">
                <a:solidFill>
                  <a:srgbClr val="7030A0"/>
                </a:solidFill>
              </a:rPr>
              <a:t>MakeBasicParty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method that you implemented earlier,</a:t>
            </a:r>
          </a:p>
          <a:p>
            <a:pPr lvl="1"/>
            <a:r>
              <a:rPr lang="en-US" sz="2000" dirty="0"/>
              <a:t>Then have the 2 parties attack one another</a:t>
            </a:r>
          </a:p>
          <a:p>
            <a:pPr lvl="1"/>
            <a:r>
              <a:rPr lang="en-US" sz="2000" dirty="0"/>
              <a:t>Print the state of both parties, at each “round”</a:t>
            </a:r>
          </a:p>
          <a:p>
            <a:pPr lvl="1"/>
            <a:r>
              <a:rPr lang="en-US" sz="2000" dirty="0"/>
              <a:t>Loop for 10 rounds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FCDED-C390-5A89-D904-20677D62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721" y="392985"/>
            <a:ext cx="2565079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"/>
    </mc:Choice>
    <mc:Fallback>
      <p:transition spd="slow" advTm="2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171B-126A-FB35-BFA7-C658B2A6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335-B848-59D4-101E-AB514CC4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and set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represent</a:t>
            </a:r>
            <a:r>
              <a:rPr lang="da-DK" dirty="0">
                <a:solidFill>
                  <a:srgbClr val="FF0000"/>
                </a:solidFill>
              </a:rPr>
              <a:t> the Human </a:t>
            </a:r>
            <a:r>
              <a:rPr lang="da-DK" dirty="0" err="1">
                <a:solidFill>
                  <a:srgbClr val="FF0000"/>
                </a:solidFill>
              </a:rPr>
              <a:t>character</a:t>
            </a:r>
            <a:r>
              <a:rPr lang="da-DK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2400" dirty="0"/>
              <a:t>a human with 5 XP, 100 </a:t>
            </a:r>
            <a:r>
              <a:rPr lang="en-US" sz="2400" dirty="0" err="1"/>
              <a:t>HP,named</a:t>
            </a:r>
            <a:r>
              <a:rPr lang="en-US" sz="2400" dirty="0"/>
              <a:t> ”</a:t>
            </a:r>
            <a:r>
              <a:rPr lang="en-US" sz="2400" dirty="0" err="1"/>
              <a:t>billy</a:t>
            </a:r>
            <a:r>
              <a:rPr lang="en-US" sz="2400" dirty="0"/>
              <a:t>”</a:t>
            </a:r>
            <a:r>
              <a:rPr lang="da-DK" dirty="0">
                <a:solidFill>
                  <a:srgbClr val="FF0000"/>
                </a:solidFill>
              </a:rPr>
              <a:t> </a:t>
            </a:r>
            <a:endParaRPr lang="da-DK" i="1" dirty="0">
              <a:solidFill>
                <a:srgbClr val="FF0000"/>
              </a:solidFill>
            </a:endParaRPr>
          </a:p>
          <a:p>
            <a:r>
              <a:rPr lang="da-DK" dirty="0" err="1">
                <a:solidFill>
                  <a:srgbClr val="FF0000"/>
                </a:solidFill>
              </a:rPr>
              <a:t>Let’s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b="1" dirty="0">
                <a:solidFill>
                  <a:srgbClr val="FF0000"/>
                </a:solidFill>
              </a:rPr>
              <a:t>Human </a:t>
            </a:r>
            <a:r>
              <a:rPr lang="da-DK" dirty="0">
                <a:solidFill>
                  <a:srgbClr val="FF0000"/>
                </a:solidFill>
              </a:rPr>
              <a:t>class -&gt; just </a:t>
            </a:r>
            <a:r>
              <a:rPr lang="da-DK" dirty="0" err="1">
                <a:solidFill>
                  <a:srgbClr val="FF0000"/>
                </a:solidFill>
              </a:rPr>
              <a:t>make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i="1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work</a:t>
            </a:r>
            <a:endParaRPr lang="da-DK" dirty="0">
              <a:solidFill>
                <a:srgbClr val="FF0000"/>
              </a:solidFill>
            </a:endParaRPr>
          </a:p>
          <a:p>
            <a:pPr lvl="1"/>
            <a:r>
              <a:rPr lang="da-DK" dirty="0">
                <a:solidFill>
                  <a:srgbClr val="FF0000"/>
                </a:solidFill>
              </a:rPr>
              <a:t>Provide the Human class with a </a:t>
            </a:r>
            <a:r>
              <a:rPr lang="da-DK" dirty="0" err="1">
                <a:solidFill>
                  <a:srgbClr val="FF0000"/>
                </a:solidFill>
              </a:rPr>
              <a:t>ToString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endParaRPr lang="da-DK" dirty="0">
              <a:solidFill>
                <a:srgbClr val="FF0000"/>
              </a:solidFill>
            </a:endParaRPr>
          </a:p>
          <a:p>
            <a:pPr lvl="1"/>
            <a:r>
              <a:rPr lang="da-DK" dirty="0">
                <a:solidFill>
                  <a:srgbClr val="FF0000"/>
                </a:solidFill>
              </a:rPr>
              <a:t>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, print the Human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, to </a:t>
            </a:r>
            <a:r>
              <a:rPr lang="da-DK" dirty="0" err="1">
                <a:solidFill>
                  <a:srgbClr val="FF0000"/>
                </a:solidFill>
              </a:rPr>
              <a:t>see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how</a:t>
            </a:r>
            <a:r>
              <a:rPr lang="da-DK" dirty="0">
                <a:solidFill>
                  <a:srgbClr val="FF0000"/>
                </a:solidFill>
              </a:rPr>
              <a:t> it looks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02C34F-B246-FF26-E2BA-4849FE0C21CC}"/>
              </a:ext>
            </a:extLst>
          </p:cNvPr>
          <p:cNvSpPr/>
          <p:nvPr/>
        </p:nvSpPr>
        <p:spPr>
          <a:xfrm>
            <a:off x="11046941" y="5707406"/>
            <a:ext cx="988541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8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171B-126A-FB35-BFA7-C658B2A6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335-B848-59D4-101E-AB514CC4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>
                <a:solidFill>
                  <a:srgbClr val="FF0000"/>
                </a:solidFill>
              </a:rPr>
              <a:t>Now </a:t>
            </a:r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the class </a:t>
            </a:r>
            <a:r>
              <a:rPr lang="da-DK" dirty="0" err="1">
                <a:solidFill>
                  <a:srgbClr val="FF0000"/>
                </a:solidFill>
              </a:rPr>
              <a:t>Dwarf</a:t>
            </a:r>
            <a:r>
              <a:rPr lang="da-DK" dirty="0">
                <a:solidFill>
                  <a:srgbClr val="FF0000"/>
                </a:solidFill>
              </a:rPr>
              <a:t>, and in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for:</a:t>
            </a:r>
          </a:p>
          <a:p>
            <a:pPr lvl="1"/>
            <a:r>
              <a:rPr lang="en-US" sz="2400" dirty="0"/>
              <a:t>a dwarf with 20 XP, 200 HP, named ”</a:t>
            </a:r>
            <a:r>
              <a:rPr lang="en-US" sz="2400" dirty="0" err="1"/>
              <a:t>keon</a:t>
            </a:r>
            <a:r>
              <a:rPr lang="en-US" sz="2400" dirty="0"/>
              <a:t> </a:t>
            </a:r>
            <a:r>
              <a:rPr lang="en-US" sz="2400" dirty="0" err="1"/>
              <a:t>Cobaltsmasher</a:t>
            </a:r>
            <a:r>
              <a:rPr lang="en-US" sz="2400" dirty="0"/>
              <a:t>”</a:t>
            </a:r>
          </a:p>
          <a:p>
            <a:pPr lvl="1"/>
            <a:endParaRPr lang="da-DK" i="1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7030A0"/>
                </a:solidFill>
              </a:rPr>
              <a:t>How </a:t>
            </a:r>
            <a:r>
              <a:rPr lang="da-DK" b="1" dirty="0" err="1">
                <a:solidFill>
                  <a:srgbClr val="7030A0"/>
                </a:solidFill>
              </a:rPr>
              <a:t>similar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are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these</a:t>
            </a:r>
            <a:r>
              <a:rPr lang="da-DK" dirty="0">
                <a:solidFill>
                  <a:srgbClr val="7030A0"/>
                </a:solidFill>
              </a:rPr>
              <a:t> 2 </a:t>
            </a:r>
            <a:r>
              <a:rPr lang="da-DK" dirty="0" err="1">
                <a:solidFill>
                  <a:srgbClr val="7030A0"/>
                </a:solidFill>
              </a:rPr>
              <a:t>classes</a:t>
            </a:r>
            <a:r>
              <a:rPr lang="da-DK" dirty="0">
                <a:solidFill>
                  <a:srgbClr val="7030A0"/>
                </a:solidFill>
              </a:rPr>
              <a:t>?</a:t>
            </a:r>
          </a:p>
          <a:p>
            <a:pPr lvl="1"/>
            <a:r>
              <a:rPr lang="da-DK" dirty="0" err="1"/>
              <a:t>Lazy</a:t>
            </a:r>
            <a:r>
              <a:rPr lang="da-DK" dirty="0"/>
              <a:t> programmer </a:t>
            </a:r>
            <a:r>
              <a:rPr lang="da-DK" dirty="0" err="1"/>
              <a:t>principle</a:t>
            </a:r>
            <a:r>
              <a:rPr lang="da-DK" dirty="0"/>
              <a:t>: </a:t>
            </a:r>
            <a:br>
              <a:rPr lang="da-DK" dirty="0"/>
            </a:br>
            <a:r>
              <a:rPr lang="da-DK" b="1" dirty="0" err="1"/>
              <a:t>write</a:t>
            </a:r>
            <a:r>
              <a:rPr lang="da-DK" b="1" dirty="0"/>
              <a:t> as </a:t>
            </a:r>
            <a:r>
              <a:rPr lang="da-DK" b="1" dirty="0" err="1"/>
              <a:t>little</a:t>
            </a:r>
            <a:r>
              <a:rPr lang="da-DK" b="1" dirty="0"/>
              <a:t> </a:t>
            </a:r>
            <a:r>
              <a:rPr lang="da-DK" b="1" dirty="0" err="1"/>
              <a:t>code</a:t>
            </a:r>
            <a:r>
              <a:rPr lang="da-DK" b="1" dirty="0"/>
              <a:t> as </a:t>
            </a:r>
            <a:r>
              <a:rPr lang="da-DK" b="1" dirty="0" err="1"/>
              <a:t>possible</a:t>
            </a:r>
            <a:endParaRPr lang="da-DK" b="1" dirty="0"/>
          </a:p>
          <a:p>
            <a:r>
              <a:rPr lang="da-DK" b="1" dirty="0"/>
              <a:t>So… </a:t>
            </a:r>
            <a:r>
              <a:rPr lang="da-DK" dirty="0" err="1">
                <a:solidFill>
                  <a:srgbClr val="FF0000"/>
                </a:solidFill>
              </a:rPr>
              <a:t>instead</a:t>
            </a:r>
            <a:r>
              <a:rPr lang="da-DK" dirty="0">
                <a:solidFill>
                  <a:srgbClr val="FF0000"/>
                </a:solidFill>
              </a:rPr>
              <a:t> of </a:t>
            </a:r>
            <a:r>
              <a:rPr lang="da-DK" dirty="0" err="1">
                <a:solidFill>
                  <a:srgbClr val="FF0000"/>
                </a:solidFill>
              </a:rPr>
              <a:t>writing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Dwarf</a:t>
            </a:r>
            <a:r>
              <a:rPr lang="da-DK" dirty="0">
                <a:solidFill>
                  <a:srgbClr val="FF0000"/>
                </a:solidFill>
              </a:rPr>
              <a:t> class</a:t>
            </a:r>
            <a:r>
              <a:rPr lang="da-DK" dirty="0"/>
              <a:t>, </a:t>
            </a:r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a class </a:t>
            </a:r>
            <a:r>
              <a:rPr lang="da-DK" b="1" dirty="0" err="1"/>
              <a:t>Character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and </a:t>
            </a:r>
            <a:r>
              <a:rPr lang="da-DK" dirty="0" err="1"/>
              <a:t>make</a:t>
            </a:r>
            <a:r>
              <a:rPr lang="da-DK" dirty="0"/>
              <a:t> Human and </a:t>
            </a:r>
            <a:r>
              <a:rPr lang="da-DK" dirty="0" err="1"/>
              <a:t>Dwarf</a:t>
            </a:r>
            <a:r>
              <a:rPr lang="da-DK" dirty="0"/>
              <a:t> </a:t>
            </a:r>
            <a:r>
              <a:rPr lang="da-DK" dirty="0" err="1"/>
              <a:t>derived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of </a:t>
            </a:r>
            <a:r>
              <a:rPr lang="da-DK" dirty="0" err="1"/>
              <a:t>Character</a:t>
            </a:r>
            <a:endParaRPr lang="da-DK" dirty="0"/>
          </a:p>
          <a:p>
            <a:pPr lvl="1"/>
            <a:r>
              <a:rPr lang="da-DK" b="1" dirty="0" err="1"/>
              <a:t>Refactor</a:t>
            </a:r>
            <a:r>
              <a:rPr lang="da-DK" b="1" dirty="0"/>
              <a:t> </a:t>
            </a:r>
            <a:r>
              <a:rPr lang="da-DK" b="1" dirty="0" err="1"/>
              <a:t>your</a:t>
            </a:r>
            <a:r>
              <a:rPr lang="da-DK" b="1" dirty="0"/>
              <a:t> </a:t>
            </a:r>
            <a:r>
              <a:rPr lang="da-DK" b="1" dirty="0" err="1"/>
              <a:t>code</a:t>
            </a:r>
            <a:r>
              <a:rPr lang="da-DK" b="1" dirty="0"/>
              <a:t> </a:t>
            </a:r>
            <a:r>
              <a:rPr lang="da-DK" dirty="0"/>
              <a:t>by putting Human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Character</a:t>
            </a:r>
            <a:r>
              <a:rPr lang="da-DK" dirty="0"/>
              <a:t> </a:t>
            </a:r>
            <a:r>
              <a:rPr lang="da-DK" dirty="0" err="1"/>
              <a:t>instead</a:t>
            </a:r>
            <a:endParaRPr lang="da-DK" dirty="0"/>
          </a:p>
          <a:p>
            <a:pPr lvl="1"/>
            <a:r>
              <a:rPr lang="da-DK" b="1" dirty="0"/>
              <a:t>Change</a:t>
            </a:r>
            <a:r>
              <a:rPr lang="da-DK" dirty="0"/>
              <a:t> all variables of class Human and </a:t>
            </a:r>
            <a:r>
              <a:rPr lang="da-DK" dirty="0" err="1"/>
              <a:t>Dwarf</a:t>
            </a:r>
            <a:r>
              <a:rPr lang="da-DK" dirty="0"/>
              <a:t>, to </a:t>
            </a:r>
            <a:r>
              <a:rPr lang="da-DK" dirty="0" err="1"/>
              <a:t>Character</a:t>
            </a:r>
            <a:r>
              <a:rPr lang="da-DK" dirty="0"/>
              <a:t> type!</a:t>
            </a:r>
          </a:p>
          <a:p>
            <a:endParaRPr lang="da-DK" b="1" dirty="0"/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9179008-4596-D78C-9026-855042F4AFD3}"/>
              </a:ext>
            </a:extLst>
          </p:cNvPr>
          <p:cNvSpPr/>
          <p:nvPr/>
        </p:nvSpPr>
        <p:spPr>
          <a:xfrm>
            <a:off x="10214919" y="5626443"/>
            <a:ext cx="1721708" cy="1029730"/>
          </a:xfrm>
          <a:prstGeom prst="wedgeEllipseCallout">
            <a:avLst>
              <a:gd name="adj1" fmla="val -67244"/>
              <a:gd name="adj2" fmla="val -7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Abstract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should</a:t>
            </a:r>
            <a:r>
              <a:rPr lang="da-DK" dirty="0">
                <a:solidFill>
                  <a:srgbClr val="FF0000"/>
                </a:solidFill>
              </a:rPr>
              <a:t> put common stuff in Character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Since both Humans and Dwarfs have XPs and HPs and a name, these fields can be placed in the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b="1" dirty="0"/>
              <a:t>base class</a:t>
            </a:r>
            <a:r>
              <a:rPr lang="da-DK" dirty="0"/>
              <a:t>, Character, and </a:t>
            </a:r>
            <a:r>
              <a:rPr lang="da-DK" i="1" dirty="0"/>
              <a:t>inherited</a:t>
            </a:r>
            <a:r>
              <a:rPr lang="da-DK" dirty="0"/>
              <a:t> by the 2 </a:t>
            </a:r>
            <a:r>
              <a:rPr lang="da-DK" b="1" dirty="0" err="1"/>
              <a:t>derived</a:t>
            </a:r>
            <a:r>
              <a:rPr lang="da-DK" b="1" dirty="0"/>
              <a:t> </a:t>
            </a:r>
            <a:r>
              <a:rPr lang="da-DK" b="1" dirty="0" err="1"/>
              <a:t>classes</a:t>
            </a:r>
            <a:endParaRPr lang="da-DK" dirty="0"/>
          </a:p>
          <a:p>
            <a:endParaRPr lang="da-DK" dirty="0"/>
          </a:p>
          <a:p>
            <a:r>
              <a:rPr lang="da-DK" dirty="0"/>
              <a:t>Visibility: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3748"/>
              </p:ext>
            </p:extLst>
          </p:nvPr>
        </p:nvGraphicFramePr>
        <p:xfrm>
          <a:off x="2895600" y="434751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public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protected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private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dirty="0"/>
                        <a:t>all other classes can access the</a:t>
                      </a:r>
                      <a:r>
                        <a:rPr lang="da-DK" sz="1800" baseline="0" dirty="0"/>
                        <a:t> field or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only subclasses can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the current class can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48300" y="3293416"/>
            <a:ext cx="838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9390-B25B-4D1B-B82E-648FC2D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C67B-3B3F-D5BE-EA6C-4DF13911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>
              <a:solidFill>
                <a:srgbClr val="FF0000"/>
              </a:solidFill>
            </a:endParaRP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the class </a:t>
            </a:r>
            <a:r>
              <a:rPr lang="da-DK" dirty="0" err="1">
                <a:solidFill>
                  <a:srgbClr val="FF0000"/>
                </a:solidFill>
              </a:rPr>
              <a:t>Werewolf</a:t>
            </a:r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Change the </a:t>
            </a:r>
            <a:r>
              <a:rPr lang="da-DK" i="1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an </a:t>
            </a:r>
            <a:r>
              <a:rPr lang="da-DK" dirty="0" err="1">
                <a:solidFill>
                  <a:srgbClr val="FF0000"/>
                </a:solidFill>
              </a:rPr>
              <a:t>object</a:t>
            </a:r>
            <a:r>
              <a:rPr lang="da-DK" dirty="0">
                <a:solidFill>
                  <a:srgbClr val="FF0000"/>
                </a:solidFill>
              </a:rPr>
              <a:t> for: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werewolf with 0 XP, 500 HP and named ”</a:t>
            </a:r>
            <a:r>
              <a:rPr lang="en-US" dirty="0" err="1"/>
              <a:t>wolfgang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make a list of Characters in the </a:t>
            </a:r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/>
              <a:t>, instead of using 3 variables for the Human, Dwarf and Werewolf</a:t>
            </a:r>
          </a:p>
          <a:p>
            <a:r>
              <a:rPr lang="en-US" dirty="0">
                <a:solidFill>
                  <a:srgbClr val="FF0000"/>
                </a:solidFill>
              </a:rPr>
              <a:t>Refactor your code: </a:t>
            </a:r>
            <a:r>
              <a:rPr lang="en-US" dirty="0"/>
              <a:t>instead of printing </a:t>
            </a:r>
            <a:r>
              <a:rPr lang="en-US" dirty="0" err="1"/>
              <a:t>human.ToString</a:t>
            </a:r>
            <a:r>
              <a:rPr lang="en-US" dirty="0"/>
              <a:t>() etc., use a loop and print all characters in the list.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8E4BFC-BA34-D30C-425F-457B653EC322}"/>
              </a:ext>
            </a:extLst>
          </p:cNvPr>
          <p:cNvGrpSpPr/>
          <p:nvPr/>
        </p:nvGrpSpPr>
        <p:grpSpPr>
          <a:xfrm>
            <a:off x="7073696" y="217488"/>
            <a:ext cx="4800600" cy="2946400"/>
            <a:chOff x="4281069" y="2308146"/>
            <a:chExt cx="4800600" cy="2946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5FBED-7C7B-28F2-ED76-E760D488783A}"/>
                </a:ext>
              </a:extLst>
            </p:cNvPr>
            <p:cNvGrpSpPr/>
            <p:nvPr/>
          </p:nvGrpSpPr>
          <p:grpSpPr>
            <a:xfrm>
              <a:off x="6757569" y="2936796"/>
              <a:ext cx="2171700" cy="2038350"/>
              <a:chOff x="5562600" y="4267200"/>
              <a:chExt cx="2171700" cy="2038350"/>
            </a:xfrm>
          </p:grpSpPr>
          <p:pic>
            <p:nvPicPr>
              <p:cNvPr id="19" name="Picture 11" descr="https://encrypted-tbn2.gstatic.com/images?q=tbn:ANd9GcSs6Iur4OVyoFCbMjUplgIdum9Hn7eZKua2wHO1X-Y-N3F4ryBK3A">
                <a:extLst>
                  <a:ext uri="{FF2B5EF4-FFF2-40B4-BE49-F238E27FC236}">
                    <a16:creationId xmlns:a16="http://schemas.microsoft.com/office/drawing/2014/main" id="{EA8F03F0-6BF8-B278-064F-EAA1DD054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029200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B98201C7-75E8-A606-0AEF-9FC52F906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5257800"/>
                <a:ext cx="800100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15">
                <a:extLst>
                  <a:ext uri="{FF2B5EF4-FFF2-40B4-BE49-F238E27FC236}">
                    <a16:creationId xmlns:a16="http://schemas.microsoft.com/office/drawing/2014/main" id="{EB8E3852-3B20-964E-8A8D-315F6789F7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381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F3A626A3-E62C-C861-072B-550068F982E9}"/>
                  </a:ext>
                </a:extLst>
              </p:cNvPr>
              <p:cNvSpPr/>
              <p:nvPr/>
            </p:nvSpPr>
            <p:spPr>
              <a:xfrm>
                <a:off x="5562600" y="4267200"/>
                <a:ext cx="2146300" cy="2038350"/>
              </a:xfrm>
              <a:prstGeom prst="round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8EF1A5-6B07-3606-AA97-C48D31FA960C}"/>
                </a:ext>
              </a:extLst>
            </p:cNvPr>
            <p:cNvGrpSpPr/>
            <p:nvPr/>
          </p:nvGrpSpPr>
          <p:grpSpPr>
            <a:xfrm>
              <a:off x="4433469" y="3413046"/>
              <a:ext cx="2184400" cy="1752600"/>
              <a:chOff x="2743200" y="4552950"/>
              <a:chExt cx="2184400" cy="175260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023B3BC1-7124-CF0D-C8FE-9271B98B2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5100" y="51054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">
                <a:extLst>
                  <a:ext uri="{FF2B5EF4-FFF2-40B4-BE49-F238E27FC236}">
                    <a16:creationId xmlns:a16="http://schemas.microsoft.com/office/drawing/2014/main" id="{F9011815-4F59-B299-6EDA-865DD039A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5562600"/>
                <a:ext cx="3333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0ADDBBC7-979D-76CA-4DAE-3BE86C95B4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225" y="4733925"/>
                <a:ext cx="266700" cy="466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29D027B7-1AD2-BCEF-8846-AFED201B3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4857750"/>
                <a:ext cx="24765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>
                <a:extLst>
                  <a:ext uri="{FF2B5EF4-FFF2-40B4-BE49-F238E27FC236}">
                    <a16:creationId xmlns:a16="http://schemas.microsoft.com/office/drawing/2014/main" id="{0DEA21F4-BDDD-C75C-0CF6-1980433E7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0025" y="4619625"/>
                <a:ext cx="285750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7">
                <a:extLst>
                  <a:ext uri="{FF2B5EF4-FFF2-40B4-BE49-F238E27FC236}">
                    <a16:creationId xmlns:a16="http://schemas.microsoft.com/office/drawing/2014/main" id="{A7477C0F-F0D8-C641-99ED-D8B7CD07D4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475" y="5486400"/>
                <a:ext cx="285750" cy="476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ounded Rectangle 18">
                <a:extLst>
                  <a:ext uri="{FF2B5EF4-FFF2-40B4-BE49-F238E27FC236}">
                    <a16:creationId xmlns:a16="http://schemas.microsoft.com/office/drawing/2014/main" id="{6344C8E3-7FE5-84A3-F9DD-05C4FCA00510}"/>
                  </a:ext>
                </a:extLst>
              </p:cNvPr>
              <p:cNvSpPr/>
              <p:nvPr/>
            </p:nvSpPr>
            <p:spPr>
              <a:xfrm>
                <a:off x="2743200" y="4552950"/>
                <a:ext cx="2184400" cy="1752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BE64DE77-A99C-E8F3-D187-FF17F3223EC1}"/>
                </a:ext>
              </a:extLst>
            </p:cNvPr>
            <p:cNvSpPr/>
            <p:nvPr/>
          </p:nvSpPr>
          <p:spPr>
            <a:xfrm>
              <a:off x="4281069" y="2663746"/>
              <a:ext cx="4800600" cy="25908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BCCF6C-902F-65BE-7F7E-22C887D32379}"/>
                </a:ext>
              </a:extLst>
            </p:cNvPr>
            <p:cNvSpPr txBox="1"/>
            <p:nvPr/>
          </p:nvSpPr>
          <p:spPr>
            <a:xfrm>
              <a:off x="5893969" y="2308146"/>
              <a:ext cx="109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Character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976F7-78B1-5B15-21DA-534F67064C2A}"/>
                </a:ext>
              </a:extLst>
            </p:cNvPr>
            <p:cNvSpPr txBox="1"/>
            <p:nvPr/>
          </p:nvSpPr>
          <p:spPr>
            <a:xfrm>
              <a:off x="4564846" y="3054191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Human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2B36F-2B18-5AE0-8FC7-571840912760}"/>
                </a:ext>
              </a:extLst>
            </p:cNvPr>
            <p:cNvSpPr txBox="1"/>
            <p:nvPr/>
          </p:nvSpPr>
          <p:spPr>
            <a:xfrm>
              <a:off x="7011778" y="2612946"/>
              <a:ext cx="751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Dwarf</a:t>
              </a:r>
              <a:endParaRPr lang="en-GB" dirty="0"/>
            </a:p>
          </p:txBody>
        </p:sp>
        <p:pic>
          <p:nvPicPr>
            <p:cNvPr id="11" name="Picture 2" descr="https://encrypted-tbn3.gstatic.com/images?q=tbn:ANd9GcTWwjTqiw4UA_hoeGG6zgxbKc74jeVAbVmhf6Gzcw-jtqv4s9Hu">
              <a:extLst>
                <a:ext uri="{FF2B5EF4-FFF2-40B4-BE49-F238E27FC236}">
                  <a16:creationId xmlns:a16="http://schemas.microsoft.com/office/drawing/2014/main" id="{5CA64795-85EF-6F7F-09AE-81CB4E86F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719" y="2698670"/>
              <a:ext cx="704850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606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288B-385D-17AE-152A-6777FC5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Human and Dwarf should do different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9FC6-E36C-DD94-9C60-105AE7CD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 method </a:t>
            </a:r>
            <a:r>
              <a:rPr lang="en-US" i="1" dirty="0">
                <a:solidFill>
                  <a:srgbClr val="FF0000"/>
                </a:solidFill>
              </a:rPr>
              <a:t>public virtual string DoSomething() </a:t>
            </a:r>
            <a:r>
              <a:rPr lang="en-US" dirty="0">
                <a:solidFill>
                  <a:srgbClr val="FF0000"/>
                </a:solidFill>
              </a:rPr>
              <a:t>in the Character class</a:t>
            </a:r>
          </a:p>
          <a:p>
            <a:pPr lvl="1"/>
            <a:r>
              <a:rPr lang="en-US" dirty="0" err="1"/>
              <a:t>Everytime</a:t>
            </a:r>
            <a:r>
              <a:rPr lang="en-US" dirty="0"/>
              <a:t> the method is called, use a random number to determine some text to return. </a:t>
            </a:r>
          </a:p>
          <a:p>
            <a:pPr lvl="1"/>
            <a:r>
              <a:rPr lang="en-US" dirty="0"/>
              <a:t>E.g. human1.DoSomething() -&gt; could return “Eating”, or “Sharpening my sword”, or “Tying my boot”, 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Humans, Dwarfs and Werewolves should generate different messages…</a:t>
            </a:r>
          </a:p>
          <a:p>
            <a:pPr lvl="1"/>
            <a:endParaRPr lang="en-US" dirty="0"/>
          </a:p>
          <a:p>
            <a:r>
              <a:rPr lang="en-US" dirty="0"/>
              <a:t>Test your solution by </a:t>
            </a:r>
            <a:r>
              <a:rPr lang="en-US" dirty="0">
                <a:solidFill>
                  <a:srgbClr val="FF0000"/>
                </a:solidFill>
              </a:rPr>
              <a:t>making the </a:t>
            </a:r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loop 5 times over all characters </a:t>
            </a:r>
            <a:r>
              <a:rPr lang="en-US" dirty="0"/>
              <a:t>in your list, and for each character, </a:t>
            </a:r>
            <a:r>
              <a:rPr lang="en-US" dirty="0">
                <a:solidFill>
                  <a:srgbClr val="FF0000"/>
                </a:solidFill>
              </a:rPr>
              <a:t>print the result from DoSomething()</a:t>
            </a:r>
          </a:p>
        </p:txBody>
      </p:sp>
    </p:spTree>
    <p:extLst>
      <p:ext uri="{BB962C8B-B14F-4D97-AF65-F5344CB8AC3E}">
        <p14:creationId xmlns:p14="http://schemas.microsoft.com/office/powerpoint/2010/main" val="34631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6DC7-A0C6-130C-37CF-0B965D36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Parties!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EA0F-C746-F031-9009-1AAA4214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6656"/>
          </a:xfrm>
        </p:spPr>
        <p:txBody>
          <a:bodyPr>
            <a:normAutofit fontScale="92500" lnSpcReduction="10000"/>
          </a:bodyPr>
          <a:lstStyle/>
          <a:p>
            <a:r>
              <a:rPr lang="da-DK" sz="2000" dirty="0"/>
              <a:t>A party of </a:t>
            </a:r>
            <a:r>
              <a:rPr lang="da-DK" sz="2000" dirty="0" err="1"/>
              <a:t>characters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contain</a:t>
            </a:r>
            <a:r>
              <a:rPr lang="da-DK" sz="2000" dirty="0"/>
              <a:t> </a:t>
            </a:r>
            <a:r>
              <a:rPr lang="da-DK" sz="2000" dirty="0" err="1"/>
              <a:t>any</a:t>
            </a:r>
            <a:r>
              <a:rPr lang="da-DK" sz="2000" dirty="0"/>
              <a:t> </a:t>
            </a:r>
            <a:r>
              <a:rPr lang="da-DK" sz="2000" dirty="0" err="1"/>
              <a:t>number</a:t>
            </a:r>
            <a:r>
              <a:rPr lang="da-DK" sz="2000" dirty="0"/>
              <a:t> of </a:t>
            </a:r>
            <a:r>
              <a:rPr lang="da-DK" sz="2000" dirty="0" err="1"/>
              <a:t>characters</a:t>
            </a:r>
            <a:endParaRPr lang="da-DK" sz="2000" dirty="0"/>
          </a:p>
          <a:p>
            <a:r>
              <a:rPr lang="da-DK" sz="2000" dirty="0"/>
              <a:t>A party has a </a:t>
            </a:r>
            <a:r>
              <a:rPr lang="da-DK" sz="2000" dirty="0" err="1"/>
              <a:t>name</a:t>
            </a:r>
            <a:r>
              <a:rPr lang="da-DK" sz="2000" dirty="0"/>
              <a:t>, </a:t>
            </a:r>
            <a:r>
              <a:rPr lang="da-DK" sz="2000" dirty="0" err="1"/>
              <a:t>e.g</a:t>
            </a:r>
            <a:r>
              <a:rPr lang="da-DK" sz="2000" dirty="0"/>
              <a:t>. ”the braves” or ”the rottens”</a:t>
            </a:r>
          </a:p>
          <a:p>
            <a:r>
              <a:rPr lang="da-DK" sz="2000" dirty="0"/>
              <a:t>A party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also</a:t>
            </a:r>
            <a:r>
              <a:rPr lang="da-DK" sz="2000" dirty="0"/>
              <a:t> </a:t>
            </a:r>
            <a:r>
              <a:rPr lang="da-DK" sz="2000" dirty="0" err="1"/>
              <a:t>contain</a:t>
            </a:r>
            <a:r>
              <a:rPr lang="da-DK" sz="2000" dirty="0"/>
              <a:t> smaller parties. </a:t>
            </a:r>
          </a:p>
          <a:p>
            <a:pPr lvl="1"/>
            <a:r>
              <a:rPr lang="da-DK" sz="1600" dirty="0" err="1"/>
              <a:t>E.g</a:t>
            </a:r>
            <a:r>
              <a:rPr lang="da-DK" sz="1600" dirty="0"/>
              <a:t>. A party ”Shorts” of 3 </a:t>
            </a:r>
            <a:r>
              <a:rPr lang="da-DK" sz="1600" dirty="0" err="1"/>
              <a:t>Dwarfs</a:t>
            </a:r>
            <a:r>
              <a:rPr lang="da-DK" sz="1600" dirty="0"/>
              <a:t> and a party ”</a:t>
            </a:r>
            <a:r>
              <a:rPr lang="da-DK" sz="1600" dirty="0" err="1"/>
              <a:t>Talls</a:t>
            </a:r>
            <a:r>
              <a:rPr lang="da-DK" sz="1600" dirty="0"/>
              <a:t>” of 2 </a:t>
            </a:r>
            <a:r>
              <a:rPr lang="da-DK" sz="1600" dirty="0" err="1"/>
              <a:t>Humans</a:t>
            </a:r>
            <a:r>
              <a:rPr lang="da-DK" sz="1600" dirty="0"/>
              <a:t> </a:t>
            </a:r>
            <a:r>
              <a:rPr lang="da-DK" sz="1600" dirty="0" err="1"/>
              <a:t>can</a:t>
            </a:r>
            <a:r>
              <a:rPr lang="da-DK" sz="1600" dirty="0"/>
              <a:t>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grouped</a:t>
            </a:r>
            <a:r>
              <a:rPr lang="da-DK" sz="1600" dirty="0"/>
              <a:t> in a </a:t>
            </a:r>
            <a:r>
              <a:rPr lang="da-DK" sz="1600" dirty="0" err="1"/>
              <a:t>larger</a:t>
            </a:r>
            <a:r>
              <a:rPr lang="da-DK" sz="1600" dirty="0"/>
              <a:t> party, plus a single </a:t>
            </a:r>
            <a:r>
              <a:rPr lang="da-DK" sz="1600" dirty="0" err="1"/>
              <a:t>Werewolf</a:t>
            </a:r>
            <a:r>
              <a:rPr lang="da-DK" sz="1600" dirty="0"/>
              <a:t>. This party </a:t>
            </a:r>
            <a:r>
              <a:rPr lang="da-DK" sz="1600" dirty="0" err="1"/>
              <a:t>could</a:t>
            </a:r>
            <a:r>
              <a:rPr lang="da-DK" sz="1600" dirty="0"/>
              <a:t> </a:t>
            </a:r>
            <a:r>
              <a:rPr lang="da-DK" sz="1600" dirty="0" err="1"/>
              <a:t>be</a:t>
            </a:r>
            <a:r>
              <a:rPr lang="da-DK" sz="1600" dirty="0"/>
              <a:t> </a:t>
            </a:r>
            <a:r>
              <a:rPr lang="da-DK" sz="1600" dirty="0" err="1"/>
              <a:t>named</a:t>
            </a:r>
            <a:r>
              <a:rPr lang="da-DK" sz="1600" dirty="0"/>
              <a:t> ”The </a:t>
            </a:r>
            <a:r>
              <a:rPr lang="da-DK" sz="1600" dirty="0" err="1"/>
              <a:t>savage</a:t>
            </a:r>
            <a:r>
              <a:rPr lang="da-DK" sz="1600" dirty="0"/>
              <a:t> </a:t>
            </a:r>
            <a:r>
              <a:rPr lang="da-DK" sz="1600" dirty="0" err="1"/>
              <a:t>six</a:t>
            </a:r>
            <a:r>
              <a:rPr lang="da-DK" sz="1600" dirty="0"/>
              <a:t>”.</a:t>
            </a:r>
          </a:p>
          <a:p>
            <a:r>
              <a:rPr lang="da-DK" sz="2000" dirty="0"/>
              <a:t>A </a:t>
            </a:r>
            <a:r>
              <a:rPr lang="da-DK" sz="2000" dirty="0" err="1"/>
              <a:t>character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added</a:t>
            </a:r>
            <a:r>
              <a:rPr lang="da-DK" sz="2000" dirty="0"/>
              <a:t> to a party.</a:t>
            </a:r>
          </a:p>
          <a:p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do a </a:t>
            </a:r>
            <a:r>
              <a:rPr lang="da-DK" sz="2000" dirty="0" err="1"/>
              <a:t>HeadCount</a:t>
            </a:r>
            <a:r>
              <a:rPr lang="da-DK" sz="2000" dirty="0"/>
              <a:t>() on a party, and it </a:t>
            </a:r>
            <a:r>
              <a:rPr lang="da-DK" sz="2000" dirty="0" err="1"/>
              <a:t>will</a:t>
            </a:r>
            <a:r>
              <a:rPr lang="da-DK" sz="2000" dirty="0"/>
              <a:t> </a:t>
            </a:r>
            <a:r>
              <a:rPr lang="da-DK" sz="2000" dirty="0" err="1"/>
              <a:t>tell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how</a:t>
            </a:r>
            <a:r>
              <a:rPr lang="da-DK" sz="2000" dirty="0"/>
              <a:t> </a:t>
            </a:r>
            <a:r>
              <a:rPr lang="da-DK" sz="2000" dirty="0" err="1"/>
              <a:t>many</a:t>
            </a:r>
            <a:r>
              <a:rPr lang="da-DK" sz="2000" dirty="0"/>
              <a:t> </a:t>
            </a:r>
            <a:r>
              <a:rPr lang="da-DK" sz="2000" dirty="0" err="1"/>
              <a:t>characters</a:t>
            </a:r>
            <a:r>
              <a:rPr lang="da-DK" sz="2000" dirty="0"/>
              <a:t> it </a:t>
            </a:r>
            <a:r>
              <a:rPr lang="da-DK" sz="2000" dirty="0" err="1"/>
              <a:t>contains</a:t>
            </a:r>
            <a:r>
              <a:rPr lang="da-DK" sz="2000" dirty="0"/>
              <a:t>, </a:t>
            </a:r>
            <a:r>
              <a:rPr lang="da-DK" sz="2000" dirty="0" err="1"/>
              <a:t>including</a:t>
            </a:r>
            <a:r>
              <a:rPr lang="da-DK" sz="2000" dirty="0"/>
              <a:t> the sub-parties.</a:t>
            </a:r>
          </a:p>
          <a:p>
            <a:pPr lvl="1"/>
            <a:r>
              <a:rPr lang="da-DK" sz="1600" dirty="0" err="1"/>
              <a:t>E.g</a:t>
            </a:r>
            <a:r>
              <a:rPr lang="da-DK" sz="1600" dirty="0"/>
              <a:t>. ”The </a:t>
            </a:r>
            <a:r>
              <a:rPr lang="da-DK" sz="1600" dirty="0" err="1"/>
              <a:t>savage</a:t>
            </a:r>
            <a:r>
              <a:rPr lang="da-DK" sz="1600" dirty="0"/>
              <a:t> </a:t>
            </a:r>
            <a:r>
              <a:rPr lang="da-DK" sz="1600" dirty="0" err="1"/>
              <a:t>six</a:t>
            </a:r>
            <a:r>
              <a:rPr lang="da-DK" sz="1600" dirty="0"/>
              <a:t>” has a </a:t>
            </a:r>
            <a:r>
              <a:rPr lang="da-DK" sz="1600" dirty="0" err="1"/>
              <a:t>HeadCount</a:t>
            </a:r>
            <a:r>
              <a:rPr lang="da-DK" sz="1600" dirty="0"/>
              <a:t> of 3+2+1 so 6.</a:t>
            </a:r>
          </a:p>
          <a:p>
            <a:endParaRPr lang="da-DK" sz="2000" dirty="0"/>
          </a:p>
          <a:p>
            <a:r>
              <a:rPr lang="da-DK" sz="2000" dirty="0" err="1">
                <a:solidFill>
                  <a:srgbClr val="FF0000"/>
                </a:solidFill>
              </a:rPr>
              <a:t>Create</a:t>
            </a:r>
            <a:r>
              <a:rPr lang="da-DK" sz="2000" dirty="0">
                <a:solidFill>
                  <a:srgbClr val="FF0000"/>
                </a:solidFill>
              </a:rPr>
              <a:t> a class Party</a:t>
            </a:r>
          </a:p>
          <a:p>
            <a:r>
              <a:rPr lang="da-DK" sz="2000" dirty="0" err="1">
                <a:solidFill>
                  <a:srgbClr val="FF0000"/>
                </a:solidFill>
              </a:rPr>
              <a:t>Then</a:t>
            </a:r>
            <a:r>
              <a:rPr lang="da-DK" sz="2000" dirty="0">
                <a:solidFill>
                  <a:srgbClr val="FF0000"/>
                </a:solidFill>
              </a:rPr>
              <a:t> and </a:t>
            </a:r>
            <a:r>
              <a:rPr lang="da-DK" sz="2000" dirty="0" err="1">
                <a:solidFill>
                  <a:srgbClr val="FF0000"/>
                </a:solidFill>
              </a:rPr>
              <a:t>modify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your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i="1" dirty="0" err="1">
                <a:solidFill>
                  <a:srgbClr val="FF0000"/>
                </a:solidFill>
              </a:rPr>
              <a:t>main</a:t>
            </a:r>
            <a:r>
              <a:rPr lang="da-DK" sz="2000" i="1" dirty="0">
                <a:solidFill>
                  <a:srgbClr val="FF0000"/>
                </a:solidFill>
              </a:rPr>
              <a:t> </a:t>
            </a:r>
            <a:r>
              <a:rPr lang="da-DK" sz="2000" dirty="0">
                <a:solidFill>
                  <a:srgbClr val="FF0000"/>
                </a:solidFill>
              </a:rPr>
              <a:t>to </a:t>
            </a:r>
            <a:r>
              <a:rPr lang="da-DK" sz="2000" dirty="0" err="1">
                <a:solidFill>
                  <a:srgbClr val="FF0000"/>
                </a:solidFill>
              </a:rPr>
              <a:t>create</a:t>
            </a:r>
            <a:r>
              <a:rPr lang="da-DK" sz="2000" dirty="0">
                <a:solidFill>
                  <a:srgbClr val="FF0000"/>
                </a:solidFill>
              </a:rPr>
              <a:t> and </a:t>
            </a:r>
            <a:r>
              <a:rPr lang="da-DK" sz="2000" dirty="0" err="1">
                <a:solidFill>
                  <a:srgbClr val="FF0000"/>
                </a:solidFill>
              </a:rPr>
              <a:t>add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characters</a:t>
            </a:r>
            <a:r>
              <a:rPr lang="da-DK" sz="2000" dirty="0">
                <a:solidFill>
                  <a:srgbClr val="FF0000"/>
                </a:solidFill>
              </a:rPr>
              <a:t> to a party:</a:t>
            </a:r>
          </a:p>
          <a:p>
            <a:pPr lvl="1"/>
            <a:r>
              <a:rPr lang="da-DK" sz="1600" dirty="0">
                <a:solidFill>
                  <a:srgbClr val="FF0000"/>
                </a:solidFill>
              </a:rPr>
              <a:t>See </a:t>
            </a:r>
            <a:r>
              <a:rPr lang="da-DK" sz="1600" dirty="0" err="1">
                <a:solidFill>
                  <a:srgbClr val="FF0000"/>
                </a:solidFill>
              </a:rPr>
              <a:t>if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you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can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create</a:t>
            </a:r>
            <a:r>
              <a:rPr lang="da-DK" sz="1600" dirty="0">
                <a:solidFill>
                  <a:srgbClr val="FF0000"/>
                </a:solidFill>
              </a:rPr>
              <a:t> the ”Shorts” party with 3 </a:t>
            </a:r>
            <a:r>
              <a:rPr lang="da-DK" sz="1600" dirty="0" err="1">
                <a:solidFill>
                  <a:srgbClr val="FF0000"/>
                </a:solidFill>
              </a:rPr>
              <a:t>Dwarfs</a:t>
            </a:r>
            <a:r>
              <a:rPr lang="da-DK" sz="1600" dirty="0">
                <a:solidFill>
                  <a:srgbClr val="FF0000"/>
                </a:solidFill>
              </a:rPr>
              <a:t>, and the ”</a:t>
            </a:r>
            <a:r>
              <a:rPr lang="da-DK" sz="1600" dirty="0" err="1">
                <a:solidFill>
                  <a:srgbClr val="FF0000"/>
                </a:solidFill>
              </a:rPr>
              <a:t>Talls</a:t>
            </a:r>
            <a:r>
              <a:rPr lang="da-DK" sz="1600" dirty="0">
                <a:solidFill>
                  <a:srgbClr val="FF0000"/>
                </a:solidFill>
              </a:rPr>
              <a:t>” with 2 </a:t>
            </a:r>
            <a:r>
              <a:rPr lang="da-DK" sz="1600" dirty="0" err="1">
                <a:solidFill>
                  <a:srgbClr val="FF0000"/>
                </a:solidFill>
              </a:rPr>
              <a:t>Humans</a:t>
            </a:r>
            <a:endParaRPr lang="da-DK" sz="1600" dirty="0">
              <a:solidFill>
                <a:srgbClr val="FF0000"/>
              </a:solidFill>
            </a:endParaRPr>
          </a:p>
          <a:p>
            <a:pPr lvl="1"/>
            <a:r>
              <a:rPr lang="da-DK" sz="1600" dirty="0">
                <a:solidFill>
                  <a:srgbClr val="FF0000"/>
                </a:solidFill>
              </a:rPr>
              <a:t>For </a:t>
            </a:r>
            <a:r>
              <a:rPr lang="da-DK" sz="1600" dirty="0" err="1">
                <a:solidFill>
                  <a:srgbClr val="FF0000"/>
                </a:solidFill>
              </a:rPr>
              <a:t>each</a:t>
            </a:r>
            <a:r>
              <a:rPr lang="da-DK" sz="1600" dirty="0">
                <a:solidFill>
                  <a:srgbClr val="FF0000"/>
                </a:solidFill>
              </a:rPr>
              <a:t> party, print </a:t>
            </a:r>
            <a:r>
              <a:rPr lang="da-DK" sz="1600" dirty="0" err="1">
                <a:solidFill>
                  <a:srgbClr val="FF0000"/>
                </a:solidFill>
              </a:rPr>
              <a:t>its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HeadCount</a:t>
            </a:r>
            <a:endParaRPr lang="da-DK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Add the 2 smaller parties to a new party, add also a Werewolf, and call this larger party </a:t>
            </a:r>
            <a:r>
              <a:rPr lang="da-DK" sz="1600" dirty="0">
                <a:solidFill>
                  <a:srgbClr val="FF0000"/>
                </a:solidFill>
              </a:rPr>
              <a:t>”The </a:t>
            </a:r>
            <a:r>
              <a:rPr lang="da-DK" sz="1600" dirty="0" err="1">
                <a:solidFill>
                  <a:srgbClr val="FF0000"/>
                </a:solidFill>
              </a:rPr>
              <a:t>savage</a:t>
            </a:r>
            <a:r>
              <a:rPr lang="da-DK" sz="1600" dirty="0">
                <a:solidFill>
                  <a:srgbClr val="FF0000"/>
                </a:solidFill>
              </a:rPr>
              <a:t> </a:t>
            </a:r>
            <a:r>
              <a:rPr lang="da-DK" sz="1600" dirty="0" err="1">
                <a:solidFill>
                  <a:srgbClr val="FF0000"/>
                </a:solidFill>
              </a:rPr>
              <a:t>six</a:t>
            </a:r>
            <a:r>
              <a:rPr lang="da-DK" sz="1600" dirty="0">
                <a:solidFill>
                  <a:srgbClr val="FF0000"/>
                </a:solidFill>
              </a:rPr>
              <a:t>” </a:t>
            </a:r>
          </a:p>
          <a:p>
            <a:pPr lvl="2"/>
            <a:r>
              <a:rPr lang="da-DK" sz="1400" dirty="0">
                <a:solidFill>
                  <a:srgbClr val="FF0000"/>
                </a:solidFill>
              </a:rPr>
              <a:t>TEST </a:t>
            </a:r>
            <a:r>
              <a:rPr lang="da-DK" sz="1400" dirty="0" err="1">
                <a:solidFill>
                  <a:srgbClr val="FF0000"/>
                </a:solidFill>
              </a:rPr>
              <a:t>that</a:t>
            </a:r>
            <a:r>
              <a:rPr lang="da-DK" sz="1400" dirty="0">
                <a:solidFill>
                  <a:srgbClr val="FF0000"/>
                </a:solidFill>
              </a:rPr>
              <a:t> it has </a:t>
            </a:r>
            <a:r>
              <a:rPr lang="da-DK" sz="1400" dirty="0" err="1">
                <a:solidFill>
                  <a:srgbClr val="FF0000"/>
                </a:solidFill>
              </a:rPr>
              <a:t>HeadCount</a:t>
            </a:r>
            <a:r>
              <a:rPr lang="da-DK" sz="1400" dirty="0">
                <a:solidFill>
                  <a:srgbClr val="FF0000"/>
                </a:solidFill>
              </a:rPr>
              <a:t> of 6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F104C8-EA73-C25D-36D3-E853341A8A96}"/>
              </a:ext>
            </a:extLst>
          </p:cNvPr>
          <p:cNvGrpSpPr/>
          <p:nvPr/>
        </p:nvGrpSpPr>
        <p:grpSpPr>
          <a:xfrm>
            <a:off x="7051589" y="230188"/>
            <a:ext cx="4673153" cy="1083817"/>
            <a:chOff x="6096000" y="300140"/>
            <a:chExt cx="4673153" cy="1083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D75F3-A594-404E-70DC-D2F2E0A4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00140"/>
              <a:ext cx="1787612" cy="10508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AE0C0B-EC05-AA4A-A917-F47CD604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1541" y="310608"/>
              <a:ext cx="1787612" cy="1012980"/>
            </a:xfrm>
            <a:prstGeom prst="rect">
              <a:avLst/>
            </a:prstGeom>
          </p:spPr>
        </p:pic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163A8D40-94DA-98D8-D82E-3EBFC27E9F8F}"/>
                </a:ext>
              </a:extLst>
            </p:cNvPr>
            <p:cNvSpPr/>
            <p:nvPr/>
          </p:nvSpPr>
          <p:spPr>
            <a:xfrm>
              <a:off x="8007178" y="584886"/>
              <a:ext cx="799071" cy="7990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98A-7E30-4D9A-8908-0151A1A9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0000"/>
                </a:solidFill>
              </a:rPr>
              <a:t>Create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random</a:t>
            </a:r>
            <a:r>
              <a:rPr lang="da-DK" dirty="0">
                <a:solidFill>
                  <a:srgbClr val="FF0000"/>
                </a:solidFill>
              </a:rPr>
              <a:t> (but </a:t>
            </a:r>
            <a:r>
              <a:rPr lang="da-DK" dirty="0" err="1">
                <a:solidFill>
                  <a:srgbClr val="FF0000"/>
                </a:solidFill>
              </a:rPr>
              <a:t>reasonable</a:t>
            </a:r>
            <a:r>
              <a:rPr lang="da-DK" dirty="0">
                <a:solidFill>
                  <a:srgbClr val="FF0000"/>
                </a:solidFill>
              </a:rPr>
              <a:t>) parties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5E3B-FB14-C40D-AFD2-6059FBAC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A </a:t>
            </a:r>
            <a:r>
              <a:rPr lang="da-DK" b="1" dirty="0"/>
              <a:t>basic party </a:t>
            </a:r>
            <a:r>
              <a:rPr lang="da-DK" dirty="0"/>
              <a:t>is a party with no sub-parties.</a:t>
            </a:r>
          </a:p>
          <a:p>
            <a:r>
              <a:rPr lang="da-DK" dirty="0"/>
              <a:t>A </a:t>
            </a:r>
            <a:r>
              <a:rPr lang="da-DK" b="1" dirty="0"/>
              <a:t>”</a:t>
            </a:r>
            <a:r>
              <a:rPr lang="da-DK" b="1" dirty="0" err="1"/>
              <a:t>good</a:t>
            </a:r>
            <a:r>
              <a:rPr lang="da-DK" b="1" dirty="0"/>
              <a:t>” </a:t>
            </a:r>
            <a:r>
              <a:rPr lang="da-DK" dirty="0"/>
              <a:t>basic party </a:t>
            </a:r>
            <a:r>
              <a:rPr lang="da-DK" dirty="0" err="1"/>
              <a:t>should</a:t>
            </a:r>
            <a:r>
              <a:rPr lang="da-DK" dirty="0"/>
              <a:t> have a </a:t>
            </a:r>
            <a:r>
              <a:rPr lang="da-DK" i="1" dirty="0"/>
              <a:t>balance </a:t>
            </a:r>
            <a:r>
              <a:rPr lang="da-DK" dirty="0"/>
              <a:t>of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en-US" dirty="0"/>
              <a:t>A good combination (</a:t>
            </a:r>
            <a:r>
              <a:rPr lang="en-US" i="1" dirty="0"/>
              <a:t>let’s say</a:t>
            </a:r>
            <a:r>
              <a:rPr lang="en-US" dirty="0"/>
              <a:t>) could be a human and 2 dwarves -&gt; “party of type A”</a:t>
            </a:r>
          </a:p>
          <a:p>
            <a:pPr lvl="1"/>
            <a:r>
              <a:rPr lang="en-US" dirty="0"/>
              <a:t>Another is 3 Werewolves -&gt; “party of type B”</a:t>
            </a:r>
          </a:p>
          <a:p>
            <a:pPr lvl="1"/>
            <a:r>
              <a:rPr lang="en-US" dirty="0"/>
              <a:t>A party of 4 dwarves also works well -&gt; “party of type C”</a:t>
            </a:r>
          </a:p>
          <a:p>
            <a:pPr lvl="1"/>
            <a:r>
              <a:rPr lang="en-US" dirty="0"/>
              <a:t>And a pair of humans is good too -&gt; “party of type D”</a:t>
            </a:r>
          </a:p>
          <a:p>
            <a:r>
              <a:rPr lang="en-US" dirty="0">
                <a:solidFill>
                  <a:srgbClr val="FF0000"/>
                </a:solidFill>
              </a:rPr>
              <a:t>I would like to be able to create one of these parties, with randomly created characters already added to it, with a single call to a method, passing a string that specifies what type of party I want:</a:t>
            </a:r>
          </a:p>
          <a:p>
            <a:pPr marL="457200" lvl="1" indent="0">
              <a:buNone/>
            </a:pP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Party p1 = </a:t>
            </a: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MakeBasicParty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(“</a:t>
            </a: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typeA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100" b="1" dirty="0">
                <a:solidFill>
                  <a:srgbClr val="7030A0"/>
                </a:solidFill>
                <a:latin typeface="Consolas" panose="020B0609020204030204" pitchFamily="49" charset="0"/>
              </a:rPr>
              <a:t>(p1); </a:t>
            </a:r>
            <a:r>
              <a:rPr lang="en-US" sz="2100" i="1" dirty="0">
                <a:solidFill>
                  <a:srgbClr val="7030A0"/>
                </a:solidFill>
                <a:latin typeface="Consolas" panose="020B0609020204030204" pitchFamily="49" charset="0"/>
              </a:rPr>
              <a:t>// -&gt; the human and the 2 dwarves randomly created</a:t>
            </a:r>
          </a:p>
          <a:p>
            <a:endParaRPr lang="en-US" i="1" dirty="0"/>
          </a:p>
          <a:p>
            <a:r>
              <a:rPr lang="en-US" i="1" dirty="0"/>
              <a:t>Consider this: in the future you know there will be at least 10 more types of parties that you will be asked to create… </a:t>
            </a:r>
          </a:p>
          <a:p>
            <a:pPr lvl="1"/>
            <a:r>
              <a:rPr lang="en-US" dirty="0"/>
              <a:t>E.g. one of the types could be </a:t>
            </a:r>
            <a:r>
              <a:rPr lang="da-DK" b="1" dirty="0"/>
              <a:t>”</a:t>
            </a:r>
            <a:r>
              <a:rPr lang="da-DK" b="1" dirty="0" err="1"/>
              <a:t>savage</a:t>
            </a:r>
            <a:r>
              <a:rPr lang="da-DK" b="1" dirty="0"/>
              <a:t> </a:t>
            </a:r>
            <a:r>
              <a:rPr lang="da-DK" b="1" dirty="0" err="1"/>
              <a:t>six</a:t>
            </a:r>
            <a:r>
              <a:rPr lang="da-DK" b="1" dirty="0"/>
              <a:t>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78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091-F131-5A25-E9C5-BC6DA017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character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44B-3F53-D434-AC4E-14237A82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400" dirty="0" err="1">
                <a:solidFill>
                  <a:srgbClr val="FF0000"/>
                </a:solidFill>
              </a:rPr>
              <a:t>Add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method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br>
              <a:rPr lang="da-DK" sz="2400" dirty="0">
                <a:solidFill>
                  <a:srgbClr val="FF0000"/>
                </a:solidFill>
              </a:rPr>
            </a:br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i="1" dirty="0">
                <a:solidFill>
                  <a:srgbClr val="FF0000"/>
                </a:solidFill>
              </a:rPr>
              <a:t>public virtual </a:t>
            </a:r>
            <a:r>
              <a:rPr lang="da-DK" sz="2400" i="1" dirty="0" err="1">
                <a:solidFill>
                  <a:srgbClr val="FF0000"/>
                </a:solidFill>
              </a:rPr>
              <a:t>void</a:t>
            </a:r>
            <a:r>
              <a:rPr lang="da-DK" sz="2400" i="1" dirty="0">
                <a:solidFill>
                  <a:srgbClr val="FF0000"/>
                </a:solidFill>
              </a:rPr>
              <a:t> Attack(</a:t>
            </a:r>
            <a:r>
              <a:rPr lang="da-DK" sz="2400" i="1" dirty="0" err="1">
                <a:solidFill>
                  <a:srgbClr val="FF0000"/>
                </a:solidFill>
              </a:rPr>
              <a:t>Character</a:t>
            </a:r>
            <a:r>
              <a:rPr lang="da-DK" sz="2400" i="1" dirty="0">
                <a:solidFill>
                  <a:srgbClr val="FF0000"/>
                </a:solidFill>
              </a:rPr>
              <a:t> </a:t>
            </a:r>
            <a:r>
              <a:rPr lang="da-DK" sz="2400" i="1" dirty="0" err="1">
                <a:solidFill>
                  <a:srgbClr val="FF0000"/>
                </a:solidFill>
              </a:rPr>
              <a:t>other</a:t>
            </a:r>
            <a:r>
              <a:rPr lang="da-DK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to the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class. </a:t>
            </a:r>
            <a:r>
              <a:rPr lang="da-DK" sz="2400" dirty="0" err="1">
                <a:solidFill>
                  <a:srgbClr val="FF0000"/>
                </a:solidFill>
              </a:rPr>
              <a:t>When</a:t>
            </a:r>
            <a:r>
              <a:rPr lang="da-DK" sz="2400" dirty="0">
                <a:solidFill>
                  <a:srgbClr val="FF0000"/>
                </a:solidFill>
              </a:rPr>
              <a:t> a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attacks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another</a:t>
            </a:r>
            <a:r>
              <a:rPr lang="da-DK" sz="2400" dirty="0">
                <a:solidFill>
                  <a:srgbClr val="FF0000"/>
                </a:solidFill>
              </a:rPr>
              <a:t>, the </a:t>
            </a:r>
            <a:r>
              <a:rPr lang="da-DK" sz="2400" dirty="0" err="1">
                <a:solidFill>
                  <a:srgbClr val="FF0000"/>
                </a:solidFill>
              </a:rPr>
              <a:t>character</a:t>
            </a:r>
            <a:r>
              <a:rPr lang="da-DK" sz="2400" dirty="0">
                <a:solidFill>
                  <a:srgbClr val="FF0000"/>
                </a:solidFill>
              </a:rPr>
              <a:t> with </a:t>
            </a:r>
            <a:r>
              <a:rPr lang="da-DK" sz="2400" dirty="0" err="1">
                <a:solidFill>
                  <a:srgbClr val="FF0000"/>
                </a:solidFill>
              </a:rPr>
              <a:t>higher</a:t>
            </a:r>
            <a:r>
              <a:rPr lang="da-DK" sz="2400" dirty="0">
                <a:solidFill>
                  <a:srgbClr val="FF0000"/>
                </a:solidFill>
              </a:rPr>
              <a:t> XP </a:t>
            </a:r>
            <a:r>
              <a:rPr lang="da-DK" sz="2400" dirty="0" err="1">
                <a:solidFill>
                  <a:srgbClr val="FF0000"/>
                </a:solidFill>
              </a:rPr>
              <a:t>damages</a:t>
            </a:r>
            <a:r>
              <a:rPr lang="da-DK" sz="2400" dirty="0">
                <a:solidFill>
                  <a:srgbClr val="FF0000"/>
                </a:solidFill>
              </a:rPr>
              <a:t> the </a:t>
            </a:r>
            <a:r>
              <a:rPr lang="da-DK" sz="2400" dirty="0" err="1">
                <a:solidFill>
                  <a:srgbClr val="FF0000"/>
                </a:solidFill>
              </a:rPr>
              <a:t>one</a:t>
            </a:r>
            <a:r>
              <a:rPr lang="da-DK" sz="2400" dirty="0">
                <a:solidFill>
                  <a:srgbClr val="FF0000"/>
                </a:solidFill>
              </a:rPr>
              <a:t> with </a:t>
            </a:r>
            <a:r>
              <a:rPr lang="da-DK" sz="2400" dirty="0" err="1">
                <a:solidFill>
                  <a:srgbClr val="FF0000"/>
                </a:solidFill>
              </a:rPr>
              <a:t>less</a:t>
            </a:r>
            <a:r>
              <a:rPr lang="da-DK" sz="2400" dirty="0">
                <a:solidFill>
                  <a:srgbClr val="FF0000"/>
                </a:solidFill>
              </a:rPr>
              <a:t> XP. The </a:t>
            </a:r>
            <a:r>
              <a:rPr lang="da-DK" sz="2400" dirty="0" err="1">
                <a:solidFill>
                  <a:srgbClr val="FF0000"/>
                </a:solidFill>
              </a:rPr>
              <a:t>damage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should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be</a:t>
            </a:r>
            <a:r>
              <a:rPr lang="da-DK" sz="2400" dirty="0">
                <a:solidFill>
                  <a:srgbClr val="FF0000"/>
                </a:solidFill>
              </a:rPr>
              <a:t> an </a:t>
            </a:r>
            <a:r>
              <a:rPr lang="da-DK" sz="2400" dirty="0" err="1">
                <a:solidFill>
                  <a:srgbClr val="FF0000"/>
                </a:solidFill>
              </a:rPr>
              <a:t>int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random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number</a:t>
            </a:r>
            <a:r>
              <a:rPr lang="da-DK" sz="2400" dirty="0">
                <a:solidFill>
                  <a:srgbClr val="FF0000"/>
                </a:solidFill>
              </a:rPr>
              <a:t> from 1 to 6. The </a:t>
            </a:r>
            <a:r>
              <a:rPr lang="da-DK" sz="2400" dirty="0" err="1">
                <a:solidFill>
                  <a:srgbClr val="FF0000"/>
                </a:solidFill>
              </a:rPr>
              <a:t>attacker</a:t>
            </a:r>
            <a:r>
              <a:rPr lang="da-DK" sz="2400" dirty="0">
                <a:solidFill>
                  <a:srgbClr val="FF0000"/>
                </a:solidFill>
              </a:rPr>
              <a:t> removes the </a:t>
            </a:r>
            <a:r>
              <a:rPr lang="da-DK" sz="2400" dirty="0" err="1">
                <a:solidFill>
                  <a:srgbClr val="FF0000"/>
                </a:solidFill>
              </a:rPr>
              <a:t>damage</a:t>
            </a:r>
            <a:r>
              <a:rPr lang="da-DK" sz="2400" dirty="0">
                <a:solidFill>
                  <a:srgbClr val="FF0000"/>
                </a:solidFill>
              </a:rPr>
              <a:t> points from the </a:t>
            </a:r>
            <a:r>
              <a:rPr lang="da-DK" sz="2400" dirty="0" err="1">
                <a:solidFill>
                  <a:srgbClr val="FF0000"/>
                </a:solidFill>
              </a:rPr>
              <a:t>attacked</a:t>
            </a:r>
            <a:r>
              <a:rPr lang="da-DK" sz="2400" dirty="0">
                <a:solidFill>
                  <a:srgbClr val="FF0000"/>
                </a:solidFill>
              </a:rPr>
              <a:t> </a:t>
            </a:r>
            <a:r>
              <a:rPr lang="da-DK" sz="2400" dirty="0" err="1">
                <a:solidFill>
                  <a:srgbClr val="FF0000"/>
                </a:solidFill>
              </a:rPr>
              <a:t>HPs</a:t>
            </a:r>
            <a:r>
              <a:rPr lang="da-DK" sz="2400" dirty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Add a method </a:t>
            </a:r>
            <a:r>
              <a:rPr lang="en-US" sz="2400" b="1" dirty="0">
                <a:solidFill>
                  <a:srgbClr val="FF0000"/>
                </a:solidFill>
              </a:rPr>
              <a:t>public bool </a:t>
            </a:r>
            <a:r>
              <a:rPr lang="en-US" sz="2400" b="1" dirty="0" err="1">
                <a:solidFill>
                  <a:srgbClr val="FF0000"/>
                </a:solidFill>
              </a:rPr>
              <a:t>IsDead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rgbClr val="FF0000"/>
                </a:solidFill>
              </a:rPr>
              <a:t>to the Character class. A character is dead if its HP is 0 or less. When a dead character attacks, it should be no effect.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Change your </a:t>
            </a:r>
            <a:r>
              <a:rPr lang="en-US" sz="2400" i="1" dirty="0"/>
              <a:t>main</a:t>
            </a:r>
            <a:r>
              <a:rPr lang="en-US" sz="2400" dirty="0"/>
              <a:t> to have 2 characters A and B, you can decide what kind of characters they are. Make character A attack B, and the B attack A. Print the characters before and after the attack. </a:t>
            </a:r>
          </a:p>
          <a:p>
            <a:r>
              <a:rPr lang="en-US" sz="2400" dirty="0"/>
              <a:t>Loop the attacks until one of them is dead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855E6-EAC4-6556-DCB3-06680B8D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24" y="365125"/>
            <a:ext cx="20372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1231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 task </vt:lpstr>
      <vt:lpstr>Now create a console app</vt:lpstr>
      <vt:lpstr>Now create a console app</vt:lpstr>
      <vt:lpstr>You should put common stuff in Character</vt:lpstr>
      <vt:lpstr>Now…</vt:lpstr>
      <vt:lpstr>Human and Dwarf should do different things!</vt:lpstr>
      <vt:lpstr>Parties!</vt:lpstr>
      <vt:lpstr>Create random (but reasonable) parties</vt:lpstr>
      <vt:lpstr>A character attacks another</vt:lpstr>
      <vt:lpstr>A party attacks another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531</cp:revision>
  <dcterms:created xsi:type="dcterms:W3CDTF">2023-04-04T17:00:34Z</dcterms:created>
  <dcterms:modified xsi:type="dcterms:W3CDTF">2023-05-17T18:55:01Z</dcterms:modified>
</cp:coreProperties>
</file>