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0" r:id="rId2"/>
    <p:sldId id="306" r:id="rId3"/>
    <p:sldId id="304" r:id="rId4"/>
    <p:sldId id="307" r:id="rId5"/>
    <p:sldId id="308" r:id="rId6"/>
    <p:sldId id="303" r:id="rId7"/>
    <p:sldId id="309" r:id="rId8"/>
    <p:sldId id="310" r:id="rId9"/>
    <p:sldId id="311" r:id="rId10"/>
    <p:sldId id="314" r:id="rId11"/>
    <p:sldId id="313" r:id="rId12"/>
    <p:sldId id="312" r:id="rId13"/>
    <p:sldId id="316" r:id="rId14"/>
    <p:sldId id="317" r:id="rId15"/>
    <p:sldId id="318" r:id="rId16"/>
    <p:sldId id="330" r:id="rId17"/>
    <p:sldId id="319" r:id="rId18"/>
    <p:sldId id="315" r:id="rId19"/>
    <p:sldId id="381" r:id="rId20"/>
    <p:sldId id="332" r:id="rId21"/>
    <p:sldId id="271" r:id="rId22"/>
    <p:sldId id="396" r:id="rId23"/>
    <p:sldId id="395" r:id="rId24"/>
    <p:sldId id="257" r:id="rId25"/>
    <p:sldId id="258" r:id="rId26"/>
    <p:sldId id="259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8FF8-C1D8-4F7E-B3D2-E0C5006B0D7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216-DD00-425F-A6C9-C8E8E633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 is one</a:t>
            </a:r>
            <a:r>
              <a:rPr lang="en-US" baseline="0" dirty="0"/>
              <a:t> of the inventors of UML!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216-DD00-425F-A6C9-C8E8E6330C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477C93-C0D0-4618-9BF4-B08A954137B2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6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xygen.n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articles/newMethodology.html#ShouldYouGoAgi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articles/newMethodology.html#FlavorsOfAgileDevelop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upload.wikimedia.org/wikipedia/commons/8/8d/Small_bodies_of_the_Solar_System.jpg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hyperlink" Target="https://www.pinterest.dk/pin/26036504085476928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iso/dk/manifest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 dirty="0" err="1"/>
              <a:t>udvikling</a:t>
            </a:r>
            <a:r>
              <a:rPr lang="en-US" dirty="0"/>
              <a:t> – Spring 2023</a:t>
            </a:r>
            <a:br>
              <a:rPr lang="en-US" dirty="0"/>
            </a:br>
            <a:r>
              <a:rPr lang="en-US" dirty="0"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Andrea Valente</a:t>
            </a:r>
          </a:p>
          <a:p>
            <a:r>
              <a:rPr lang="en-US" dirty="0">
                <a:solidFill>
                  <a:schemeClr val="tx1"/>
                </a:solidFill>
              </a:rPr>
              <a:t>aval@sdu.dk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F9CD8-5AFC-C7F4-DDB2-B83E58A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0" y="0"/>
            <a:ext cx="1987340" cy="21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1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Give your users what they prefer</a:t>
            </a:r>
          </a:p>
          <a:p>
            <a:r>
              <a:rPr lang="en-US" dirty="0"/>
              <a:t>Work in such a way that you produce software quickly and often</a:t>
            </a:r>
          </a:p>
          <a:p>
            <a:r>
              <a:rPr lang="en-US" dirty="0"/>
              <a:t>Documentation still has its place, written properly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-&gt; </a:t>
            </a:r>
            <a:r>
              <a:rPr lang="en-US" sz="2400" b="1" dirty="0"/>
              <a:t>automatic tools for code documentation </a:t>
            </a:r>
            <a:r>
              <a:rPr lang="en-US" sz="2400" dirty="0"/>
              <a:t>make it easier to go from good comments in the code to docs -&gt; </a:t>
            </a:r>
            <a:r>
              <a:rPr lang="en-US" sz="2400" dirty="0">
                <a:hlinkClick r:id="rId2"/>
              </a:rPr>
              <a:t>https://doxygen.nl/</a:t>
            </a:r>
            <a:r>
              <a:rPr lang="en-US" sz="2400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81000"/>
            <a:ext cx="43815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9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Constant co-operation with the customer</a:t>
            </a:r>
          </a:p>
          <a:p>
            <a:r>
              <a:rPr lang="en-US" sz="2800" dirty="0"/>
              <a:t>Invest your efforts to find out what customers need</a:t>
            </a:r>
          </a:p>
          <a:p>
            <a:r>
              <a:rPr lang="en-US" sz="2800" dirty="0"/>
              <a:t>Make users a key member of the collaboration</a:t>
            </a:r>
          </a:p>
          <a:p>
            <a:r>
              <a:rPr lang="en-US" sz="2800" dirty="0"/>
              <a:t>Having a contract with your customers is important … </a:t>
            </a:r>
            <a:br>
              <a:rPr lang="en-US" sz="2800" dirty="0"/>
            </a:br>
            <a:r>
              <a:rPr lang="en-US" sz="2800" dirty="0"/>
              <a:t>but a contract is not a substitute for communication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"/>
            <a:ext cx="4295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88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environment </a:t>
            </a:r>
            <a:r>
              <a:rPr lang="en-US" b="1" dirty="0"/>
              <a:t>changes</a:t>
            </a:r>
          </a:p>
          <a:p>
            <a:r>
              <a:rPr lang="en-US" dirty="0"/>
              <a:t>Technology </a:t>
            </a:r>
            <a:r>
              <a:rPr lang="en-US" b="1" dirty="0"/>
              <a:t>changes </a:t>
            </a:r>
            <a:r>
              <a:rPr lang="en-US" dirty="0"/>
              <a:t>over time</a:t>
            </a:r>
          </a:p>
          <a:p>
            <a:r>
              <a:rPr lang="en-US" dirty="0"/>
              <a:t>Stakeholders </a:t>
            </a:r>
            <a:r>
              <a:rPr lang="en-US" b="1" dirty="0"/>
              <a:t>change </a:t>
            </a:r>
            <a:r>
              <a:rPr lang="en-US" dirty="0"/>
              <a:t>their priorities</a:t>
            </a:r>
          </a:p>
          <a:p>
            <a:r>
              <a:rPr lang="en-US" dirty="0"/>
              <a:t>There has to be a space to change a plan as our situation changes</a:t>
            </a:r>
          </a:p>
          <a:p>
            <a:r>
              <a:rPr lang="en-US" b="1" dirty="0"/>
              <a:t>Planning </a:t>
            </a:r>
            <a:r>
              <a:rPr lang="en-US" dirty="0"/>
              <a:t>is useful, but </a:t>
            </a:r>
            <a:r>
              <a:rPr lang="en-US" b="1" dirty="0"/>
              <a:t>learning is important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/>
              <a:t>This part is central to adaptive methods!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41529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63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also has </a:t>
            </a:r>
            <a:r>
              <a:rPr lang="en-US" b="1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https://agilemanifesto.org/principles.html</a:t>
            </a:r>
            <a:r>
              <a:rPr lang="en-US" dirty="0"/>
              <a:t> </a:t>
            </a:r>
          </a:p>
          <a:p>
            <a:r>
              <a:rPr lang="en-US" sz="2600" dirty="0"/>
              <a:t>See also: </a:t>
            </a:r>
            <a:r>
              <a:rPr lang="it-IT" sz="2600" dirty="0">
                <a:solidFill>
                  <a:srgbClr val="0070C0"/>
                </a:solidFill>
              </a:rPr>
              <a:t>Agile alliance manifesto reference sheet 2019.pdf</a:t>
            </a:r>
            <a:r>
              <a:rPr lang="it-IT" sz="2600" dirty="0"/>
              <a:t> </a:t>
            </a:r>
          </a:p>
          <a:p>
            <a:r>
              <a:rPr lang="it-IT" dirty="0"/>
              <a:t>Some of the most interesting (and </a:t>
            </a:r>
            <a:r>
              <a:rPr lang="it-IT" i="1" dirty="0"/>
              <a:t>adaptive</a:t>
            </a:r>
            <a:r>
              <a:rPr lang="it-IT" dirty="0"/>
              <a:t>) are:</a:t>
            </a:r>
          </a:p>
          <a:p>
            <a:pPr lvl="1"/>
            <a:r>
              <a:rPr lang="en-US" dirty="0"/>
              <a:t>satisfy the customer with continuous updates</a:t>
            </a:r>
          </a:p>
          <a:p>
            <a:pPr lvl="1"/>
            <a:r>
              <a:rPr lang="en-US" dirty="0"/>
              <a:t>welcome changing requirements</a:t>
            </a:r>
          </a:p>
          <a:p>
            <a:pPr lvl="1"/>
            <a:r>
              <a:rPr lang="en-US" dirty="0"/>
              <a:t>deliver working software frequently</a:t>
            </a:r>
          </a:p>
          <a:p>
            <a:pPr lvl="1"/>
            <a:r>
              <a:rPr lang="en-US" dirty="0"/>
              <a:t>encourage face‐to‐face conversation</a:t>
            </a:r>
          </a:p>
          <a:p>
            <a:pPr lvl="1"/>
            <a:r>
              <a:rPr lang="en-US" dirty="0"/>
              <a:t>reflect regularly on effectiveness of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80579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-&gt;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Focused on </a:t>
            </a:r>
            <a:r>
              <a:rPr lang="en-US" sz="2800" b="1" dirty="0"/>
              <a:t>small teams </a:t>
            </a:r>
            <a:r>
              <a:rPr lang="en-US" sz="2800" dirty="0"/>
              <a:t>(approximately 6 or less)</a:t>
            </a:r>
          </a:p>
          <a:p>
            <a:pPr lvl="1"/>
            <a:r>
              <a:rPr lang="en-US" sz="2400" dirty="0"/>
              <a:t>can handle small/medium size projects</a:t>
            </a:r>
          </a:p>
          <a:p>
            <a:r>
              <a:rPr lang="en-US" sz="2800" dirty="0"/>
              <a:t>Encourage team with authority and </a:t>
            </a:r>
            <a:r>
              <a:rPr lang="en-US" sz="2800" b="1" dirty="0"/>
              <a:t>encourage </a:t>
            </a:r>
            <a:r>
              <a:rPr lang="en-US" sz="2800" b="1" i="1" dirty="0"/>
              <a:t>shared</a:t>
            </a:r>
            <a:r>
              <a:rPr lang="en-US" sz="2800" b="1" dirty="0"/>
              <a:t> ownership</a:t>
            </a:r>
          </a:p>
          <a:p>
            <a:pPr lvl="1"/>
            <a:r>
              <a:rPr lang="en-US" sz="2400" dirty="0"/>
              <a:t>to find its own methods for achieving its goals</a:t>
            </a:r>
          </a:p>
          <a:p>
            <a:r>
              <a:rPr lang="en-US" sz="2800" dirty="0"/>
              <a:t>Prefer </a:t>
            </a:r>
            <a:r>
              <a:rPr lang="en-US" sz="2800" b="1" dirty="0"/>
              <a:t>multi-skilled team members </a:t>
            </a:r>
            <a:r>
              <a:rPr lang="en-US" sz="2800" dirty="0"/>
              <a:t>(over separate roles)</a:t>
            </a:r>
          </a:p>
          <a:p>
            <a:pPr lvl="1"/>
            <a:r>
              <a:rPr lang="en-US" sz="2400" dirty="0"/>
              <a:t>Requires more versatile team members</a:t>
            </a:r>
          </a:p>
          <a:p>
            <a:pPr lvl="1"/>
            <a:endParaRPr lang="en-US" sz="2400" dirty="0"/>
          </a:p>
          <a:p>
            <a:r>
              <a:rPr lang="en-US" sz="2600" dirty="0"/>
              <a:t>Visibility of project’s current status</a:t>
            </a:r>
          </a:p>
          <a:p>
            <a:pPr lvl="1"/>
            <a:r>
              <a:rPr lang="en-US" sz="2200" dirty="0"/>
              <a:t>everyone always knows exactly where the project stands</a:t>
            </a:r>
          </a:p>
          <a:p>
            <a:pPr lvl="1"/>
            <a:r>
              <a:rPr lang="en-US" sz="2200" dirty="0"/>
              <a:t>meetings to foster developers to communicate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4717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team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Iteratively and incrementally</a:t>
            </a:r>
          </a:p>
          <a:p>
            <a:pPr lvl="1"/>
            <a:r>
              <a:rPr lang="en-US" sz="2000" dirty="0"/>
              <a:t>Short iterations lasting between a few months or only a week</a:t>
            </a:r>
          </a:p>
          <a:p>
            <a:pPr lvl="1"/>
            <a:r>
              <a:rPr lang="en-US" sz="2000" b="1" dirty="0" err="1"/>
              <a:t>Timeboxing</a:t>
            </a:r>
            <a:r>
              <a:rPr lang="en-US" sz="2000" dirty="0"/>
              <a:t>, setting a tight delivery schedule for each iteration</a:t>
            </a:r>
          </a:p>
          <a:p>
            <a:pPr lvl="1"/>
            <a:r>
              <a:rPr lang="en-US" sz="2000" dirty="0"/>
              <a:t>Each iteration incorporates every development step -&gt; including thoroughly testing for bugs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13" y="3581400"/>
            <a:ext cx="6565733" cy="1471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13" y="5114204"/>
            <a:ext cx="6565733" cy="16530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6739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Does it work? (Pros)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68413"/>
            <a:ext cx="5113337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47675" y="5084763"/>
            <a:ext cx="7194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sz="2400" b="1" u="sng" dirty="0"/>
              <a:t>Some advantages</a:t>
            </a:r>
          </a:p>
          <a:p>
            <a:pPr eaLnBrk="1" hangingPunct="1"/>
            <a:r>
              <a:rPr lang="da-DK" b="1" dirty="0"/>
              <a:t>Easily adapting to changing requirements </a:t>
            </a:r>
            <a:r>
              <a:rPr lang="da-DK" dirty="0"/>
              <a:t>throughout the process </a:t>
            </a:r>
          </a:p>
          <a:p>
            <a:pPr eaLnBrk="1" hangingPunct="1"/>
            <a:r>
              <a:rPr lang="da-DK" b="1" dirty="0"/>
              <a:t>More visibility</a:t>
            </a:r>
            <a:r>
              <a:rPr lang="da-DK" dirty="0"/>
              <a:t> into the actual progress of projects is available</a:t>
            </a:r>
          </a:p>
          <a:p>
            <a:pPr eaLnBrk="1" hangingPunct="1"/>
            <a:r>
              <a:rPr lang="da-DK" dirty="0"/>
              <a:t>Can </a:t>
            </a:r>
            <a:r>
              <a:rPr lang="da-DK" b="1" dirty="0"/>
              <a:t>reduce the risks</a:t>
            </a:r>
            <a:r>
              <a:rPr lang="da-DK" dirty="0"/>
              <a:t> associated with software development </a:t>
            </a:r>
          </a:p>
          <a:p>
            <a:pPr eaLnBrk="1" hangingPunct="1"/>
            <a:r>
              <a:rPr lang="da-DK" b="1" dirty="0"/>
              <a:t>Better addresses </a:t>
            </a:r>
            <a:r>
              <a:rPr lang="da-DK" dirty="0"/>
              <a:t>the business and </a:t>
            </a:r>
            <a:r>
              <a:rPr lang="da-DK" b="1" dirty="0"/>
              <a:t>customer needs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5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Agile: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Doesn’t handle large projects well</a:t>
            </a:r>
          </a:p>
          <a:p>
            <a:r>
              <a:rPr lang="en-US" dirty="0"/>
              <a:t>Requires more versatile team members</a:t>
            </a:r>
          </a:p>
          <a:p>
            <a:r>
              <a:rPr lang="en-US" dirty="0"/>
              <a:t>Requires access to scarce resources (like the customer)</a:t>
            </a:r>
          </a:p>
          <a:p>
            <a:r>
              <a:rPr lang="en-US" dirty="0"/>
              <a:t>Less managerial control (may worry managers) </a:t>
            </a:r>
          </a:p>
          <a:p>
            <a:r>
              <a:rPr lang="en-US" dirty="0"/>
              <a:t>Unpredictability (can’t tell customer how much/long)</a:t>
            </a:r>
          </a:p>
          <a:p>
            <a:r>
              <a:rPr lang="en-US" dirty="0"/>
              <a:t>Sometimes may result in a less than optimal design</a:t>
            </a:r>
          </a:p>
          <a:p>
            <a:pPr lvl="1"/>
            <a:r>
              <a:rPr lang="en-US" dirty="0"/>
              <a:t>E.g. where best solution is found from considering the whole picture in </a:t>
            </a:r>
            <a:r>
              <a:rPr lang="en-US" i="1" dirty="0"/>
              <a:t>big design up front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9EAF2-D488-D9AA-D9BF-0BBD432B1752}"/>
              </a:ext>
            </a:extLst>
          </p:cNvPr>
          <p:cNvSpPr txBox="1"/>
          <p:nvPr/>
        </p:nvSpPr>
        <p:spPr>
          <a:xfrm>
            <a:off x="609600" y="5562600"/>
            <a:ext cx="8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Should You Go Agile</a:t>
            </a:r>
            <a:br>
              <a:rPr lang="en-US" dirty="0"/>
            </a:br>
            <a:r>
              <a:rPr lang="en-US" dirty="0">
                <a:hlinkClick r:id="rId2"/>
              </a:rPr>
              <a:t>https://www.martinfowler.com/articles/newMethodology.html#ShouldYouGoAgile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39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manifesto </a:t>
            </a:r>
            <a:r>
              <a:rPr lang="en-US" b="1" dirty="0"/>
              <a:t>is not a development model</a:t>
            </a:r>
            <a:r>
              <a:rPr lang="en-US" dirty="0"/>
              <a:t>… more a </a:t>
            </a:r>
            <a:r>
              <a:rPr lang="en-US" dirty="0">
                <a:solidFill>
                  <a:srgbClr val="7030A0"/>
                </a:solidFill>
              </a:rPr>
              <a:t>philosophy</a:t>
            </a:r>
          </a:p>
          <a:p>
            <a:endParaRPr lang="en-US" dirty="0"/>
          </a:p>
          <a:p>
            <a:r>
              <a:rPr lang="en-US" dirty="0"/>
              <a:t>Implemented in various methods:</a:t>
            </a:r>
          </a:p>
          <a:p>
            <a:pPr lvl="1"/>
            <a:r>
              <a:rPr lang="en-US" dirty="0"/>
              <a:t>SCRUM</a:t>
            </a:r>
          </a:p>
          <a:p>
            <a:pPr lvl="1"/>
            <a:r>
              <a:rPr lang="en-US" dirty="0"/>
              <a:t>XP</a:t>
            </a:r>
          </a:p>
          <a:p>
            <a:pPr lvl="1"/>
            <a:r>
              <a:rPr lang="en-US" dirty="0"/>
              <a:t>Or to make existing methodologies more </a:t>
            </a:r>
            <a:r>
              <a:rPr lang="en-US" i="1" dirty="0"/>
              <a:t>agile</a:t>
            </a:r>
            <a:r>
              <a:rPr lang="en-US" dirty="0"/>
              <a:t>: e.g. UP -&gt; agile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0DC0-8171-9E0B-227F-CE05DA1C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Fowler’s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77EB-3159-53CB-DA96-67A92363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various</a:t>
            </a:r>
            <a:r>
              <a:rPr lang="da-DK" dirty="0"/>
              <a:t> agile </a:t>
            </a:r>
            <a:r>
              <a:rPr lang="da-DK" dirty="0" err="1"/>
              <a:t>methods</a:t>
            </a:r>
            <a:r>
              <a:rPr lang="da-DK" dirty="0"/>
              <a:t>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https://www.martinfowler.com/articles/newMethodology.html#FlavorsOfAgileDevelopment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5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Software Systems Everywhere -&gt; </a:t>
            </a:r>
            <a:br>
              <a:rPr lang="en-US" sz="2800" dirty="0"/>
            </a:br>
            <a:r>
              <a:rPr lang="en-US" sz="2400" dirty="0"/>
              <a:t>                                        online/mobile/wearable/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800" dirty="0"/>
              <a:t>Software/system development has </a:t>
            </a:r>
            <a:r>
              <a:rPr lang="en-US" sz="2800" b="1" dirty="0"/>
              <a:t>stages</a:t>
            </a:r>
            <a:br>
              <a:rPr lang="en-US" sz="2800" b="1" dirty="0"/>
            </a:br>
            <a:r>
              <a:rPr lang="en-US" sz="2800" dirty="0"/>
              <a:t>and </a:t>
            </a:r>
            <a:r>
              <a:rPr lang="en-US" sz="2800" b="1" dirty="0"/>
              <a:t>variables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cost, time, quality, features (AKA scope)</a:t>
            </a:r>
          </a:p>
          <a:p>
            <a:r>
              <a:rPr lang="en-US" sz="2800" dirty="0"/>
              <a:t>Software </a:t>
            </a:r>
            <a:r>
              <a:rPr lang="en-US" sz="2800" dirty="0" err="1"/>
              <a:t>Dev</a:t>
            </a:r>
            <a:r>
              <a:rPr lang="en-US" sz="2800" dirty="0"/>
              <a:t> Goal: </a:t>
            </a:r>
          </a:p>
          <a:p>
            <a:pPr marL="457200" lvl="1" indent="0">
              <a:buNone/>
            </a:pPr>
            <a:r>
              <a:rPr lang="en-US" sz="2400" dirty="0"/>
              <a:t>produce useful software, quickly</a:t>
            </a:r>
          </a:p>
          <a:p>
            <a:r>
              <a:rPr lang="en-US" sz="2800" dirty="0"/>
              <a:t>Standardized models for </a:t>
            </a:r>
            <a:r>
              <a:rPr lang="en-US" sz="2800" dirty="0" err="1"/>
              <a:t>Dev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Software Development Models</a:t>
            </a:r>
            <a:br>
              <a:rPr lang="en-US" sz="2400" dirty="0"/>
            </a:br>
            <a:r>
              <a:rPr lang="en-US" sz="2400" dirty="0"/>
              <a:t>Building a bridge      building software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7000"/>
            <a:ext cx="18765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090446" y="5329535"/>
            <a:ext cx="338554" cy="461665"/>
            <a:chOff x="2143647" y="6260068"/>
            <a:chExt cx="338554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2143647" y="626006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 flipV="1">
              <a:off x="2255588" y="6351007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7010400" y="26670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7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Recap: </a:t>
            </a:r>
            <a:r>
              <a:rPr lang="da-DK" dirty="0"/>
              <a:t>System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sz="2400" b="1" dirty="0"/>
              <a:t>The main objectives </a:t>
            </a:r>
            <a:r>
              <a:rPr lang="da-DK" sz="2400" dirty="0"/>
              <a:t>(AKA the </a:t>
            </a:r>
            <a:r>
              <a:rPr lang="da-DK" sz="2400" i="1" dirty="0"/>
              <a:t>main problem</a:t>
            </a:r>
            <a:r>
              <a:rPr lang="da-DK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da-DK" sz="2400" dirty="0"/>
              <a:t>Produce </a:t>
            </a:r>
            <a:r>
              <a:rPr lang="da-DK" sz="2400" b="1" dirty="0"/>
              <a:t>usable </a:t>
            </a:r>
            <a:r>
              <a:rPr lang="da-DK" sz="2400" dirty="0"/>
              <a:t>software</a:t>
            </a:r>
          </a:p>
          <a:p>
            <a:pPr marL="609600" indent="-609600">
              <a:buFontTx/>
              <a:buAutoNum type="arabicPeriod"/>
            </a:pPr>
            <a:r>
              <a:rPr lang="da-DK" sz="2400" dirty="0"/>
              <a:t>Get ready for the next project (</a:t>
            </a:r>
            <a:r>
              <a:rPr lang="da-DK" sz="2400" i="1" dirty="0"/>
              <a:t>according to Agile</a:t>
            </a:r>
            <a:r>
              <a:rPr lang="da-DK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da-DK" sz="2400" b="1" dirty="0"/>
              <a:t>Method </a:t>
            </a:r>
            <a:r>
              <a:rPr lang="da-DK" sz="2400" dirty="0"/>
              <a:t>- ”A systematic procedure – a technique”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2400" b="1" dirty="0"/>
              <a:t>Methodology </a:t>
            </a:r>
            <a:r>
              <a:rPr lang="da-DK" sz="2400" dirty="0"/>
              <a:t>- ”The way you do business”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b="1" dirty="0"/>
              <a:t>Difficult to find the </a:t>
            </a:r>
            <a:r>
              <a:rPr lang="da-DK" sz="2400" b="1" i="1" dirty="0"/>
              <a:t>right</a:t>
            </a:r>
            <a:r>
              <a:rPr lang="da-DK" sz="2400" b="1" dirty="0"/>
              <a:t> methodology... When is it </a:t>
            </a:r>
            <a:r>
              <a:rPr lang="da-DK" sz="2400" b="1" i="1" dirty="0"/>
              <a:t>right</a:t>
            </a:r>
            <a:r>
              <a:rPr lang="da-DK" sz="2400" b="1" dirty="0"/>
              <a:t>?</a:t>
            </a:r>
          </a:p>
          <a:p>
            <a:r>
              <a:rPr lang="da-DK" sz="2400" dirty="0"/>
              <a:t>The projects delivers a usable sw</a:t>
            </a:r>
          </a:p>
          <a:p>
            <a:r>
              <a:rPr lang="da-DK" sz="2400" dirty="0"/>
              <a:t>The leadership is not compromised</a:t>
            </a:r>
          </a:p>
          <a:p>
            <a:r>
              <a:rPr lang="da-DK" sz="2400" dirty="0"/>
              <a:t>Members of the team are willing to work in the same way next time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60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8CB6-74E2-1347-81D5-B0C165E0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667000"/>
            <a:ext cx="8001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12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7F24-A560-B05E-5A8C-63C0EF0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Work/finish </a:t>
            </a:r>
            <a:r>
              <a:rPr lang="da-DK" dirty="0" err="1">
                <a:solidFill>
                  <a:srgbClr val="FF0000"/>
                </a:solidFill>
              </a:rPr>
              <a:t>your</a:t>
            </a:r>
            <a:r>
              <a:rPr lang="da-DK" dirty="0">
                <a:solidFill>
                  <a:srgbClr val="FF0000"/>
                </a:solidFill>
              </a:rPr>
              <a:t> elevator pitch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CA0A-73B0-CEBD-7B0F-7C1F0585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bit of time to finish/prepare?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8C00C2-9825-3E4D-2312-269F322D50A3}"/>
              </a:ext>
            </a:extLst>
          </p:cNvPr>
          <p:cNvSpPr/>
          <p:nvPr/>
        </p:nvSpPr>
        <p:spPr>
          <a:xfrm>
            <a:off x="7848600" y="55626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5-10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05C8-25EA-EF52-73D6-BFE517C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Present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b="1" dirty="0"/>
              <a:t>elevator pitches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C69E0-B9BB-06B9-E645-399B22C0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18524"/>
            <a:ext cx="8077198" cy="46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5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idea: a card game about learning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Inspiration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=&gt; Learning about planets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3152775" cy="280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92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+ Elevator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WHY: </a:t>
            </a:r>
            <a:r>
              <a:rPr lang="en-US" sz="2400" dirty="0"/>
              <a:t>Create a playful learning activity </a:t>
            </a:r>
            <a:br>
              <a:rPr lang="en-US" sz="2400" dirty="0"/>
            </a:br>
            <a:r>
              <a:rPr lang="en-US" sz="2400" dirty="0"/>
              <a:t>for young players. Learn by repetition.</a:t>
            </a:r>
            <a:br>
              <a:rPr lang="en-US" sz="2400" dirty="0"/>
            </a:br>
            <a:r>
              <a:rPr lang="en-US" sz="2400" dirty="0"/>
              <a:t>Compare/evaluate and remember. </a:t>
            </a:r>
            <a:br>
              <a:rPr lang="en-US" sz="2400" dirty="0"/>
            </a:br>
            <a:r>
              <a:rPr lang="en-US" sz="2400" dirty="0"/>
              <a:t>Created a game or a website with a game in 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ELEVATOR: </a:t>
            </a:r>
            <a:r>
              <a:rPr lang="en-US" sz="2400" dirty="0"/>
              <a:t>A simple card game about planets and facts, to support interest in space/STEM for young kids; digital and analogue.</a:t>
            </a:r>
            <a:br>
              <a:rPr lang="en-US" sz="2400" dirty="0"/>
            </a:br>
            <a:r>
              <a:rPr lang="en-US" sz="2400" dirty="0"/>
              <a:t>Visual and inspiring, for one or 2 players.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219450" cy="224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048500" y="9525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10600" y="381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</a:t>
            </a:r>
            <a:r>
              <a:rPr lang="en-US" dirty="0"/>
              <a:t> – mood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Size, distance from sun,</a:t>
            </a:r>
            <a:br>
              <a:rPr lang="en-US" sz="2800" dirty="0"/>
            </a:br>
            <a:r>
              <a:rPr lang="en-US" sz="2800" dirty="0"/>
              <a:t>Number of moons (!),</a:t>
            </a:r>
            <a:br>
              <a:rPr lang="en-US" sz="2800" dirty="0"/>
            </a:br>
            <a:r>
              <a:rPr lang="en-US" sz="2800" dirty="0"/>
              <a:t>Duration of day, </a:t>
            </a:r>
            <a:br>
              <a:rPr lang="en-US" sz="2800" dirty="0"/>
            </a:br>
            <a:r>
              <a:rPr lang="en-US" sz="2800" dirty="0"/>
              <a:t>Duration of year,</a:t>
            </a:r>
            <a:br>
              <a:rPr lang="en-US" sz="2800" dirty="0"/>
            </a:br>
            <a:r>
              <a:rPr lang="en-US" sz="2800" dirty="0"/>
              <a:t>Average temp in 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8275"/>
            <a:ext cx="28765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558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Moons: </a:t>
            </a:r>
            <a:r>
              <a:rPr lang="en-US" dirty="0">
                <a:hlinkClick r:id="rId3"/>
              </a:rPr>
              <a:t>https://upload.wikimedia.org/wikipedia/commons/8/8d/Small_bodies_of_the_Solar_System.jpg</a:t>
            </a:r>
            <a:r>
              <a:rPr lang="en-US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5572215"/>
            <a:ext cx="189653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78224"/>
            <a:ext cx="2062162" cy="231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35298"/>
            <a:ext cx="3130550" cy="14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505450"/>
            <a:ext cx="21434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52400"/>
            <a:ext cx="1962150" cy="11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https://www.pinterest.dk/pin/26036504085476928/</a:t>
            </a:r>
            <a:r>
              <a:rPr lang="en-US" dirty="0"/>
              <a:t> card decks</a:t>
            </a:r>
          </a:p>
        </p:txBody>
      </p:sp>
    </p:spTree>
    <p:extLst>
      <p:ext uri="{BB962C8B-B14F-4D97-AF65-F5344CB8AC3E}">
        <p14:creationId xmlns:p14="http://schemas.microsoft.com/office/powerpoint/2010/main" val="200533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topics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Planets</a:t>
            </a:r>
          </a:p>
          <a:p>
            <a:r>
              <a:rPr lang="en-US" dirty="0"/>
              <a:t>If I want to be more provocative:</a:t>
            </a:r>
          </a:p>
          <a:p>
            <a:pPr lvl="1"/>
            <a:r>
              <a:rPr lang="en-US" dirty="0"/>
              <a:t>STDs: chlamydia, monkey pox, HIV, …</a:t>
            </a:r>
          </a:p>
          <a:p>
            <a:pPr lvl="1"/>
            <a:r>
              <a:rPr lang="en-US" dirty="0"/>
              <a:t>Compare energy production methods: sun panels, sun mirrors, wind, tides/waves, hydro, nuclear, coal, petrol, …</a:t>
            </a:r>
          </a:p>
        </p:txBody>
      </p:sp>
    </p:spTree>
    <p:extLst>
      <p:ext uri="{BB962C8B-B14F-4D97-AF65-F5344CB8AC3E}">
        <p14:creationId xmlns:p14="http://schemas.microsoft.com/office/powerpoint/2010/main" val="33420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Vs adaptive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Predictive methods:</a:t>
            </a:r>
          </a:p>
          <a:p>
            <a:pPr lvl="1"/>
            <a:r>
              <a:rPr lang="en-US" sz="2400" i="1" dirty="0"/>
              <a:t>E.g. waterfall model </a:t>
            </a:r>
          </a:p>
          <a:p>
            <a:pPr lvl="1"/>
            <a:r>
              <a:rPr lang="en-US" sz="2400" dirty="0"/>
              <a:t>Lot of effort at the beginning figuring out exactly what they will do &amp; time</a:t>
            </a:r>
          </a:p>
          <a:p>
            <a:pPr lvl="1"/>
            <a:r>
              <a:rPr lang="en-US" sz="2400" dirty="0"/>
              <a:t>Don’t handle changing requirements well</a:t>
            </a:r>
          </a:p>
          <a:p>
            <a:pPr lvl="1"/>
            <a:r>
              <a:rPr lang="en-US" sz="2400" dirty="0"/>
              <a:t>And don’t handle </a:t>
            </a:r>
            <a:r>
              <a:rPr lang="en-US" sz="2400" i="1" dirty="0"/>
              <a:t>fuzzy </a:t>
            </a:r>
            <a:r>
              <a:rPr lang="en-US" sz="2400" dirty="0"/>
              <a:t>requirements well</a:t>
            </a:r>
          </a:p>
          <a:p>
            <a:pPr lvl="1"/>
            <a:r>
              <a:rPr lang="en-US" sz="2400" dirty="0"/>
              <a:t>User only sees the final product, delivered at the end</a:t>
            </a:r>
          </a:p>
          <a:p>
            <a:r>
              <a:rPr lang="en-US" sz="2800" dirty="0"/>
              <a:t>Possible improvement: </a:t>
            </a:r>
          </a:p>
          <a:p>
            <a:pPr lvl="1"/>
            <a:r>
              <a:rPr lang="en-US" sz="2400" dirty="0"/>
              <a:t>iterate, shorter versions of waterfall</a:t>
            </a:r>
          </a:p>
        </p:txBody>
      </p:sp>
    </p:spTree>
    <p:extLst>
      <p:ext uri="{BB962C8B-B14F-4D97-AF65-F5344CB8AC3E}">
        <p14:creationId xmlns:p14="http://schemas.microsoft.com/office/powerpoint/2010/main" val="24086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14" y="1600200"/>
            <a:ext cx="8229600" cy="4525963"/>
          </a:xfrm>
        </p:spPr>
        <p:txBody>
          <a:bodyPr/>
          <a:lstStyle/>
          <a:p>
            <a:r>
              <a:rPr lang="en-US" dirty="0"/>
              <a:t>Consider: drive from A to B</a:t>
            </a:r>
          </a:p>
          <a:p>
            <a:pPr lvl="1"/>
            <a:r>
              <a:rPr lang="en-US" dirty="0"/>
              <a:t>Predictive</a:t>
            </a:r>
          </a:p>
          <a:p>
            <a:pPr lvl="1"/>
            <a:r>
              <a:rPr lang="en-US" dirty="0"/>
              <a:t>Adaptive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1200" y="1524000"/>
            <a:ext cx="3117850" cy="3836272"/>
            <a:chOff x="5594350" y="1074672"/>
            <a:chExt cx="3117850" cy="38362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752600"/>
              <a:ext cx="2082800" cy="3158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50" y="1074672"/>
              <a:ext cx="2076450" cy="1355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Straight Arrow Connector 5"/>
          <p:cNvCxnSpPr>
            <a:endCxn id="2053" idx="1"/>
          </p:cNvCxnSpPr>
          <p:nvPr/>
        </p:nvCxnSpPr>
        <p:spPr>
          <a:xfrm flipV="1">
            <a:off x="2971800" y="2201928"/>
            <a:ext cx="2819400" cy="23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utoShape 8" descr="E-ink GPS topographic's map eReader – Ludovic's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E-ink GPS topographic's map eReader – Ludovic's B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Arrow Connector 15"/>
          <p:cNvCxnSpPr>
            <a:endCxn id="2054" idx="0"/>
          </p:cNvCxnSpPr>
          <p:nvPr/>
        </p:nvCxnSpPr>
        <p:spPr>
          <a:xfrm>
            <a:off x="2698805" y="3200400"/>
            <a:ext cx="565205" cy="5057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133600" y="3706133"/>
            <a:ext cx="3808235" cy="2867025"/>
            <a:chOff x="2668765" y="3657600"/>
            <a:chExt cx="3808235" cy="2867025"/>
          </a:xfrm>
        </p:grpSpPr>
        <p:grpSp>
          <p:nvGrpSpPr>
            <p:cNvPr id="9" name="Group 8"/>
            <p:cNvGrpSpPr/>
            <p:nvPr/>
          </p:nvGrpSpPr>
          <p:grpSpPr>
            <a:xfrm>
              <a:off x="2668765" y="3657600"/>
              <a:ext cx="3081337" cy="2867025"/>
              <a:chOff x="1219200" y="3505200"/>
              <a:chExt cx="3081337" cy="2867025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" y="3505200"/>
                <a:ext cx="2260819" cy="1333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2" y="4648200"/>
                <a:ext cx="265747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" name="Curved Left Arrow 10"/>
            <p:cNvSpPr/>
            <p:nvPr/>
          </p:nvSpPr>
          <p:spPr>
            <a:xfrm>
              <a:off x="5750102" y="4991100"/>
              <a:ext cx="726898" cy="13335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1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(…)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800" dirty="0"/>
              <a:t>Build the </a:t>
            </a:r>
            <a:r>
              <a:rPr lang="en-US" sz="2800" b="1" dirty="0"/>
              <a:t>smallest </a:t>
            </a:r>
            <a:r>
              <a:rPr lang="en-US" sz="2800" u="sng" dirty="0"/>
              <a:t>useful program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b="1" dirty="0"/>
              <a:t>add features</a:t>
            </a:r>
            <a:r>
              <a:rPr lang="en-US" sz="2800" dirty="0"/>
              <a:t> </a:t>
            </a:r>
            <a:r>
              <a:rPr lang="en-US" sz="2800" u="sng" dirty="0"/>
              <a:t>iteratively</a:t>
            </a:r>
            <a:r>
              <a:rPr lang="en-US" sz="2800" dirty="0"/>
              <a:t> to it</a:t>
            </a:r>
          </a:p>
          <a:p>
            <a:r>
              <a:rPr lang="en-US" sz="2800" b="1" dirty="0"/>
              <a:t>Customer can interact with every iterative result</a:t>
            </a:r>
          </a:p>
          <a:p>
            <a:r>
              <a:rPr lang="en-US" sz="2800" dirty="0"/>
              <a:t>Less work potentially throw away due to change in direction</a:t>
            </a:r>
          </a:p>
          <a:p>
            <a:r>
              <a:rPr lang="en-US" sz="2400" b="1" dirty="0"/>
              <a:t>Can handle </a:t>
            </a:r>
            <a:r>
              <a:rPr lang="en-US" sz="2400" b="1" i="1" dirty="0"/>
              <a:t>fuzzy</a:t>
            </a:r>
            <a:r>
              <a:rPr lang="en-US" sz="2400" b="1" dirty="0"/>
              <a:t> requirements reasonably well</a:t>
            </a:r>
          </a:p>
          <a:p>
            <a:pPr lvl="1"/>
            <a:r>
              <a:rPr lang="en-US" sz="2000" dirty="0"/>
              <a:t>Start building the parts you do understand best</a:t>
            </a:r>
          </a:p>
          <a:p>
            <a:pPr lvl="1"/>
            <a:r>
              <a:rPr lang="en-US" sz="2000" dirty="0"/>
              <a:t>Building the first part may make other requirements clearer</a:t>
            </a:r>
          </a:p>
          <a:p>
            <a:pPr lvl="1"/>
            <a:r>
              <a:rPr lang="en-US" sz="2000" dirty="0"/>
              <a:t>Or requirements clarify themselves over time with user feedback</a:t>
            </a:r>
          </a:p>
          <a:p>
            <a:r>
              <a:rPr lang="en-US" sz="2400" dirty="0"/>
              <a:t>Requirements change often:</a:t>
            </a:r>
          </a:p>
          <a:p>
            <a:pPr lvl="1"/>
            <a:r>
              <a:rPr lang="en-US" sz="2000" dirty="0"/>
              <a:t>Customers realize requirements didn’t describe their needs</a:t>
            </a:r>
          </a:p>
          <a:p>
            <a:pPr lvl="1"/>
            <a:r>
              <a:rPr lang="en-US" sz="2000" dirty="0"/>
              <a:t>Customers’ needs change during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11430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Agile development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ideas from design: iterate, revise often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138070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7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Manifesto for Agile Software Development first published in 2001</a:t>
            </a:r>
          </a:p>
          <a:p>
            <a:r>
              <a:rPr lang="en-US" sz="2800" dirty="0"/>
              <a:t>Agile development is more a set of guidelines than an actual development model</a:t>
            </a:r>
          </a:p>
          <a:p>
            <a:r>
              <a:rPr lang="en-US" sz="2800" dirty="0"/>
              <a:t>Group of developers together created &amp; wrote </a:t>
            </a:r>
            <a:r>
              <a:rPr lang="en-US" sz="2800" i="1" dirty="0"/>
              <a:t>‘The Agile Manifesto’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https://agilemanifesto.org/iso/dk/manifesto.html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28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values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0007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94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Seek effective collaboration between developers and customers</a:t>
            </a:r>
          </a:p>
          <a:p>
            <a:r>
              <a:rPr lang="en-US" sz="2800" dirty="0"/>
              <a:t>Foster individual skill</a:t>
            </a:r>
          </a:p>
          <a:p>
            <a:r>
              <a:rPr lang="en-US" sz="2800" dirty="0"/>
              <a:t>Get the right people and collaborate</a:t>
            </a:r>
          </a:p>
          <a:p>
            <a:r>
              <a:rPr lang="en-US" sz="2800" dirty="0"/>
              <a:t>Tools &amp; processes are important but </a:t>
            </a:r>
            <a:br>
              <a:rPr lang="en-US" sz="2800" dirty="0"/>
            </a:br>
            <a:r>
              <a:rPr lang="en-US" sz="2800" b="1" i="1" dirty="0"/>
              <a:t>“a fool with a tool is still a fool” </a:t>
            </a:r>
            <a:r>
              <a:rPr lang="en-US" sz="2800" dirty="0"/>
              <a:t>[by Grady </a:t>
            </a:r>
            <a:r>
              <a:rPr lang="en-US" sz="2800" dirty="0" err="1"/>
              <a:t>Booch</a:t>
            </a:r>
            <a:r>
              <a:rPr lang="en-US" sz="2800" dirty="0"/>
              <a:t>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3815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13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1162</Words>
  <Application>Microsoft Office PowerPoint</Application>
  <PresentationFormat>On-screen Show (4:3)</PresentationFormat>
  <Paragraphs>152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Agile udvikling – Spring 2023 Lecture 02</vt:lpstr>
      <vt:lpstr>Recap</vt:lpstr>
      <vt:lpstr>Predictive Vs adaptive methods</vt:lpstr>
      <vt:lpstr>Adaptive</vt:lpstr>
      <vt:lpstr>Adaptive (…)</vt:lpstr>
      <vt:lpstr>Exploring Agile development Philosophy</vt:lpstr>
      <vt:lpstr>Agile manifesto</vt:lpstr>
      <vt:lpstr>4 values</vt:lpstr>
      <vt:lpstr>PowerPoint Presentation</vt:lpstr>
      <vt:lpstr>PowerPoint Presentation</vt:lpstr>
      <vt:lpstr>PowerPoint Presentation</vt:lpstr>
      <vt:lpstr>PowerPoint Presentation</vt:lpstr>
      <vt:lpstr>Agile also has principles</vt:lpstr>
      <vt:lpstr>Agile -&gt; teams</vt:lpstr>
      <vt:lpstr>How does the team work?</vt:lpstr>
      <vt:lpstr>Does it work? (Pros)</vt:lpstr>
      <vt:lpstr>Agile: cons</vt:lpstr>
      <vt:lpstr>But…</vt:lpstr>
      <vt:lpstr>Fowler’s says…</vt:lpstr>
      <vt:lpstr>Recap: System development</vt:lpstr>
      <vt:lpstr>Questions?</vt:lpstr>
      <vt:lpstr>Work/finish your elevator pitch</vt:lpstr>
      <vt:lpstr>Present your elevator pitches</vt:lpstr>
      <vt:lpstr>My idea: a card game about learning X</vt:lpstr>
      <vt:lpstr>Why + Elevator</vt:lpstr>
      <vt:lpstr>Box – mood board</vt:lpstr>
      <vt:lpstr>Possible topics in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Systemudvikling Lecture 01</dc:title>
  <dc:creator>andrea</dc:creator>
  <cp:lastModifiedBy>Andrea Valente</cp:lastModifiedBy>
  <cp:revision>775</cp:revision>
  <dcterms:created xsi:type="dcterms:W3CDTF">2006-08-16T00:00:00Z</dcterms:created>
  <dcterms:modified xsi:type="dcterms:W3CDTF">2023-04-18T13:18:44Z</dcterms:modified>
</cp:coreProperties>
</file>