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80" r:id="rId2"/>
    <p:sldId id="335" r:id="rId3"/>
    <p:sldId id="337" r:id="rId4"/>
    <p:sldId id="382" r:id="rId5"/>
    <p:sldId id="338" r:id="rId6"/>
    <p:sldId id="339" r:id="rId7"/>
    <p:sldId id="340" r:id="rId8"/>
    <p:sldId id="341" r:id="rId9"/>
    <p:sldId id="343" r:id="rId10"/>
    <p:sldId id="379" r:id="rId11"/>
    <p:sldId id="344" r:id="rId12"/>
    <p:sldId id="345" r:id="rId13"/>
    <p:sldId id="383" r:id="rId14"/>
    <p:sldId id="346" r:id="rId15"/>
    <p:sldId id="387" r:id="rId16"/>
    <p:sldId id="347" r:id="rId17"/>
    <p:sldId id="348" r:id="rId18"/>
    <p:sldId id="280" r:id="rId19"/>
    <p:sldId id="281" r:id="rId20"/>
    <p:sldId id="282" r:id="rId21"/>
    <p:sldId id="390" r:id="rId22"/>
    <p:sldId id="391" r:id="rId23"/>
    <p:sldId id="392" r:id="rId24"/>
    <p:sldId id="426" r:id="rId25"/>
    <p:sldId id="427" r:id="rId26"/>
    <p:sldId id="394" r:id="rId27"/>
    <p:sldId id="416" r:id="rId28"/>
    <p:sldId id="418" r:id="rId29"/>
    <p:sldId id="420" r:id="rId30"/>
    <p:sldId id="421" r:id="rId31"/>
    <p:sldId id="422" r:id="rId32"/>
    <p:sldId id="423" r:id="rId33"/>
    <p:sldId id="425" r:id="rId34"/>
    <p:sldId id="389" r:id="rId35"/>
    <p:sldId id="269" r:id="rId36"/>
    <p:sldId id="431" r:id="rId37"/>
    <p:sldId id="283" r:id="rId38"/>
    <p:sldId id="284" r:id="rId39"/>
    <p:sldId id="285" r:id="rId40"/>
    <p:sldId id="263" r:id="rId41"/>
    <p:sldId id="270" r:id="rId42"/>
    <p:sldId id="272" r:id="rId43"/>
    <p:sldId id="273" r:id="rId44"/>
    <p:sldId id="267" r:id="rId45"/>
    <p:sldId id="274" r:id="rId46"/>
    <p:sldId id="268" r:id="rId47"/>
    <p:sldId id="428" r:id="rId48"/>
    <p:sldId id="429" r:id="rId49"/>
    <p:sldId id="430" r:id="rId50"/>
    <p:sldId id="43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8FF8-C1D8-4F7E-B3D2-E0C5006B0D7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216-DD00-425F-A6C9-C8E8E633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3477C93-C0D0-4618-9BF4-B08A954137B2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369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erything2.com/index.pl?node_id=5722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map/iteration.html" TargetMode="External"/><Relationship Id="rId2" Type="http://schemas.openxmlformats.org/officeDocument/2006/relationships/hyperlink" Target="http://www.extremeprogramming.org/map/proj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xtremeprogramming.org/map/ite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pmworld360.com/5-key-elements-of-an-agile-user-story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Dvwd8Hyh-Y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Dvwd8Hyh-Y?feature=oembed" TargetMode="Externa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</a:t>
            </a:r>
            <a:r>
              <a:rPr lang="en-US" dirty="0" err="1"/>
              <a:t>udvikling</a:t>
            </a:r>
            <a:r>
              <a:rPr lang="en-US" dirty="0"/>
              <a:t> – Spring 2023</a:t>
            </a:r>
            <a:br>
              <a:rPr lang="en-US" dirty="0"/>
            </a:br>
            <a:r>
              <a:rPr lang="en-US" dirty="0"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Andrea Valente</a:t>
            </a:r>
          </a:p>
          <a:p>
            <a:r>
              <a:rPr lang="en-US" dirty="0">
                <a:solidFill>
                  <a:schemeClr val="tx1"/>
                </a:solidFill>
              </a:rPr>
              <a:t>aval@sdu.dk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F9CD8-5AFC-C7F4-DDB2-B83E58A3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60" y="0"/>
            <a:ext cx="1987340" cy="21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1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The 20-80 rule</a:t>
            </a:r>
            <a:br>
              <a:rPr lang="da-DK" sz="4000" dirty="0"/>
            </a:br>
            <a:r>
              <a:rPr lang="da-DK" sz="2400" b="1" i="1" dirty="0">
                <a:solidFill>
                  <a:srgbClr val="00B050"/>
                </a:solidFill>
              </a:rPr>
              <a:t>”20% of the features provide 80% of the benefit”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a-DK" sz="2400" b="1"/>
              <a:t>When planning</a:t>
            </a:r>
          </a:p>
          <a:p>
            <a:pPr>
              <a:lnSpc>
                <a:spcPct val="80000"/>
              </a:lnSpc>
            </a:pPr>
            <a:r>
              <a:rPr lang="da-DK" sz="2400"/>
              <a:t>The XP </a:t>
            </a:r>
            <a:r>
              <a:rPr lang="da-DK" sz="2400" i="1"/>
              <a:t>customer</a:t>
            </a:r>
            <a:r>
              <a:rPr lang="da-DK" sz="2400"/>
              <a:t> has to define the business value of desired features, and programmers then provide cost estimates for those features. Using this information, the customer and the developers can then perform a cost/benefit analysis of each feature, enabling them to make intelligent decisions about which features to implement and which to defer. </a:t>
            </a:r>
          </a:p>
          <a:p>
            <a:pPr>
              <a:lnSpc>
                <a:spcPct val="80000"/>
              </a:lnSpc>
            </a:pPr>
            <a:r>
              <a:rPr lang="da-DK" sz="2400"/>
              <a:t>Using the XP planning process the "20-80 rule" is leveraged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a-DK" sz="2400" b="1"/>
              <a:t>When you release</a:t>
            </a:r>
          </a:p>
          <a:p>
            <a:pPr>
              <a:lnSpc>
                <a:spcPct val="80000"/>
              </a:lnSpc>
            </a:pPr>
            <a:r>
              <a:rPr lang="da-DK" sz="2400"/>
              <a:t>Put a simple system into production early and update it frequently on a very short cycle. This allows the real business value of the product to be evaluated in a real-world environment, again leveraging the "20-80 rule"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8900" y="6338888"/>
            <a:ext cx="6203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i="1" dirty="0"/>
              <a:t>[From: </a:t>
            </a:r>
            <a:r>
              <a:rPr lang="da-DK" i="1" dirty="0">
                <a:hlinkClick r:id="rId2"/>
              </a:rPr>
              <a:t>http://www.everything2.com/index.pl?node_id=572270</a:t>
            </a:r>
            <a:r>
              <a:rPr lang="da-DK" i="1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33542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XP values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a-DK"/>
              <a:t>XP takes after Agile</a:t>
            </a:r>
          </a:p>
          <a:p>
            <a:r>
              <a:rPr lang="da-DK" b="1"/>
              <a:t>Communication</a:t>
            </a:r>
          </a:p>
          <a:p>
            <a:r>
              <a:rPr lang="da-DK" b="1"/>
              <a:t>Simplicity</a:t>
            </a:r>
          </a:p>
          <a:p>
            <a:r>
              <a:rPr lang="da-DK" b="1"/>
              <a:t>Feedback</a:t>
            </a:r>
          </a:p>
          <a:p>
            <a:r>
              <a:rPr lang="da-DK" b="1"/>
              <a:t>Courage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19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XP principles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a-DK" sz="2000" b="1" dirty="0"/>
              <a:t>Rapid feedback</a:t>
            </a:r>
          </a:p>
          <a:p>
            <a:pPr lvl="1">
              <a:lnSpc>
                <a:spcPct val="80000"/>
              </a:lnSpc>
            </a:pPr>
            <a:r>
              <a:rPr lang="da-DK" sz="1800" dirty="0"/>
              <a:t>Do not wait to get feedback on a perfect system – keep the time distance between production and feedback small</a:t>
            </a:r>
          </a:p>
          <a:p>
            <a:pPr>
              <a:lnSpc>
                <a:spcPct val="80000"/>
              </a:lnSpc>
            </a:pPr>
            <a:r>
              <a:rPr lang="da-DK" sz="2000" b="1" dirty="0"/>
              <a:t>Assume simplicity</a:t>
            </a:r>
          </a:p>
          <a:p>
            <a:pPr lvl="1">
              <a:lnSpc>
                <a:spcPct val="80000"/>
              </a:lnSpc>
            </a:pPr>
            <a:r>
              <a:rPr lang="da-DK" sz="1800" dirty="0"/>
              <a:t>Tread every problem as if it could be solved with ridiculous simplicity</a:t>
            </a:r>
          </a:p>
          <a:p>
            <a:pPr lvl="1">
              <a:lnSpc>
                <a:spcPct val="80000"/>
              </a:lnSpc>
            </a:pPr>
            <a:r>
              <a:rPr lang="da-DK" sz="1800" dirty="0"/>
              <a:t>Forget about being very general, </a:t>
            </a:r>
            <a:r>
              <a:rPr lang="da-DK" sz="1800" i="1" dirty="0"/>
              <a:t>design for reuse</a:t>
            </a:r>
            <a:r>
              <a:rPr lang="da-DK" sz="1800" dirty="0"/>
              <a:t> ect...</a:t>
            </a:r>
          </a:p>
          <a:p>
            <a:pPr>
              <a:lnSpc>
                <a:spcPct val="80000"/>
              </a:lnSpc>
            </a:pPr>
            <a:r>
              <a:rPr lang="da-DK" sz="2000" b="1" dirty="0"/>
              <a:t>Incremental change</a:t>
            </a:r>
          </a:p>
          <a:p>
            <a:pPr lvl="1">
              <a:lnSpc>
                <a:spcPct val="80000"/>
              </a:lnSpc>
            </a:pPr>
            <a:r>
              <a:rPr lang="da-DK" sz="1800" dirty="0"/>
              <a:t>Think evolution vs revolution</a:t>
            </a:r>
          </a:p>
          <a:p>
            <a:pPr>
              <a:lnSpc>
                <a:spcPct val="80000"/>
              </a:lnSpc>
            </a:pPr>
            <a:r>
              <a:rPr lang="da-DK" sz="2000" b="1" dirty="0"/>
              <a:t>Embracing change</a:t>
            </a:r>
          </a:p>
          <a:p>
            <a:pPr lvl="1">
              <a:lnSpc>
                <a:spcPct val="80000"/>
              </a:lnSpc>
            </a:pPr>
            <a:r>
              <a:rPr lang="da-DK" sz="1800" dirty="0"/>
              <a:t>The best strategy is the one that preserves the most options while actually solving your most pressing problem</a:t>
            </a:r>
          </a:p>
          <a:p>
            <a:pPr>
              <a:lnSpc>
                <a:spcPct val="80000"/>
              </a:lnSpc>
            </a:pPr>
            <a:r>
              <a:rPr lang="da-DK" sz="2000" b="1" dirty="0"/>
              <a:t>Quality work</a:t>
            </a:r>
          </a:p>
          <a:p>
            <a:pPr lvl="1">
              <a:lnSpc>
                <a:spcPct val="80000"/>
              </a:lnSpc>
            </a:pPr>
            <a:r>
              <a:rPr lang="da-DK" sz="1800" dirty="0"/>
              <a:t>Of the 4 project dev. Variables – scope, cost, time, and quality – </a:t>
            </a:r>
            <a:r>
              <a:rPr lang="da-DK" sz="1800" b="1" dirty="0"/>
              <a:t>quality is not a free variable</a:t>
            </a:r>
          </a:p>
        </p:txBody>
      </p:sp>
    </p:spTree>
    <p:extLst>
      <p:ext uri="{BB962C8B-B14F-4D97-AF65-F5344CB8AC3E}">
        <p14:creationId xmlns:p14="http://schemas.microsoft.com/office/powerpoint/2010/main" val="2687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D9D1-58EB-2116-A041-A51C1AA2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How to </a:t>
            </a:r>
            <a:r>
              <a:rPr lang="da-DK" dirty="0" err="1"/>
              <a:t>practically</a:t>
            </a:r>
            <a:r>
              <a:rPr lang="da-DK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CA2E-C761-38DC-351F-4C802445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… </a:t>
            </a:r>
            <a:r>
              <a:rPr lang="da-DK" dirty="0" err="1"/>
              <a:t>organize</a:t>
            </a:r>
            <a:r>
              <a:rPr lang="da-DK" dirty="0"/>
              <a:t> and run an XP </a:t>
            </a:r>
            <a:r>
              <a:rPr lang="da-DK" dirty="0" err="1"/>
              <a:t>project</a:t>
            </a:r>
            <a:r>
              <a:rPr lang="da-D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8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XP project - overview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800" b="1"/>
              <a:t>Short releases</a:t>
            </a:r>
          </a:p>
          <a:p>
            <a:r>
              <a:rPr lang="da-DK" sz="2800" b="1"/>
              <a:t>Planning</a:t>
            </a:r>
            <a:r>
              <a:rPr lang="da-DK" sz="2800"/>
              <a:t>: Decide the scope, functionalities, technology for the implementation. Priorities.</a:t>
            </a:r>
          </a:p>
          <a:p>
            <a:r>
              <a:rPr lang="da-DK" sz="2800" b="1"/>
              <a:t>Develop</a:t>
            </a:r>
            <a:r>
              <a:rPr lang="da-DK" sz="2800"/>
              <a:t> (code and tests) together with users</a:t>
            </a:r>
          </a:p>
          <a:p>
            <a:r>
              <a:rPr lang="da-DK" sz="2800" b="1"/>
              <a:t>Refactoring</a:t>
            </a:r>
            <a:r>
              <a:rPr lang="da-DK" sz="2800"/>
              <a:t>: improve the internal quality of the (working) product</a:t>
            </a:r>
          </a:p>
          <a:p>
            <a:r>
              <a:rPr lang="da-DK" sz="2800" b="1"/>
              <a:t>Metaphor</a:t>
            </a:r>
            <a:r>
              <a:rPr lang="da-DK" sz="2800"/>
              <a:t>: guide dev with a simple shared story about how the whole system works</a:t>
            </a:r>
          </a:p>
        </p:txBody>
      </p:sp>
    </p:spTree>
    <p:extLst>
      <p:ext uri="{BB962C8B-B14F-4D97-AF65-F5344CB8AC3E}">
        <p14:creationId xmlns:p14="http://schemas.microsoft.com/office/powerpoint/2010/main" val="231567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XP project – where to start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36525" y="6384925"/>
            <a:ext cx="55540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sz="1600" i="1" dirty="0"/>
              <a:t>FROM: </a:t>
            </a:r>
            <a:r>
              <a:rPr lang="da-DK" sz="1600" i="1" dirty="0">
                <a:hlinkClick r:id="rId2"/>
              </a:rPr>
              <a:t>http://www.extremeprogramming.org/map/project.html</a:t>
            </a:r>
            <a:r>
              <a:rPr lang="da-DK" sz="1600" i="1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1828800"/>
            <a:ext cx="8610600" cy="3721100"/>
            <a:chOff x="228600" y="1828800"/>
            <a:chExt cx="8610600" cy="3721100"/>
          </a:xfrm>
        </p:grpSpPr>
        <p:pic>
          <p:nvPicPr>
            <p:cNvPr id="59397" name="Picture 5" descr="project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828800"/>
              <a:ext cx="8610600" cy="372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2667000" y="5549900"/>
              <a:ext cx="609600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08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XP project </a:t>
            </a:r>
            <a:r>
              <a:rPr lang="da-DK" sz="2000"/>
              <a:t>(...)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da-DK" sz="2800" b="1" dirty="0"/>
              <a:t>Beck</a:t>
            </a:r>
            <a:r>
              <a:rPr lang="da-DK" sz="2800" dirty="0"/>
              <a:t> says forget the old saying </a:t>
            </a:r>
            <a:br>
              <a:rPr lang="da-DK" sz="2800" dirty="0"/>
            </a:br>
            <a:r>
              <a:rPr lang="da-DK" sz="2800" i="1" dirty="0">
                <a:solidFill>
                  <a:srgbClr val="7030A0"/>
                </a:solidFill>
              </a:rPr>
              <a:t>”implement for today - and design for tomorrow”</a:t>
            </a:r>
          </a:p>
          <a:p>
            <a:pPr lvl="1"/>
            <a:r>
              <a:rPr lang="da-DK" sz="2400" dirty="0"/>
              <a:t>You don’t know what tomorrow brings</a:t>
            </a:r>
          </a:p>
          <a:p>
            <a:pPr lvl="1"/>
            <a:r>
              <a:rPr lang="da-DK" sz="2400" dirty="0"/>
              <a:t>Refactoring substitutes long-term design</a:t>
            </a:r>
          </a:p>
          <a:p>
            <a:pPr lvl="1"/>
            <a:r>
              <a:rPr lang="da-DK" sz="2400" dirty="0"/>
              <a:t>Do not ”borrow troubles”!</a:t>
            </a:r>
          </a:p>
          <a:p>
            <a:r>
              <a:rPr lang="da-DK" sz="2800" dirty="0"/>
              <a:t>1 week = 40 working hours</a:t>
            </a:r>
          </a:p>
          <a:p>
            <a:r>
              <a:rPr lang="da-DK" sz="2800" dirty="0"/>
              <a:t>testing and continuous integration</a:t>
            </a:r>
          </a:p>
          <a:p>
            <a:r>
              <a:rPr lang="da-DK" sz="2800" dirty="0"/>
              <a:t>collective ownership -&gt; </a:t>
            </a:r>
          </a:p>
          <a:p>
            <a:pPr marL="457200" lvl="1" indent="0">
              <a:buNone/>
            </a:pPr>
            <a:r>
              <a:rPr lang="da-DK" sz="2400" dirty="0"/>
              <a:t>pair programming + refactoring</a:t>
            </a:r>
          </a:p>
          <a:p>
            <a:r>
              <a:rPr lang="da-DK" sz="2800" dirty="0"/>
              <a:t>adopt coding standards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877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XP project </a:t>
            </a:r>
            <a:r>
              <a:rPr lang="da-DK" sz="2000"/>
              <a:t>(...)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05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0ED4E1F-2B60-D2EB-A044-5C20D3EC3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Management strategy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F0C42F4-A859-3C26-17BC-86A2BD227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a-DK" altLang="en-US" sz="2800"/>
              <a:t>The manager makes all the decisions</a:t>
            </a:r>
          </a:p>
          <a:p>
            <a:pPr lvl="1">
              <a:lnSpc>
                <a:spcPct val="90000"/>
              </a:lnSpc>
            </a:pPr>
            <a:r>
              <a:rPr lang="da-DK" altLang="en-US" sz="2400"/>
              <a:t>doesn’t work: no one knows enough</a:t>
            </a:r>
          </a:p>
          <a:p>
            <a:pPr lvl="1">
              <a:lnSpc>
                <a:spcPct val="90000"/>
              </a:lnSpc>
            </a:pPr>
            <a:r>
              <a:rPr lang="da-DK" altLang="en-US" sz="2400"/>
              <a:t>centralization -&gt; overhead</a:t>
            </a:r>
          </a:p>
          <a:p>
            <a:pPr>
              <a:lnSpc>
                <a:spcPct val="90000"/>
              </a:lnSpc>
            </a:pPr>
            <a:r>
              <a:rPr lang="da-DK" altLang="en-US" sz="2800"/>
              <a:t>Everyone does what they want</a:t>
            </a:r>
          </a:p>
          <a:p>
            <a:pPr lvl="1">
              <a:lnSpc>
                <a:spcPct val="90000"/>
              </a:lnSpc>
            </a:pPr>
            <a:r>
              <a:rPr lang="da-DK" altLang="en-US" sz="2400"/>
              <a:t>no one has a ”bigger view” of the project</a:t>
            </a:r>
          </a:p>
          <a:p>
            <a:pPr lvl="1">
              <a:lnSpc>
                <a:spcPct val="90000"/>
              </a:lnSpc>
            </a:pPr>
            <a:endParaRPr lang="da-DK" altLang="en-US" sz="2400"/>
          </a:p>
          <a:p>
            <a:pPr>
              <a:lnSpc>
                <a:spcPct val="90000"/>
              </a:lnSpc>
            </a:pPr>
            <a:r>
              <a:rPr lang="da-DK" altLang="en-US" sz="2800"/>
              <a:t>In XP management is divided in 2 roles:</a:t>
            </a:r>
          </a:p>
          <a:p>
            <a:pPr lvl="1">
              <a:lnSpc>
                <a:spcPct val="90000"/>
              </a:lnSpc>
            </a:pPr>
            <a:r>
              <a:rPr lang="da-DK" altLang="en-US" sz="2400"/>
              <a:t>the coach - keep together the metaphor/architecture</a:t>
            </a:r>
          </a:p>
          <a:p>
            <a:pPr lvl="1">
              <a:lnSpc>
                <a:spcPct val="90000"/>
              </a:lnSpc>
            </a:pPr>
            <a:r>
              <a:rPr lang="da-DK" altLang="en-US" sz="2400"/>
              <a:t>the tracker </a:t>
            </a:r>
          </a:p>
          <a:p>
            <a:pPr lvl="2">
              <a:lnSpc>
                <a:spcPct val="90000"/>
              </a:lnSpc>
            </a:pPr>
            <a:r>
              <a:rPr lang="da-DK" altLang="en-US" sz="2000"/>
              <a:t>uses a metric to estimate develpment </a:t>
            </a:r>
          </a:p>
          <a:p>
            <a:pPr lvl="2">
              <a:lnSpc>
                <a:spcPct val="90000"/>
              </a:lnSpc>
            </a:pPr>
            <a:r>
              <a:rPr lang="da-DK" altLang="en-US" sz="2000"/>
              <a:t>Ideal Engineering Time vs Calendar Time</a:t>
            </a: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10572393-0FC1-6E53-FFA6-0430EB942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38862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C97769A-701C-1ED8-FED0-070CA764B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sz="3600"/>
              <a:t>Business and technical responsability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B95C5A9-146F-BC75-94BD-133A9A10C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n-US" sz="2800"/>
              <a:t>Keep the balance</a:t>
            </a:r>
          </a:p>
          <a:p>
            <a:r>
              <a:rPr lang="da-DK" altLang="en-US" sz="2800"/>
              <a:t>Business in charge</a:t>
            </a:r>
          </a:p>
          <a:p>
            <a:pPr lvl="1"/>
            <a:r>
              <a:rPr lang="da-DK" altLang="en-US" sz="2400"/>
              <a:t>would like to decide 100% of all 4 parameters</a:t>
            </a:r>
          </a:p>
          <a:p>
            <a:pPr lvl="1"/>
            <a:r>
              <a:rPr lang="da-DK" altLang="en-US" sz="2400"/>
              <a:t>specifies too much</a:t>
            </a:r>
          </a:p>
          <a:p>
            <a:pPr lvl="1"/>
            <a:r>
              <a:rPr lang="da-DK" altLang="en-US" sz="2400"/>
              <a:t>bad quality -&gt; lots of nice-tohave functionalities are developed</a:t>
            </a:r>
          </a:p>
          <a:p>
            <a:r>
              <a:rPr lang="da-DK" altLang="en-US" sz="2800"/>
              <a:t>Technical in charge</a:t>
            </a:r>
          </a:p>
          <a:p>
            <a:pPr lvl="1"/>
            <a:r>
              <a:rPr lang="da-DK" altLang="en-US" sz="2400"/>
              <a:t>would buy new tools, languages, OS, just because they are </a:t>
            </a:r>
            <a:r>
              <a:rPr lang="da-DK" altLang="en-US" sz="2400" i="1"/>
              <a:t>cutting edge</a:t>
            </a:r>
          </a:p>
          <a:p>
            <a:pPr lvl="1"/>
            <a:r>
              <a:rPr lang="da-DK" altLang="en-US" sz="2400"/>
              <a:t>too much risk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Agile methodologies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7326" y="1905000"/>
            <a:ext cx="1676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Agile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962400"/>
            <a:ext cx="1676400" cy="5334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eXtreme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Programming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3962400"/>
            <a:ext cx="1676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Kanban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3962400"/>
            <a:ext cx="1676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Scrum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4267200" y="2971800"/>
            <a:ext cx="457200" cy="228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5" idx="0"/>
            <a:endCxn id="8" idx="3"/>
          </p:cNvCxnSpPr>
          <p:nvPr/>
        </p:nvCxnSpPr>
        <p:spPr>
          <a:xfrm rot="5400000" flipH="1" flipV="1">
            <a:off x="3086100" y="2552700"/>
            <a:ext cx="762000" cy="20574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0"/>
            <a:endCxn id="8" idx="3"/>
          </p:cNvCxnSpPr>
          <p:nvPr/>
        </p:nvCxnSpPr>
        <p:spPr>
          <a:xfrm rot="16200000" flipV="1">
            <a:off x="4191000" y="3505200"/>
            <a:ext cx="762000" cy="1524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8" idx="3"/>
          </p:cNvCxnSpPr>
          <p:nvPr/>
        </p:nvCxnSpPr>
        <p:spPr>
          <a:xfrm rot="16200000" flipV="1">
            <a:off x="5334000" y="2362200"/>
            <a:ext cx="762000" cy="2438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4" idx="2"/>
          </p:cNvCxnSpPr>
          <p:nvPr/>
        </p:nvCxnSpPr>
        <p:spPr>
          <a:xfrm rot="16200000" flipV="1">
            <a:off x="4223963" y="2699963"/>
            <a:ext cx="533400" cy="10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0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62EC707-888F-3E91-662A-F738BBC6C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Responsability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2C5BA7E-7D03-CB68-4073-8894EBF9D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a-DK" altLang="en-US"/>
              <a:t>Shared bewteen users and developers</a:t>
            </a:r>
          </a:p>
          <a:p>
            <a:pPr>
              <a:lnSpc>
                <a:spcPct val="90000"/>
              </a:lnSpc>
            </a:pPr>
            <a:r>
              <a:rPr lang="da-DK" altLang="en-US"/>
              <a:t>In XP</a:t>
            </a:r>
          </a:p>
          <a:p>
            <a:pPr lvl="1">
              <a:lnSpc>
                <a:spcPct val="90000"/>
              </a:lnSpc>
            </a:pPr>
            <a:r>
              <a:rPr lang="da-DK" altLang="en-US"/>
              <a:t>users define, specify and prioritize (within the next release)</a:t>
            </a:r>
          </a:p>
          <a:p>
            <a:pPr lvl="1">
              <a:lnSpc>
                <a:spcPct val="90000"/>
              </a:lnSpc>
            </a:pPr>
            <a:r>
              <a:rPr lang="da-DK" altLang="en-US"/>
              <a:t>developers provide estimates</a:t>
            </a:r>
          </a:p>
          <a:p>
            <a:pPr>
              <a:lnSpc>
                <a:spcPct val="90000"/>
              </a:lnSpc>
            </a:pPr>
            <a:r>
              <a:rPr lang="da-DK" altLang="en-US"/>
              <a:t>Choice of technology</a:t>
            </a:r>
          </a:p>
          <a:p>
            <a:pPr lvl="1">
              <a:lnSpc>
                <a:spcPct val="90000"/>
              </a:lnSpc>
            </a:pPr>
            <a:r>
              <a:rPr lang="da-DK" altLang="en-US"/>
              <a:t>primarly done by development </a:t>
            </a:r>
          </a:p>
          <a:p>
            <a:pPr lvl="1">
              <a:lnSpc>
                <a:spcPct val="90000"/>
              </a:lnSpc>
            </a:pPr>
            <a:r>
              <a:rPr lang="da-DK" altLang="en-US"/>
              <a:t>but the data-model or basic i/o, can be influenced by users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Planning</a:t>
            </a:r>
            <a:r>
              <a:rPr lang="da-DK" dirty="0"/>
              <a:t> ... but agile!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We/XP want to keep it </a:t>
            </a:r>
            <a:r>
              <a:rPr lang="da-DK" sz="2800" b="1" dirty="0"/>
              <a:t>fast and cheap</a:t>
            </a:r>
          </a:p>
          <a:p>
            <a:r>
              <a:rPr lang="da-DK" sz="2800" dirty="0"/>
              <a:t>It should </a:t>
            </a:r>
            <a:r>
              <a:rPr lang="da-DK" sz="2800" b="1" dirty="0"/>
              <a:t>provide an overview</a:t>
            </a:r>
          </a:p>
          <a:p>
            <a:r>
              <a:rPr lang="da-DK" sz="2800" dirty="0"/>
              <a:t>Detailed planning only for the next horizon </a:t>
            </a:r>
            <a:br>
              <a:rPr lang="da-DK" sz="2800" dirty="0"/>
            </a:br>
            <a:r>
              <a:rPr lang="da-DK" sz="2800" dirty="0"/>
              <a:t>(i.e. next release/end of iteration)</a:t>
            </a:r>
          </a:p>
          <a:p>
            <a:r>
              <a:rPr lang="da-DK" sz="2800" b="1" dirty="0"/>
              <a:t>Light but sufficient </a:t>
            </a:r>
            <a:r>
              <a:rPr lang="da-DK" sz="2800" dirty="0"/>
              <a:t>– simple</a:t>
            </a:r>
          </a:p>
          <a:p>
            <a:r>
              <a:rPr lang="da-DK" sz="2800" dirty="0"/>
              <a:t>Responsability (for different tasks) cannot be assigned – can only be requested</a:t>
            </a:r>
          </a:p>
        </p:txBody>
      </p:sp>
    </p:spTree>
    <p:extLst>
      <p:ext uri="{BB962C8B-B14F-4D97-AF65-F5344CB8AC3E}">
        <p14:creationId xmlns:p14="http://schemas.microsoft.com/office/powerpoint/2010/main" val="186414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Find a </a:t>
            </a:r>
            <a:r>
              <a:rPr lang="da-DK" b="1" dirty="0"/>
              <a:t>metaphor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a-DK" sz="2800"/>
              <a:t>During the exploration phase seek an effective </a:t>
            </a:r>
            <a:r>
              <a:rPr lang="da-DK" sz="2800" i="1"/>
              <a:t>metaphor</a:t>
            </a:r>
            <a:r>
              <a:rPr lang="da-DK" sz="2800"/>
              <a:t> that helps guide your solution</a:t>
            </a:r>
          </a:p>
          <a:p>
            <a:pPr>
              <a:lnSpc>
                <a:spcPct val="90000"/>
              </a:lnSpc>
            </a:pPr>
            <a:endParaRPr lang="da-DK" sz="2800"/>
          </a:p>
          <a:p>
            <a:pPr>
              <a:lnSpc>
                <a:spcPct val="90000"/>
              </a:lnSpc>
            </a:pPr>
            <a:r>
              <a:rPr lang="da-DK" sz="2800"/>
              <a:t>metaphor = logical design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identifies the key objects and their interactions </a:t>
            </a:r>
          </a:p>
          <a:p>
            <a:pPr lvl="1">
              <a:lnSpc>
                <a:spcPct val="90000"/>
              </a:lnSpc>
            </a:pPr>
            <a:endParaRPr lang="da-DK" sz="2400"/>
          </a:p>
          <a:p>
            <a:pPr>
              <a:lnSpc>
                <a:spcPct val="90000"/>
              </a:lnSpc>
            </a:pPr>
            <a:r>
              <a:rPr lang="da-DK" sz="2800"/>
              <a:t>The metaphor may change over time as you learn more about the system 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if the conceptualization </a:t>
            </a:r>
            <a:r>
              <a:rPr lang="da-DK" sz="2400" i="1"/>
              <a:t>can</a:t>
            </a:r>
            <a:r>
              <a:rPr lang="da-DK" sz="2400"/>
              <a:t> be improved in XP, it </a:t>
            </a:r>
            <a:r>
              <a:rPr lang="da-DK" sz="2400" i="1"/>
              <a:t>will</a:t>
            </a:r>
            <a:r>
              <a:rPr lang="da-DK" sz="2400"/>
              <a:t> be changed</a:t>
            </a:r>
          </a:p>
        </p:txBody>
      </p:sp>
    </p:spTree>
    <p:extLst>
      <p:ext uri="{BB962C8B-B14F-4D97-AF65-F5344CB8AC3E}">
        <p14:creationId xmlns:p14="http://schemas.microsoft.com/office/powerpoint/2010/main" val="4136133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Spikes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a-DK" sz="2800" b="1"/>
              <a:t>A spike is a quick explorations into the nature of a potential solution</a:t>
            </a:r>
          </a:p>
          <a:p>
            <a:r>
              <a:rPr lang="da-DK" sz="2800"/>
              <a:t>Early in the project (during the release planning game) </a:t>
            </a:r>
          </a:p>
          <a:p>
            <a:r>
              <a:rPr lang="da-DK" sz="2800"/>
              <a:t>Do spikes also for functionally</a:t>
            </a:r>
          </a:p>
          <a:p>
            <a:pPr lvl="1"/>
            <a:r>
              <a:rPr lang="da-DK" sz="2400"/>
              <a:t>explore how to implement various parts of the system</a:t>
            </a:r>
          </a:p>
          <a:p>
            <a:r>
              <a:rPr lang="da-DK" sz="2800"/>
              <a:t>Based on the stories and the spikes, you'll decide on an approach to the system's structure</a:t>
            </a:r>
          </a:p>
        </p:txBody>
      </p:sp>
    </p:spTree>
    <p:extLst>
      <p:ext uri="{BB962C8B-B14F-4D97-AF65-F5344CB8AC3E}">
        <p14:creationId xmlns:p14="http://schemas.microsoft.com/office/powerpoint/2010/main" val="1322616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8CB6-74E2-1347-81D5-B0C165E0B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667000"/>
            <a:ext cx="80010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17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65391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FACE-4BCB-679E-8003-AF34B539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 XP </a:t>
            </a:r>
            <a:r>
              <a:rPr lang="da-DK" dirty="0" err="1"/>
              <a:t>project</a:t>
            </a:r>
            <a:r>
              <a:rPr lang="da-DK" dirty="0"/>
              <a:t> = </a:t>
            </a:r>
            <a:r>
              <a:rPr lang="da-DK" dirty="0" err="1"/>
              <a:t>many</a:t>
            </a:r>
            <a:r>
              <a:rPr lang="da-DK" dirty="0"/>
              <a:t> iterations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B87550-376E-32E1-0DEF-7C9197D5A519}"/>
              </a:ext>
            </a:extLst>
          </p:cNvPr>
          <p:cNvGrpSpPr/>
          <p:nvPr/>
        </p:nvGrpSpPr>
        <p:grpSpPr>
          <a:xfrm>
            <a:off x="1147637" y="1490655"/>
            <a:ext cx="6612396" cy="5334394"/>
            <a:chOff x="1147637" y="1490655"/>
            <a:chExt cx="6612396" cy="53343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13B3699-3DBF-3892-C6AF-864A22C37433}"/>
                </a:ext>
              </a:extLst>
            </p:cNvPr>
            <p:cNvGrpSpPr/>
            <p:nvPr/>
          </p:nvGrpSpPr>
          <p:grpSpPr>
            <a:xfrm>
              <a:off x="2134100" y="1490655"/>
              <a:ext cx="4418599" cy="1909513"/>
              <a:chOff x="228600" y="1828800"/>
              <a:chExt cx="8610600" cy="3721100"/>
            </a:xfrm>
          </p:grpSpPr>
          <p:pic>
            <p:nvPicPr>
              <p:cNvPr id="5" name="Picture 5" descr="project">
                <a:hlinkClick r:id="rId2"/>
                <a:extLst>
                  <a:ext uri="{FF2B5EF4-FFF2-40B4-BE49-F238E27FC236}">
                    <a16:creationId xmlns:a16="http://schemas.microsoft.com/office/drawing/2014/main" id="{E61820E8-A7C1-BA8E-7489-2064D99B71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828800"/>
                <a:ext cx="8610600" cy="3721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2920E3C-C656-1B52-2764-A2EA419EE866}"/>
                  </a:ext>
                </a:extLst>
              </p:cNvPr>
              <p:cNvCxnSpPr/>
              <p:nvPr/>
            </p:nvCxnSpPr>
            <p:spPr>
              <a:xfrm>
                <a:off x="2667000" y="5549900"/>
                <a:ext cx="609600" cy="0"/>
              </a:xfrm>
              <a:prstGeom prst="line">
                <a:avLst/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5" descr="iteration">
              <a:extLst>
                <a:ext uri="{FF2B5EF4-FFF2-40B4-BE49-F238E27FC236}">
                  <a16:creationId xmlns:a16="http://schemas.microsoft.com/office/drawing/2014/main" id="{DE15744E-BA1D-8BDA-8D5B-1B0C083AD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637" y="3718271"/>
              <a:ext cx="6612396" cy="31067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1D9C59CB-2E25-EADD-24E8-B4D503A5533D}"/>
                </a:ext>
              </a:extLst>
            </p:cNvPr>
            <p:cNvSpPr/>
            <p:nvPr/>
          </p:nvSpPr>
          <p:spPr>
            <a:xfrm>
              <a:off x="4229099" y="2836988"/>
              <a:ext cx="228600" cy="89887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112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Next</a:t>
            </a:r>
            <a:r>
              <a:rPr lang="da-DK" dirty="0"/>
              <a:t> step: </a:t>
            </a:r>
            <a:r>
              <a:rPr lang="da-DK" b="1" dirty="0" err="1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Once you have your </a:t>
            </a:r>
            <a:r>
              <a:rPr lang="en-US" sz="2400" b="1" dirty="0"/>
              <a:t>elevator pitch </a:t>
            </a:r>
            <a:r>
              <a:rPr lang="en-US" sz="2400" dirty="0"/>
              <a:t>and </a:t>
            </a:r>
            <a:r>
              <a:rPr lang="en-US" sz="2400" b="1" dirty="0"/>
              <a:t>mood board</a:t>
            </a:r>
            <a:r>
              <a:rPr lang="en-US" sz="2400" dirty="0"/>
              <a:t>… it’s time to show something to possible users/customers and gather their ideas.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But… getting clear and complete </a:t>
            </a:r>
            <a:r>
              <a:rPr lang="en-US" sz="2400" b="1" dirty="0"/>
              <a:t>requirements</a:t>
            </a:r>
            <a:r>
              <a:rPr lang="en-US" sz="2400" dirty="0"/>
              <a:t> from a user for a project is challenging</a:t>
            </a:r>
          </a:p>
          <a:p>
            <a:endParaRPr lang="en-US" sz="2400" b="1" dirty="0"/>
          </a:p>
          <a:p>
            <a:r>
              <a:rPr lang="en-US" sz="2400" b="1" dirty="0"/>
              <a:t>Finding the needs</a:t>
            </a:r>
          </a:p>
          <a:p>
            <a:pPr lvl="1"/>
            <a:r>
              <a:rPr lang="en-US" sz="2000" dirty="0"/>
              <a:t>Customers don't always know exactly what they want</a:t>
            </a:r>
          </a:p>
          <a:p>
            <a:r>
              <a:rPr lang="en-US" sz="2400" b="1" dirty="0"/>
              <a:t>Human communication is imprecise</a:t>
            </a:r>
          </a:p>
          <a:p>
            <a:pPr lvl="1"/>
            <a:r>
              <a:rPr lang="en-US" sz="2000" dirty="0"/>
              <a:t>Requirement may be ambiguous and hard to describe</a:t>
            </a:r>
          </a:p>
          <a:p>
            <a:pPr lvl="1"/>
            <a:r>
              <a:rPr lang="en-US" sz="2000" dirty="0"/>
              <a:t>Differences between users and developers’ perspectives</a:t>
            </a:r>
          </a:p>
          <a:p>
            <a:r>
              <a:rPr lang="en-US" sz="2400" b="1" dirty="0"/>
              <a:t>Requirements change during development</a:t>
            </a:r>
          </a:p>
          <a:p>
            <a:pPr lvl="1"/>
            <a:r>
              <a:rPr lang="en-US" sz="2000" dirty="0"/>
              <a:t>Dynamic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7560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2057400"/>
            <a:ext cx="33337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Requirements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various ways to elicit and document requirements</a:t>
            </a:r>
          </a:p>
          <a:p>
            <a:pPr lvl="1"/>
            <a:r>
              <a:rPr lang="en-US" sz="2000" dirty="0"/>
              <a:t>Brainstorming</a:t>
            </a:r>
          </a:p>
          <a:p>
            <a:pPr lvl="1"/>
            <a:r>
              <a:rPr lang="en-US" sz="2000" b="1" dirty="0"/>
              <a:t>Prototyping, Sketching and drawings</a:t>
            </a:r>
          </a:p>
          <a:p>
            <a:pPr lvl="1"/>
            <a:r>
              <a:rPr lang="en-US" sz="2000" b="1" dirty="0"/>
              <a:t>Rough modeling </a:t>
            </a:r>
          </a:p>
          <a:p>
            <a:pPr lvl="1"/>
            <a:r>
              <a:rPr lang="en-US" sz="2000" b="1" dirty="0"/>
              <a:t>Use cases </a:t>
            </a:r>
            <a:r>
              <a:rPr lang="en-US" sz="2000" dirty="0"/>
              <a:t>and </a:t>
            </a:r>
            <a:r>
              <a:rPr lang="en-US" sz="2000" b="1" dirty="0"/>
              <a:t>User Stories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198910"/>
            <a:ext cx="31908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54539"/>
            <a:ext cx="3184892" cy="224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257800" y="2590800"/>
            <a:ext cx="5619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100" idx="0"/>
          </p:cNvCxnSpPr>
          <p:nvPr/>
        </p:nvCxnSpPr>
        <p:spPr>
          <a:xfrm>
            <a:off x="3276600" y="2971800"/>
            <a:ext cx="2278246" cy="13827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099" idx="0"/>
          </p:cNvCxnSpPr>
          <p:nvPr/>
        </p:nvCxnSpPr>
        <p:spPr>
          <a:xfrm>
            <a:off x="1981200" y="3505200"/>
            <a:ext cx="385763" cy="693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gather requirements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81125"/>
            <a:ext cx="506166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524000"/>
            <a:ext cx="26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Did you use any of these?</a:t>
            </a:r>
          </a:p>
        </p:txBody>
      </p:sp>
    </p:spTree>
    <p:extLst>
      <p:ext uri="{BB962C8B-B14F-4D97-AF65-F5344CB8AC3E}">
        <p14:creationId xmlns:p14="http://schemas.microsoft.com/office/powerpoint/2010/main" val="21426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</a:rPr>
              <a:t>XP</a:t>
            </a:r>
            <a:r>
              <a:rPr lang="da-DK" dirty="0"/>
              <a:t>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a-DK" dirty="0"/>
              <a:t>[XP] A light-weight methodology for small-to-medium-sized teams developing software in the face of vague or rapidly changing requirements. </a:t>
            </a:r>
            <a:br>
              <a:rPr lang="da-DK" dirty="0"/>
            </a:br>
            <a:r>
              <a:rPr lang="da-DK" i="1" dirty="0"/>
              <a:t>Created by Kent Beck in late 1990s.</a:t>
            </a:r>
          </a:p>
          <a:p>
            <a:pPr>
              <a:buFontTx/>
              <a:buNone/>
            </a:pPr>
            <a:endParaRPr lang="da-DK" dirty="0"/>
          </a:p>
          <a:p>
            <a:pPr>
              <a:buFontTx/>
              <a:buNone/>
            </a:pPr>
            <a:r>
              <a:rPr lang="da-DK" b="1" dirty="0"/>
              <a:t>Why </a:t>
            </a:r>
            <a:r>
              <a:rPr lang="da-DK" b="1" i="1" dirty="0"/>
              <a:t>EXTREME </a:t>
            </a:r>
            <a:r>
              <a:rPr lang="da-DK" b="1" dirty="0"/>
              <a:t>?</a:t>
            </a:r>
            <a:endParaRPr lang="da-DK" dirty="0"/>
          </a:p>
          <a:p>
            <a:pPr>
              <a:buFontTx/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3818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18" y="1676400"/>
            <a:ext cx="4759382" cy="463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Primarily used for </a:t>
            </a:r>
            <a:r>
              <a:rPr lang="en-US" sz="2400" i="1" u="sng" dirty="0"/>
              <a:t>functional requirements</a:t>
            </a:r>
            <a:r>
              <a:rPr lang="en-US" sz="2400" i="1" dirty="0"/>
              <a:t> for a system</a:t>
            </a:r>
          </a:p>
          <a:p>
            <a:r>
              <a:rPr lang="en-US" sz="2400" dirty="0"/>
              <a:t>Exploring </a:t>
            </a:r>
            <a:r>
              <a:rPr lang="en-US" sz="2400" b="1" dirty="0"/>
              <a:t>actors</a:t>
            </a:r>
            <a:r>
              <a:rPr lang="en-US" sz="2400" dirty="0"/>
              <a:t> and their interaction with the system for achieving a goal</a:t>
            </a:r>
          </a:p>
          <a:p>
            <a:r>
              <a:rPr lang="en-US" sz="2400" dirty="0"/>
              <a:t>Actors can include:</a:t>
            </a:r>
          </a:p>
          <a:p>
            <a:pPr lvl="1"/>
            <a:r>
              <a:rPr lang="en-US" sz="2000" dirty="0"/>
              <a:t>Customer</a:t>
            </a:r>
          </a:p>
          <a:p>
            <a:pPr lvl="1"/>
            <a:r>
              <a:rPr lang="en-US" sz="2000" dirty="0"/>
              <a:t>Customer service representative</a:t>
            </a:r>
          </a:p>
          <a:p>
            <a:pPr lvl="1"/>
            <a:r>
              <a:rPr lang="en-US" sz="2000" dirty="0"/>
              <a:t>Sales manager</a:t>
            </a:r>
          </a:p>
          <a:p>
            <a:pPr lvl="1"/>
            <a:r>
              <a:rPr lang="en-US" sz="2000" dirty="0"/>
              <a:t>Product analyst</a:t>
            </a:r>
          </a:p>
        </p:txBody>
      </p:sp>
    </p:spTree>
    <p:extLst>
      <p:ext uri="{BB962C8B-B14F-4D97-AF65-F5344CB8AC3E}">
        <p14:creationId xmlns:p14="http://schemas.microsoft.com/office/powerpoint/2010/main" val="358561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46" y="1398270"/>
            <a:ext cx="5201381" cy="444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Series of steps that describe a user’s interaction with the system</a:t>
            </a:r>
          </a:p>
          <a:p>
            <a:pPr lvl="1"/>
            <a:r>
              <a:rPr lang="en-US" sz="2000" dirty="0"/>
              <a:t>may have multiple scenarios in one use case diagram,</a:t>
            </a:r>
          </a:p>
          <a:p>
            <a:pPr lvl="1"/>
            <a:r>
              <a:rPr lang="en-US" sz="2000" dirty="0"/>
              <a:t>or could create separate use case diagrams for different scenarios</a:t>
            </a:r>
          </a:p>
          <a:p>
            <a:r>
              <a:rPr lang="en-US" sz="2400" b="1" dirty="0"/>
              <a:t>Goal to explore requirements and get on the same page</a:t>
            </a:r>
          </a:p>
          <a:p>
            <a:r>
              <a:rPr lang="en-US" sz="2400" b="1" dirty="0"/>
              <a:t>As opposed to making ridged official UML certified diagrams</a:t>
            </a:r>
          </a:p>
          <a:p>
            <a:r>
              <a:rPr lang="en-US" sz="2400" dirty="0"/>
              <a:t>Can drive subsequent development activities</a:t>
            </a:r>
          </a:p>
          <a:p>
            <a:pPr lvl="1"/>
            <a:r>
              <a:rPr lang="en-US" sz="2000" dirty="0"/>
              <a:t>Interaction Diagrams</a:t>
            </a:r>
          </a:p>
          <a:p>
            <a:pPr lvl="1"/>
            <a:r>
              <a:rPr lang="en-US" sz="2000" dirty="0"/>
              <a:t>Early design of UI prototype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560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tool for gathering requirements are: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user stories</a:t>
            </a:r>
          </a:p>
          <a:p>
            <a:endParaRPr lang="en-US" dirty="0"/>
          </a:p>
          <a:p>
            <a:r>
              <a:rPr lang="en-US" dirty="0"/>
              <a:t>Within agile development, requirements are</a:t>
            </a:r>
          </a:p>
          <a:p>
            <a:pPr lvl="1"/>
            <a:r>
              <a:rPr lang="en-US" dirty="0"/>
              <a:t>Negotiated continuously during development</a:t>
            </a:r>
          </a:p>
          <a:p>
            <a:pPr lvl="1"/>
            <a:r>
              <a:rPr lang="en-US" dirty="0"/>
              <a:t>Fleshed out just in time</a:t>
            </a:r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48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user story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User story:</a:t>
            </a:r>
            <a:r>
              <a:rPr lang="en-US" sz="2400" dirty="0"/>
              <a:t> </a:t>
            </a:r>
            <a:r>
              <a:rPr lang="en-US" sz="2400" i="1" dirty="0"/>
              <a:t>“A short descriptions of features our customer would like to one day see in their software”</a:t>
            </a:r>
            <a:endParaRPr lang="en-US" sz="2400" dirty="0"/>
          </a:p>
          <a:p>
            <a:pPr lvl="1"/>
            <a:r>
              <a:rPr lang="en-US" sz="2000" dirty="0"/>
              <a:t>Written from the perspective of the end user / with a user</a:t>
            </a:r>
          </a:p>
          <a:p>
            <a:pPr lvl="1"/>
            <a:r>
              <a:rPr lang="en-US" sz="2000" dirty="0"/>
              <a:t>Looking to capture the spirit of the feature</a:t>
            </a:r>
          </a:p>
          <a:p>
            <a:endParaRPr lang="en-US" sz="2400" dirty="0"/>
          </a:p>
          <a:p>
            <a:r>
              <a:rPr lang="en-US" sz="2400" dirty="0"/>
              <a:t>Just in time approach</a:t>
            </a:r>
          </a:p>
          <a:p>
            <a:pPr lvl="1"/>
            <a:r>
              <a:rPr lang="en-US" sz="2000" dirty="0"/>
              <a:t>Should save time and money</a:t>
            </a:r>
          </a:p>
          <a:p>
            <a:r>
              <a:rPr lang="en-US" sz="2400" dirty="0"/>
              <a:t>Elements of good User Stories</a:t>
            </a:r>
          </a:p>
          <a:p>
            <a:pPr lvl="1"/>
            <a:r>
              <a:rPr lang="en-US" sz="1400" b="1" dirty="0"/>
              <a:t>See</a:t>
            </a:r>
            <a:r>
              <a:rPr lang="en-US" sz="1200" dirty="0"/>
              <a:t> </a:t>
            </a:r>
            <a:r>
              <a:rPr lang="en-US" sz="1200" dirty="0">
                <a:hlinkClick r:id="rId2"/>
              </a:rPr>
              <a:t>https://www.pmworld360.com/5-key-elements-of-an-agile-user-story/</a:t>
            </a:r>
            <a:r>
              <a:rPr lang="en-US" sz="1200" dirty="0"/>
              <a:t> 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12" y="3276600"/>
            <a:ext cx="2571750" cy="273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8ACB1F-7881-77C0-D49D-9762BA9A6312}"/>
              </a:ext>
            </a:extLst>
          </p:cNvPr>
          <p:cNvSpPr/>
          <p:nvPr/>
        </p:nvSpPr>
        <p:spPr>
          <a:xfrm>
            <a:off x="762000" y="1600200"/>
            <a:ext cx="7391400" cy="838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70727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Stories for my game :D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need a </a:t>
            </a:r>
            <a:r>
              <a:rPr lang="en-US" b="1" dirty="0">
                <a:solidFill>
                  <a:schemeClr val="bg1"/>
                </a:solidFill>
              </a:rPr>
              <a:t>metaphor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user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 we can do some </a:t>
            </a:r>
            <a:r>
              <a:rPr lang="en-US" b="1" dirty="0">
                <a:solidFill>
                  <a:schemeClr val="bg1"/>
                </a:solidFill>
              </a:rPr>
              <a:t>planning</a:t>
            </a:r>
            <a:r>
              <a:rPr lang="en-US" dirty="0">
                <a:solidFill>
                  <a:schemeClr val="bg1"/>
                </a:solidFill>
              </a:rPr>
              <a:t> together</a:t>
            </a:r>
          </a:p>
        </p:txBody>
      </p:sp>
      <p:sp>
        <p:nvSpPr>
          <p:cNvPr id="7" name="Oval 6"/>
          <p:cNvSpPr/>
          <p:nvPr/>
        </p:nvSpPr>
        <p:spPr>
          <a:xfrm>
            <a:off x="7924800" y="56388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15-20</a:t>
            </a:r>
          </a:p>
          <a:p>
            <a:pPr algn="ctr"/>
            <a:r>
              <a:rPr lang="en-US" sz="1600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699605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 for this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like a turn-based tabletop game, with 2 players</a:t>
            </a:r>
          </a:p>
          <a:p>
            <a:endParaRPr lang="en-US" sz="2800" dirty="0"/>
          </a:p>
          <a:p>
            <a:r>
              <a:rPr lang="en-US" sz="2800" dirty="0"/>
              <a:t>It is more like playing dice against a friend, than an actual card game (e.g. poker or bridge)</a:t>
            </a:r>
          </a:p>
        </p:txBody>
      </p:sp>
    </p:spTree>
    <p:extLst>
      <p:ext uri="{BB962C8B-B14F-4D97-AF65-F5344CB8AC3E}">
        <p14:creationId xmlns:p14="http://schemas.microsoft.com/office/powerpoint/2010/main" val="2897824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stories </a:t>
            </a:r>
            <a:br>
              <a:rPr lang="en-US" dirty="0"/>
            </a:br>
            <a:r>
              <a:rPr lang="en-US" sz="3600" i="1" dirty="0"/>
              <a:t>(should be written with/by users)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Alice shuffles the deck</a:t>
            </a:r>
          </a:p>
          <a:p>
            <a:r>
              <a:rPr lang="en-US" dirty="0"/>
              <a:t>Alice, Bob and Carl play a tournament, keeping scores and </a:t>
            </a:r>
            <a:r>
              <a:rPr lang="en-US" dirty="0" err="1"/>
              <a:t>highscores</a:t>
            </a:r>
            <a:endParaRPr lang="en-US" dirty="0"/>
          </a:p>
          <a:p>
            <a:r>
              <a:rPr lang="en-US" dirty="0"/>
              <a:t>Alice plays against the computer/AI</a:t>
            </a:r>
          </a:p>
          <a:p>
            <a:r>
              <a:rPr lang="en-US" dirty="0"/>
              <a:t>The AI can be set to be easy to beat or very hard</a:t>
            </a:r>
          </a:p>
          <a:p>
            <a:r>
              <a:rPr lang="en-US" dirty="0"/>
              <a:t>Bob loves to look at the cards in the deck, because they are beautifully drawn</a:t>
            </a:r>
          </a:p>
          <a:p>
            <a:r>
              <a:rPr lang="en-US" dirty="0"/>
              <a:t>Bob uses a minimalistic, very clear GUI to play a match online</a:t>
            </a:r>
          </a:p>
          <a:p>
            <a:r>
              <a:rPr lang="en-US" dirty="0"/>
              <a:t>Alice and Bob pick a card each and decide which “dimension” to bet on</a:t>
            </a:r>
          </a:p>
          <a:p>
            <a:r>
              <a:rPr lang="en-US" dirty="0"/>
              <a:t>Alice and Bob compare the cards and decide who won, assign points and keep scores</a:t>
            </a:r>
          </a:p>
          <a:p>
            <a:r>
              <a:rPr lang="en-US" dirty="0"/>
              <a:t>Carl reviews the cards to memorize the attributes of each planet, to improve his strategy and possibly play better in the future</a:t>
            </a:r>
          </a:p>
          <a:p>
            <a:r>
              <a:rPr lang="en-US" dirty="0"/>
              <a:t>Alice shows her score to some friends (social sharing)</a:t>
            </a:r>
          </a:p>
        </p:txBody>
      </p:sp>
    </p:spTree>
    <p:extLst>
      <p:ext uri="{BB962C8B-B14F-4D97-AF65-F5344CB8AC3E}">
        <p14:creationId xmlns:p14="http://schemas.microsoft.com/office/powerpoint/2010/main" val="2255709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3708D25-1836-AD5C-8E07-A07CC3AD8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altLang="en-US" dirty="0">
                <a:solidFill>
                  <a:srgbClr val="FF0000"/>
                </a:solidFill>
              </a:rPr>
              <a:t>Now </a:t>
            </a:r>
            <a:r>
              <a:rPr lang="da-DK" altLang="en-US" dirty="0" err="1">
                <a:solidFill>
                  <a:srgbClr val="FF0000"/>
                </a:solidFill>
              </a:rPr>
              <a:t>we</a:t>
            </a:r>
            <a:r>
              <a:rPr lang="da-DK" altLang="en-US" dirty="0">
                <a:solidFill>
                  <a:srgbClr val="FF0000"/>
                </a:solidFill>
              </a:rPr>
              <a:t> have to </a:t>
            </a:r>
            <a:r>
              <a:rPr lang="da-DK" altLang="en-US" i="1" dirty="0" err="1">
                <a:solidFill>
                  <a:srgbClr val="FF0000"/>
                </a:solidFill>
              </a:rPr>
              <a:t>decide</a:t>
            </a:r>
            <a:r>
              <a:rPr lang="da-DK" altLang="en-US" dirty="0">
                <a:solidFill>
                  <a:srgbClr val="FF0000"/>
                </a:solidFill>
              </a:rPr>
              <a:t>: </a:t>
            </a:r>
            <a:r>
              <a:rPr lang="da-DK" altLang="en-US" b="1" dirty="0"/>
              <a:t>agile </a:t>
            </a:r>
            <a:r>
              <a:rPr lang="da-DK" altLang="en-US" b="1" dirty="0" err="1"/>
              <a:t>planning</a:t>
            </a:r>
            <a:endParaRPr lang="da-DK" altLang="en-US" b="1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EEC7D93-BBB1-448A-415F-5F809390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b="1" dirty="0"/>
              <a:t>Too </a:t>
            </a:r>
            <a:r>
              <a:rPr lang="da-DK" sz="2800" b="1" dirty="0" err="1"/>
              <a:t>many</a:t>
            </a:r>
            <a:r>
              <a:rPr lang="da-DK" sz="2800" b="1" dirty="0"/>
              <a:t> </a:t>
            </a:r>
            <a:r>
              <a:rPr lang="da-DK" sz="2800" b="1" dirty="0" err="1"/>
              <a:t>stories</a:t>
            </a:r>
            <a:r>
              <a:rPr lang="da-DK" sz="2800" b="1" dirty="0"/>
              <a:t> </a:t>
            </a:r>
            <a:r>
              <a:rPr lang="da-DK" sz="2800" dirty="0"/>
              <a:t>for </a:t>
            </a:r>
            <a:r>
              <a:rPr lang="da-DK" sz="2800" dirty="0" err="1"/>
              <a:t>one</a:t>
            </a:r>
            <a:r>
              <a:rPr lang="da-DK" sz="2800" dirty="0"/>
              <a:t> iteration…</a:t>
            </a:r>
          </a:p>
          <a:p>
            <a:pPr marL="0" indent="0">
              <a:buNone/>
            </a:pPr>
            <a:r>
              <a:rPr lang="da-DK" sz="2800" dirty="0" err="1"/>
              <a:t>We</a:t>
            </a:r>
            <a:r>
              <a:rPr lang="da-DK" sz="2800" dirty="0"/>
              <a:t> </a:t>
            </a:r>
            <a:r>
              <a:rPr lang="da-DK" sz="2800" dirty="0" err="1"/>
              <a:t>need</a:t>
            </a:r>
            <a:r>
              <a:rPr lang="da-DK" sz="2800" dirty="0"/>
              <a:t> an </a:t>
            </a:r>
            <a:r>
              <a:rPr lang="da-DK" sz="2800" b="1" dirty="0"/>
              <a:t>initial </a:t>
            </a:r>
            <a:r>
              <a:rPr lang="da-DK" sz="2800" b="1" dirty="0" err="1"/>
              <a:t>planning</a:t>
            </a:r>
            <a:r>
              <a:rPr lang="da-DK" sz="2800" b="1" dirty="0"/>
              <a:t> </a:t>
            </a:r>
            <a:r>
              <a:rPr lang="da-DK" sz="2800" dirty="0"/>
              <a:t>for </a:t>
            </a:r>
            <a:r>
              <a:rPr lang="da-DK" sz="2800" dirty="0" err="1"/>
              <a:t>each</a:t>
            </a:r>
            <a:r>
              <a:rPr lang="da-DK" sz="2800" dirty="0"/>
              <a:t> </a:t>
            </a:r>
            <a:r>
              <a:rPr lang="da-DK" sz="2800" b="1" dirty="0"/>
              <a:t>iteration</a:t>
            </a:r>
            <a:r>
              <a:rPr lang="da-DK" sz="2800" dirty="0"/>
              <a:t>…</a:t>
            </a:r>
          </a:p>
          <a:p>
            <a:pPr marL="0" indent="0">
              <a:buNone/>
            </a:pPr>
            <a:endParaRPr lang="da-DK" sz="2800" dirty="0"/>
          </a:p>
          <a:p>
            <a:r>
              <a:rPr lang="da-DK" sz="2400" dirty="0" err="1"/>
              <a:t>We</a:t>
            </a:r>
            <a:r>
              <a:rPr lang="da-DK" sz="2400" dirty="0"/>
              <a:t>/XP </a:t>
            </a:r>
            <a:r>
              <a:rPr lang="da-DK" sz="2400" dirty="0" err="1"/>
              <a:t>want</a:t>
            </a:r>
            <a:r>
              <a:rPr lang="da-DK" sz="2400" dirty="0"/>
              <a:t> to </a:t>
            </a:r>
            <a:r>
              <a:rPr lang="da-DK" sz="2400" dirty="0" err="1"/>
              <a:t>keep</a:t>
            </a:r>
            <a:r>
              <a:rPr lang="da-DK" sz="2400" dirty="0"/>
              <a:t> it </a:t>
            </a:r>
            <a:r>
              <a:rPr lang="da-DK" sz="2400" b="1" dirty="0"/>
              <a:t>fast and </a:t>
            </a:r>
            <a:r>
              <a:rPr lang="da-DK" sz="2400" b="1" dirty="0" err="1"/>
              <a:t>cheap</a:t>
            </a:r>
            <a:endParaRPr lang="da-DK" sz="2400" b="1" dirty="0"/>
          </a:p>
          <a:p>
            <a:r>
              <a:rPr lang="da-DK" sz="2400" dirty="0"/>
              <a:t>It 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b="1" dirty="0"/>
              <a:t>provide an overview</a:t>
            </a:r>
          </a:p>
          <a:p>
            <a:r>
              <a:rPr lang="da-DK" sz="2400" dirty="0" err="1"/>
              <a:t>Detailed</a:t>
            </a:r>
            <a:r>
              <a:rPr lang="da-DK" sz="2400" dirty="0"/>
              <a:t> </a:t>
            </a:r>
            <a:r>
              <a:rPr lang="da-DK" sz="2400" dirty="0" err="1"/>
              <a:t>planning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for the </a:t>
            </a:r>
            <a:r>
              <a:rPr lang="da-DK" sz="2400" dirty="0" err="1"/>
              <a:t>next</a:t>
            </a:r>
            <a:r>
              <a:rPr lang="da-DK" sz="2400" dirty="0"/>
              <a:t> </a:t>
            </a:r>
            <a:r>
              <a:rPr lang="da-DK" sz="2400" dirty="0" err="1"/>
              <a:t>horizon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(i.e. </a:t>
            </a:r>
            <a:r>
              <a:rPr lang="da-DK" sz="2400" dirty="0" err="1"/>
              <a:t>next</a:t>
            </a:r>
            <a:r>
              <a:rPr lang="da-DK" sz="2400" dirty="0"/>
              <a:t> release/end of iteration)</a:t>
            </a:r>
          </a:p>
          <a:p>
            <a:r>
              <a:rPr lang="da-DK" sz="2400" b="1" dirty="0"/>
              <a:t>Light but sufficient </a:t>
            </a:r>
            <a:r>
              <a:rPr lang="da-DK" sz="2400" dirty="0"/>
              <a:t>– simple</a:t>
            </a:r>
          </a:p>
          <a:p>
            <a:r>
              <a:rPr lang="da-DK" sz="2400" dirty="0" err="1"/>
              <a:t>Responsability</a:t>
            </a:r>
            <a:r>
              <a:rPr lang="da-DK" sz="2400" dirty="0"/>
              <a:t> (for </a:t>
            </a:r>
            <a:r>
              <a:rPr lang="da-DK" sz="2400" dirty="0" err="1"/>
              <a:t>different</a:t>
            </a:r>
            <a:r>
              <a:rPr lang="da-DK" sz="2400" dirty="0"/>
              <a:t> tasks)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assigned</a:t>
            </a:r>
            <a:r>
              <a:rPr lang="da-DK" sz="2400" dirty="0"/>
              <a:t> –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requested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531561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7F0DE44-DB48-45AD-DCAC-20306477F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The rules of the Game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329A3FD-C3AD-01D6-25EF-F36786E79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a-DK" altLang="en-US" dirty="0" err="1"/>
              <a:t>Goal</a:t>
            </a:r>
            <a:r>
              <a:rPr lang="da-DK" altLang="en-US" dirty="0"/>
              <a:t>: </a:t>
            </a:r>
            <a:r>
              <a:rPr lang="da-DK" altLang="en-US" dirty="0" err="1"/>
              <a:t>maximize</a:t>
            </a:r>
            <a:r>
              <a:rPr lang="da-DK" altLang="en-US" dirty="0"/>
              <a:t> </a:t>
            </a:r>
            <a:r>
              <a:rPr lang="da-DK" altLang="en-US" dirty="0" err="1"/>
              <a:t>value</a:t>
            </a:r>
            <a:r>
              <a:rPr lang="da-DK" altLang="en-US" dirty="0"/>
              <a:t> of the </a:t>
            </a:r>
            <a:r>
              <a:rPr lang="da-DK" altLang="en-US" dirty="0" err="1"/>
              <a:t>sw</a:t>
            </a:r>
            <a:r>
              <a:rPr lang="da-DK" altLang="en-US" dirty="0"/>
              <a:t> under </a:t>
            </a:r>
            <a:r>
              <a:rPr lang="da-DK" altLang="en-US" dirty="0" err="1"/>
              <a:t>dev</a:t>
            </a:r>
            <a:r>
              <a:rPr lang="da-DK" altLang="en-US" dirty="0"/>
              <a:t>. </a:t>
            </a:r>
          </a:p>
          <a:p>
            <a:pPr>
              <a:lnSpc>
                <a:spcPct val="90000"/>
              </a:lnSpc>
            </a:pPr>
            <a:r>
              <a:rPr lang="da-DK" altLang="en-US" dirty="0" err="1"/>
              <a:t>Strategy</a:t>
            </a:r>
            <a:r>
              <a:rPr lang="da-DK" alt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da-DK" altLang="en-US" dirty="0" err="1"/>
              <a:t>invest</a:t>
            </a:r>
            <a:r>
              <a:rPr lang="da-DK" altLang="en-US" dirty="0"/>
              <a:t> as </a:t>
            </a:r>
            <a:r>
              <a:rPr lang="da-DK" altLang="en-US" dirty="0" err="1"/>
              <a:t>little</a:t>
            </a:r>
            <a:r>
              <a:rPr lang="da-DK" altLang="en-US" dirty="0"/>
              <a:t> as </a:t>
            </a:r>
            <a:r>
              <a:rPr lang="da-DK" altLang="en-US" dirty="0" err="1"/>
              <a:t>possible</a:t>
            </a:r>
            <a:r>
              <a:rPr lang="da-DK" altLang="en-US" dirty="0"/>
              <a:t> to put the most </a:t>
            </a:r>
            <a:r>
              <a:rPr lang="da-DK" altLang="en-US" dirty="0" err="1"/>
              <a:t>valuable</a:t>
            </a:r>
            <a:r>
              <a:rPr lang="da-DK" altLang="en-US" dirty="0"/>
              <a:t> </a:t>
            </a:r>
            <a:r>
              <a:rPr lang="da-DK" altLang="en-US" dirty="0" err="1"/>
              <a:t>functionality</a:t>
            </a:r>
            <a:r>
              <a:rPr lang="da-DK" altLang="en-US" dirty="0"/>
              <a:t> </a:t>
            </a:r>
            <a:r>
              <a:rPr lang="da-DK" altLang="en-US" dirty="0" err="1"/>
              <a:t>into</a:t>
            </a:r>
            <a:r>
              <a:rPr lang="da-DK" altLang="en-US" dirty="0"/>
              <a:t> </a:t>
            </a:r>
            <a:r>
              <a:rPr lang="da-DK" altLang="en-US" dirty="0" err="1"/>
              <a:t>production</a:t>
            </a:r>
            <a:r>
              <a:rPr lang="da-DK" altLang="en-US" dirty="0"/>
              <a:t> as </a:t>
            </a:r>
            <a:r>
              <a:rPr lang="da-DK" altLang="en-US" dirty="0" err="1"/>
              <a:t>quickly</a:t>
            </a:r>
            <a:r>
              <a:rPr lang="da-DK" altLang="en-US" dirty="0"/>
              <a:t> as </a:t>
            </a:r>
            <a:r>
              <a:rPr lang="da-DK" altLang="en-US" dirty="0" err="1"/>
              <a:t>possible</a:t>
            </a:r>
            <a:endParaRPr lang="da-DK" altLang="en-US" dirty="0"/>
          </a:p>
          <a:p>
            <a:pPr lvl="1">
              <a:lnSpc>
                <a:spcPct val="90000"/>
              </a:lnSpc>
            </a:pPr>
            <a:r>
              <a:rPr lang="da-DK" altLang="en-US" dirty="0"/>
              <a:t>feedback from reality</a:t>
            </a:r>
          </a:p>
          <a:p>
            <a:pPr>
              <a:lnSpc>
                <a:spcPct val="90000"/>
              </a:lnSpc>
            </a:pPr>
            <a:r>
              <a:rPr lang="da-DK" altLang="en-US" dirty="0" err="1"/>
              <a:t>Pieces</a:t>
            </a:r>
            <a:r>
              <a:rPr lang="da-DK" altLang="en-US" dirty="0"/>
              <a:t>: story </a:t>
            </a:r>
            <a:r>
              <a:rPr lang="da-DK" altLang="en-US" dirty="0" err="1"/>
              <a:t>cards</a:t>
            </a:r>
            <a:endParaRPr lang="da-DK" altLang="en-US" dirty="0"/>
          </a:p>
          <a:p>
            <a:pPr>
              <a:lnSpc>
                <a:spcPct val="90000"/>
              </a:lnSpc>
            </a:pPr>
            <a:r>
              <a:rPr lang="da-DK" altLang="en-US" dirty="0"/>
              <a:t>Players: </a:t>
            </a:r>
          </a:p>
          <a:p>
            <a:pPr lvl="1">
              <a:lnSpc>
                <a:spcPct val="90000"/>
              </a:lnSpc>
            </a:pPr>
            <a:r>
              <a:rPr lang="da-DK" altLang="en-US" dirty="0"/>
              <a:t>Business (and/or users)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38810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F892B69-6BE7-7BA3-0542-F2E029433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The rules of the Game </a:t>
            </a:r>
            <a:r>
              <a:rPr lang="da-DK" altLang="en-US" sz="2000"/>
              <a:t>(...)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90EDB5D-ABBA-2647-EE1F-4FFB68D08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a-DK" altLang="en-US" sz="2400" dirty="0"/>
              <a:t>Game – 3 </a:t>
            </a:r>
            <a:r>
              <a:rPr lang="da-DK" altLang="en-US" sz="2400" dirty="0" err="1"/>
              <a:t>phases</a:t>
            </a:r>
            <a:endParaRPr lang="da-DK" altLang="en-US" sz="2400" dirty="0"/>
          </a:p>
          <a:p>
            <a:pPr lvl="1">
              <a:lnSpc>
                <a:spcPct val="80000"/>
              </a:lnSpc>
            </a:pPr>
            <a:r>
              <a:rPr lang="da-DK" altLang="en-US" sz="2000" dirty="0" err="1"/>
              <a:t>exploration</a:t>
            </a:r>
            <a:endParaRPr lang="da-DK" altLang="en-US" sz="2000" dirty="0"/>
          </a:p>
          <a:p>
            <a:pPr lvl="2">
              <a:lnSpc>
                <a:spcPct val="80000"/>
              </a:lnSpc>
            </a:pPr>
            <a:r>
              <a:rPr lang="da-DK" altLang="en-US" sz="1800" dirty="0"/>
              <a:t>Users </a:t>
            </a:r>
            <a:r>
              <a:rPr lang="da-DK" altLang="en-US" sz="1800" dirty="0" err="1"/>
              <a:t>write</a:t>
            </a:r>
            <a:r>
              <a:rPr lang="da-DK" altLang="en-US" sz="1800" dirty="0"/>
              <a:t> a story</a:t>
            </a:r>
          </a:p>
          <a:p>
            <a:pPr lvl="2">
              <a:lnSpc>
                <a:spcPct val="80000"/>
              </a:lnSpc>
            </a:pPr>
            <a:r>
              <a:rPr lang="da-DK" altLang="en-US" sz="1800" dirty="0" err="1"/>
              <a:t>Dev</a:t>
            </a:r>
            <a:r>
              <a:rPr lang="da-DK" altLang="en-US" sz="1800" dirty="0"/>
              <a:t> </a:t>
            </a:r>
            <a:r>
              <a:rPr lang="da-DK" altLang="en-US" sz="1800" dirty="0" err="1"/>
              <a:t>estimates</a:t>
            </a:r>
            <a:r>
              <a:rPr lang="da-DK" altLang="en-US" sz="1800" dirty="0"/>
              <a:t> it </a:t>
            </a:r>
          </a:p>
          <a:p>
            <a:pPr lvl="2">
              <a:lnSpc>
                <a:spcPct val="80000"/>
              </a:lnSpc>
            </a:pPr>
            <a:r>
              <a:rPr lang="da-DK" altLang="en-US" sz="1800" dirty="0"/>
              <a:t>Split the story: </a:t>
            </a:r>
            <a:r>
              <a:rPr lang="da-DK" altLang="en-US" sz="1800" dirty="0" err="1"/>
              <a:t>if</a:t>
            </a:r>
            <a:r>
              <a:rPr lang="da-DK" altLang="en-US" sz="1800" dirty="0"/>
              <a:t> </a:t>
            </a:r>
            <a:r>
              <a:rPr lang="da-DK" altLang="en-US" sz="1800" dirty="0" err="1"/>
              <a:t>too</a:t>
            </a:r>
            <a:r>
              <a:rPr lang="da-DK" altLang="en-US" sz="1800" dirty="0"/>
              <a:t> long (for </a:t>
            </a:r>
            <a:r>
              <a:rPr lang="da-DK" altLang="en-US" sz="1800" dirty="0" err="1"/>
              <a:t>Dev</a:t>
            </a:r>
            <a:r>
              <a:rPr lang="da-DK" altLang="en-US" sz="1800" dirty="0"/>
              <a:t>) ...</a:t>
            </a:r>
          </a:p>
          <a:p>
            <a:pPr lvl="1">
              <a:lnSpc>
                <a:spcPct val="80000"/>
              </a:lnSpc>
            </a:pPr>
            <a:r>
              <a:rPr lang="da-DK" altLang="en-US" sz="2000" dirty="0" err="1"/>
              <a:t>commitment</a:t>
            </a:r>
            <a:endParaRPr lang="da-DK" altLang="en-US" sz="2000" dirty="0"/>
          </a:p>
          <a:p>
            <a:pPr lvl="2">
              <a:lnSpc>
                <a:spcPct val="80000"/>
              </a:lnSpc>
            </a:pPr>
            <a:r>
              <a:rPr lang="da-DK" altLang="en-US" sz="1800" dirty="0"/>
              <a:t>(Users) Sort </a:t>
            </a:r>
            <a:r>
              <a:rPr lang="da-DK" altLang="en-US" sz="1800" dirty="0" err="1"/>
              <a:t>stories</a:t>
            </a:r>
            <a:r>
              <a:rPr lang="da-DK" altLang="en-US" sz="1800" dirty="0"/>
              <a:t> in piles (red, </a:t>
            </a:r>
            <a:r>
              <a:rPr lang="da-DK" altLang="en-US" sz="1800" dirty="0" err="1"/>
              <a:t>yellow</a:t>
            </a:r>
            <a:r>
              <a:rPr lang="da-DK" altLang="en-US" sz="1800" dirty="0"/>
              <a:t> or green...) </a:t>
            </a:r>
            <a:r>
              <a:rPr lang="da-DK" altLang="en-US" sz="1800" dirty="0" err="1"/>
              <a:t>depending</a:t>
            </a:r>
            <a:r>
              <a:rPr lang="da-DK" altLang="en-US" sz="1800" dirty="0"/>
              <a:t> on </a:t>
            </a:r>
            <a:r>
              <a:rPr lang="da-DK" altLang="en-US" sz="1800" dirty="0" err="1"/>
              <a:t>their</a:t>
            </a:r>
            <a:r>
              <a:rPr lang="da-DK" altLang="en-US" sz="1800" dirty="0"/>
              <a:t> </a:t>
            </a:r>
            <a:r>
              <a:rPr lang="da-DK" altLang="en-US" sz="1800" dirty="0" err="1"/>
              <a:t>priority</a:t>
            </a:r>
            <a:r>
              <a:rPr lang="da-DK" altLang="en-US" sz="1800" dirty="0"/>
              <a:t>/</a:t>
            </a:r>
            <a:r>
              <a:rPr lang="da-DK" altLang="en-US" sz="1800" dirty="0" err="1"/>
              <a:t>value</a:t>
            </a:r>
            <a:endParaRPr lang="da-DK" altLang="en-US" sz="1800" dirty="0"/>
          </a:p>
          <a:p>
            <a:pPr lvl="2">
              <a:lnSpc>
                <a:spcPct val="80000"/>
              </a:lnSpc>
            </a:pPr>
            <a:r>
              <a:rPr lang="da-DK" altLang="en-US" sz="1800" dirty="0" err="1"/>
              <a:t>Dev</a:t>
            </a:r>
            <a:r>
              <a:rPr lang="da-DK" altLang="en-US" sz="1800" dirty="0"/>
              <a:t> sort </a:t>
            </a:r>
            <a:r>
              <a:rPr lang="da-DK" altLang="en-US" sz="1800" dirty="0" err="1"/>
              <a:t>stories</a:t>
            </a:r>
            <a:r>
              <a:rPr lang="da-DK" altLang="en-US" sz="1800" dirty="0"/>
              <a:t> by </a:t>
            </a:r>
            <a:r>
              <a:rPr lang="da-DK" altLang="en-US" sz="1800" dirty="0" err="1"/>
              <a:t>risk</a:t>
            </a:r>
            <a:r>
              <a:rPr lang="da-DK" altLang="en-US" sz="1800" dirty="0"/>
              <a:t> </a:t>
            </a:r>
            <a:r>
              <a:rPr lang="da-DK" altLang="en-US" sz="1800" dirty="0" err="1"/>
              <a:t>into</a:t>
            </a:r>
            <a:r>
              <a:rPr lang="da-DK" altLang="en-US" sz="1800" dirty="0"/>
              <a:t> 3 piles</a:t>
            </a:r>
          </a:p>
          <a:p>
            <a:pPr lvl="3">
              <a:lnSpc>
                <a:spcPct val="80000"/>
              </a:lnSpc>
            </a:pPr>
            <a:r>
              <a:rPr lang="da-DK" altLang="en-US" sz="1600" dirty="0" err="1"/>
              <a:t>stories</a:t>
            </a:r>
            <a:r>
              <a:rPr lang="da-DK" altLang="en-US" sz="1600" dirty="0"/>
              <a:t> </a:t>
            </a:r>
            <a:r>
              <a:rPr lang="da-DK" altLang="en-US" sz="1600" dirty="0" err="1"/>
              <a:t>that</a:t>
            </a:r>
            <a:r>
              <a:rPr lang="da-DK" altLang="en-US" sz="1600" dirty="0"/>
              <a:t> </a:t>
            </a:r>
            <a:r>
              <a:rPr lang="da-DK" altLang="en-US" sz="1600" dirty="0" err="1"/>
              <a:t>can</a:t>
            </a:r>
            <a:r>
              <a:rPr lang="da-DK" altLang="en-US" sz="1600" dirty="0"/>
              <a:t> </a:t>
            </a:r>
            <a:r>
              <a:rPr lang="da-DK" altLang="en-US" sz="1600" dirty="0" err="1"/>
              <a:t>be</a:t>
            </a:r>
            <a:r>
              <a:rPr lang="da-DK" altLang="en-US" sz="1600" dirty="0"/>
              <a:t> </a:t>
            </a:r>
            <a:r>
              <a:rPr lang="da-DK" altLang="en-US" sz="1600" dirty="0" err="1"/>
              <a:t>estimated</a:t>
            </a:r>
            <a:r>
              <a:rPr lang="da-DK" altLang="en-US" sz="1600" dirty="0"/>
              <a:t> </a:t>
            </a:r>
            <a:r>
              <a:rPr lang="da-DK" altLang="en-US" sz="1600" dirty="0" err="1"/>
              <a:t>precisely</a:t>
            </a:r>
            <a:endParaRPr lang="da-DK" altLang="en-US" sz="1600" dirty="0"/>
          </a:p>
          <a:p>
            <a:pPr lvl="3">
              <a:lnSpc>
                <a:spcPct val="80000"/>
              </a:lnSpc>
            </a:pPr>
            <a:r>
              <a:rPr lang="da-DK" altLang="en-US" sz="1600" dirty="0" err="1"/>
              <a:t>reasonably</a:t>
            </a:r>
            <a:r>
              <a:rPr lang="da-DK" altLang="en-US" sz="1600" dirty="0"/>
              <a:t> </a:t>
            </a:r>
            <a:r>
              <a:rPr lang="da-DK" altLang="en-US" sz="1600" dirty="0" err="1"/>
              <a:t>well</a:t>
            </a:r>
            <a:r>
              <a:rPr lang="da-DK" altLang="en-US" sz="1600" dirty="0"/>
              <a:t>, and </a:t>
            </a:r>
          </a:p>
          <a:p>
            <a:pPr lvl="3">
              <a:lnSpc>
                <a:spcPct val="80000"/>
              </a:lnSpc>
            </a:pPr>
            <a:r>
              <a:rPr lang="da-DK" altLang="en-US" sz="1600" dirty="0" err="1"/>
              <a:t>cannot</a:t>
            </a:r>
            <a:r>
              <a:rPr lang="da-DK" altLang="en-US" sz="1600" dirty="0"/>
              <a:t> </a:t>
            </a:r>
            <a:r>
              <a:rPr lang="da-DK" altLang="en-US" sz="1600" dirty="0" err="1"/>
              <a:t>be</a:t>
            </a:r>
            <a:r>
              <a:rPr lang="da-DK" altLang="en-US" sz="1600" dirty="0"/>
              <a:t> </a:t>
            </a:r>
            <a:r>
              <a:rPr lang="da-DK" altLang="en-US" sz="1600" dirty="0" err="1"/>
              <a:t>estimated</a:t>
            </a:r>
            <a:r>
              <a:rPr lang="da-DK" altLang="en-US" sz="1600" dirty="0"/>
              <a:t> at all</a:t>
            </a:r>
          </a:p>
          <a:p>
            <a:pPr lvl="2">
              <a:lnSpc>
                <a:spcPct val="80000"/>
              </a:lnSpc>
            </a:pPr>
            <a:r>
              <a:rPr lang="da-DK" altLang="en-US" sz="1800" dirty="0"/>
              <a:t>(Users) </a:t>
            </a:r>
            <a:r>
              <a:rPr lang="da-DK" altLang="en-US" sz="1800" dirty="0" err="1"/>
              <a:t>choose</a:t>
            </a:r>
            <a:r>
              <a:rPr lang="da-DK" altLang="en-US" sz="1800" dirty="0"/>
              <a:t> </a:t>
            </a:r>
            <a:r>
              <a:rPr lang="da-DK" altLang="en-US" sz="1800" dirty="0" err="1"/>
              <a:t>scope</a:t>
            </a:r>
            <a:r>
              <a:rPr lang="da-DK" altLang="en-US" sz="1800" dirty="0"/>
              <a:t> -&gt; </a:t>
            </a:r>
            <a:r>
              <a:rPr lang="da-DK" altLang="en-US" sz="1800" dirty="0" err="1"/>
              <a:t>which</a:t>
            </a:r>
            <a:r>
              <a:rPr lang="da-DK" altLang="en-US" sz="1800" dirty="0"/>
              <a:t> </a:t>
            </a:r>
            <a:r>
              <a:rPr lang="da-DK" altLang="en-US" sz="1800" dirty="0" err="1"/>
              <a:t>cards</a:t>
            </a:r>
            <a:r>
              <a:rPr lang="da-DK" altLang="en-US" sz="1800" dirty="0"/>
              <a:t> in the </a:t>
            </a:r>
            <a:r>
              <a:rPr lang="da-DK" altLang="en-US" sz="1800" dirty="0" err="1"/>
              <a:t>next</a:t>
            </a:r>
            <a:r>
              <a:rPr lang="da-DK" altLang="en-US" sz="1800" dirty="0"/>
              <a:t> release</a:t>
            </a:r>
          </a:p>
          <a:p>
            <a:pPr lvl="1">
              <a:lnSpc>
                <a:spcPct val="80000"/>
              </a:lnSpc>
            </a:pPr>
            <a:r>
              <a:rPr lang="da-DK" altLang="en-US" sz="2000" dirty="0" err="1"/>
              <a:t>steering</a:t>
            </a:r>
            <a:endParaRPr lang="da-DK" altLang="en-US" sz="2000" dirty="0"/>
          </a:p>
          <a:p>
            <a:pPr lvl="2">
              <a:lnSpc>
                <a:spcPct val="80000"/>
              </a:lnSpc>
            </a:pPr>
            <a:r>
              <a:rPr lang="da-DK" altLang="en-US" sz="1800" dirty="0"/>
              <a:t>Recovery, new story, </a:t>
            </a:r>
            <a:r>
              <a:rPr lang="da-DK" altLang="en-US" sz="1800" dirty="0" err="1"/>
              <a:t>reestimate</a:t>
            </a:r>
            <a:endParaRPr lang="da-DK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33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11DB-5A82-A8A2-02D5-1DCC2610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45B4-E715-7FF0-A54C-ED9E3BE6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https://www.youtube.com/watch?v=_Dvwd8Hyh-Y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Online Media 3" title="Back To The Future Amp (credits edited)">
            <a:hlinkClick r:id="" action="ppaction://media"/>
            <a:extLst>
              <a:ext uri="{FF2B5EF4-FFF2-40B4-BE49-F238E27FC236}">
                <a16:creationId xmlns:a16="http://schemas.microsoft.com/office/drawing/2014/main" id="{CB4FE9F0-C960-33C2-3185-4DEEA3E556A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36800" y="2438400"/>
            <a:ext cx="4470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 the XP </a:t>
            </a:r>
            <a:r>
              <a:rPr lang="en-US" i="1" dirty="0"/>
              <a:t>planning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 Team (how sure?)	Users (how useful?)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2362200"/>
            <a:ext cx="1041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979878" y="4279900"/>
            <a:ext cx="1828800" cy="1206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49817" y="5975866"/>
            <a:ext cx="519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a few, best combination (green/green if possible)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362200"/>
            <a:ext cx="1312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 each </a:t>
            </a:r>
          </a:p>
          <a:p>
            <a:r>
              <a:rPr lang="en-US" dirty="0" err="1"/>
              <a:t>Stor</a:t>
            </a:r>
            <a:r>
              <a:rPr lang="en-US" dirty="0"/>
              <a:t> -&gt; G,Y,R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217336" y="2812104"/>
            <a:ext cx="878665" cy="1158452"/>
            <a:chOff x="5217336" y="2812104"/>
            <a:chExt cx="878665" cy="1158452"/>
          </a:xfrm>
        </p:grpSpPr>
        <p:sp>
          <p:nvSpPr>
            <p:cNvPr id="14" name="Rectangle 13"/>
            <p:cNvSpPr/>
            <p:nvPr/>
          </p:nvSpPr>
          <p:spPr>
            <a:xfrm rot="361217">
              <a:off x="5217336" y="2812104"/>
              <a:ext cx="8382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361217">
              <a:off x="5257801" y="2903756"/>
              <a:ext cx="8382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must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02622" y="2745510"/>
            <a:ext cx="910756" cy="1151080"/>
            <a:chOff x="9439399" y="2583503"/>
            <a:chExt cx="910756" cy="1151080"/>
          </a:xfrm>
        </p:grpSpPr>
        <p:sp>
          <p:nvSpPr>
            <p:cNvPr id="15" name="Rectangle 14"/>
            <p:cNvSpPr/>
            <p:nvPr/>
          </p:nvSpPr>
          <p:spPr>
            <a:xfrm rot="361217">
              <a:off x="9439399" y="2583503"/>
              <a:ext cx="8382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 rot="361217">
              <a:off x="9511955" y="2667783"/>
              <a:ext cx="838200" cy="1066800"/>
            </a:xfrm>
            <a:prstGeom prst="rect">
              <a:avLst/>
            </a:prstGeom>
            <a:solidFill>
              <a:srgbClr val="EDCC5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good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71118" y="2683136"/>
            <a:ext cx="888313" cy="1157668"/>
            <a:chOff x="7471118" y="2683136"/>
            <a:chExt cx="888313" cy="1157668"/>
          </a:xfrm>
        </p:grpSpPr>
        <p:sp>
          <p:nvSpPr>
            <p:cNvPr id="16" name="Rectangle 15"/>
            <p:cNvSpPr/>
            <p:nvPr/>
          </p:nvSpPr>
          <p:spPr>
            <a:xfrm rot="361217">
              <a:off x="7471118" y="2683136"/>
              <a:ext cx="8382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 rot="361217">
              <a:off x="7521231" y="2774004"/>
              <a:ext cx="8382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nice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67400" y="2297668"/>
            <a:ext cx="15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in 3 stacks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276600" y="2788776"/>
            <a:ext cx="1676400" cy="106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9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D80F-E48E-9A93-2FFB-70E5F4D1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solidFill>
                  <a:srgbClr val="FF0000"/>
                </a:solidFill>
              </a:rPr>
              <a:t>TASK: </a:t>
            </a:r>
            <a:br>
              <a:rPr lang="da-DK" dirty="0">
                <a:solidFill>
                  <a:srgbClr val="FF0000"/>
                </a:solidFill>
              </a:rPr>
            </a:br>
            <a:r>
              <a:rPr lang="da-DK" dirty="0" err="1"/>
              <a:t>let’s</a:t>
            </a:r>
            <a:r>
              <a:rPr lang="da-DK" dirty="0"/>
              <a:t> do the </a:t>
            </a:r>
            <a:r>
              <a:rPr lang="da-DK" b="1" dirty="0" err="1"/>
              <a:t>planning</a:t>
            </a:r>
            <a:r>
              <a:rPr lang="da-DK" b="1" dirty="0"/>
              <a:t> game </a:t>
            </a:r>
            <a:r>
              <a:rPr lang="da-DK" dirty="0"/>
              <a:t>in </a:t>
            </a:r>
            <a:r>
              <a:rPr lang="da-DK" dirty="0" err="1"/>
              <a:t>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97C6-3B00-5336-E9EC-DD1F6CC1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err="1"/>
              <a:t>You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the </a:t>
            </a:r>
            <a:r>
              <a:rPr lang="da-DK" sz="2800" dirty="0" err="1"/>
              <a:t>dev</a:t>
            </a:r>
            <a:r>
              <a:rPr lang="da-DK" sz="2800" dirty="0"/>
              <a:t> team (in </a:t>
            </a:r>
            <a:r>
              <a:rPr lang="da-DK" sz="2800" dirty="0" err="1"/>
              <a:t>groups</a:t>
            </a:r>
            <a:r>
              <a:rPr lang="da-DK" sz="2800" dirty="0"/>
              <a:t> </a:t>
            </a:r>
            <a:r>
              <a:rPr lang="da-DK" sz="2800" dirty="0" err="1"/>
              <a:t>if</a:t>
            </a:r>
            <a:r>
              <a:rPr lang="da-DK" sz="2800" dirty="0"/>
              <a:t> </a:t>
            </a:r>
            <a:r>
              <a:rPr lang="da-DK" sz="2800" dirty="0" err="1"/>
              <a:t>needed</a:t>
            </a:r>
            <a:r>
              <a:rPr lang="da-DK" sz="2800" dirty="0"/>
              <a:t>)</a:t>
            </a:r>
          </a:p>
          <a:p>
            <a:r>
              <a:rPr lang="da-DK" sz="2800" dirty="0"/>
              <a:t>How </a:t>
            </a:r>
            <a:r>
              <a:rPr lang="da-DK" sz="2800" dirty="0" err="1"/>
              <a:t>would</a:t>
            </a:r>
            <a:r>
              <a:rPr lang="da-DK" sz="2800" dirty="0"/>
              <a:t> </a:t>
            </a:r>
            <a:r>
              <a:rPr lang="da-DK" sz="2800" dirty="0" err="1"/>
              <a:t>you</a:t>
            </a:r>
            <a:r>
              <a:rPr lang="da-DK" sz="2800" dirty="0"/>
              <a:t> sort the </a:t>
            </a:r>
            <a:r>
              <a:rPr lang="da-DK" sz="2800" dirty="0" err="1"/>
              <a:t>stories</a:t>
            </a:r>
            <a:r>
              <a:rPr lang="da-DK" sz="2800" dirty="0"/>
              <a:t>?</a:t>
            </a:r>
            <a:endParaRPr lang="en-US" sz="2800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7443C516-402E-7191-03FF-2B74E1FA0000}"/>
              </a:ext>
            </a:extLst>
          </p:cNvPr>
          <p:cNvSpPr/>
          <p:nvPr/>
        </p:nvSpPr>
        <p:spPr>
          <a:xfrm>
            <a:off x="2209800" y="3200400"/>
            <a:ext cx="1828800" cy="2514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3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stories: </a:t>
            </a:r>
            <a:r>
              <a:rPr lang="en-US" dirty="0">
                <a:solidFill>
                  <a:srgbClr val="FF0000"/>
                </a:solidFill>
              </a:rPr>
              <a:t>let’s sort them…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Alice shuffles the deck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Alice, Bob and Carl play a tournament, keeping scores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highscores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Alice plays against the computer/AI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AI can be set to be easy to beat or very hard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Bob loves to look at the cards in the deck, because they are beautifully drawn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Bob uses a minimalistic, very clear GUI to play a match online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Alice and Bob pick a card each and decide which “dimension” to bet 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Alice and Bob compare the cards and decide who won, assign points and keep scores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Carl reviews the cards to memorize the attributes of each planet, to improve his strategy and possibly play better in the future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Alice shows her score to some friends (social sharing)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9879D2E8-68D0-3F2C-4097-0614B22DA445}"/>
              </a:ext>
            </a:extLst>
          </p:cNvPr>
          <p:cNvSpPr/>
          <p:nvPr/>
        </p:nvSpPr>
        <p:spPr>
          <a:xfrm>
            <a:off x="6172200" y="5410200"/>
            <a:ext cx="2362200" cy="1219200"/>
          </a:xfrm>
          <a:prstGeom prst="wedgeEllipseCallout">
            <a:avLst>
              <a:gd name="adj1" fmla="val -59543"/>
              <a:gd name="adj2" fmla="val -469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Tell </a:t>
            </a:r>
            <a:r>
              <a:rPr lang="da-DK" dirty="0" err="1"/>
              <a:t>me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change</a:t>
            </a:r>
            <a:r>
              <a:rPr lang="da-DK" dirty="0"/>
              <a:t> the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 …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F03436-26F6-F732-92DB-68C9BF5AFB74}"/>
              </a:ext>
            </a:extLst>
          </p:cNvPr>
          <p:cNvSpPr/>
          <p:nvPr/>
        </p:nvSpPr>
        <p:spPr>
          <a:xfrm>
            <a:off x="457200" y="5638800"/>
            <a:ext cx="1066800" cy="944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10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79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6A34-0817-D59C-5B6A-8F4A0E92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00B050"/>
                </a:solidFill>
              </a:rPr>
              <a:t>This is </a:t>
            </a:r>
            <a:r>
              <a:rPr lang="da-DK" dirty="0" err="1">
                <a:solidFill>
                  <a:srgbClr val="00B050"/>
                </a:solidFill>
              </a:rPr>
              <a:t>what</a:t>
            </a:r>
            <a:r>
              <a:rPr lang="da-DK" dirty="0">
                <a:solidFill>
                  <a:srgbClr val="00B050"/>
                </a:solidFill>
              </a:rPr>
              <a:t> I </a:t>
            </a:r>
            <a:r>
              <a:rPr lang="da-DK" dirty="0" err="1">
                <a:solidFill>
                  <a:srgbClr val="00B050"/>
                </a:solidFill>
              </a:rPr>
              <a:t>got</a:t>
            </a:r>
            <a:r>
              <a:rPr lang="da-DK" dirty="0">
                <a:solidFill>
                  <a:srgbClr val="00B050"/>
                </a:solidFill>
              </a:rPr>
              <a:t>…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Down Arrow 3">
            <a:extLst>
              <a:ext uri="{FF2B5EF4-FFF2-40B4-BE49-F238E27FC236}">
                <a16:creationId xmlns:a16="http://schemas.microsoft.com/office/drawing/2014/main" id="{650E101B-BE50-9E66-76FD-098E03E77BF3}"/>
              </a:ext>
            </a:extLst>
          </p:cNvPr>
          <p:cNvSpPr/>
          <p:nvPr/>
        </p:nvSpPr>
        <p:spPr>
          <a:xfrm>
            <a:off x="4114800" y="1752600"/>
            <a:ext cx="914400" cy="396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1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stories (</a:t>
            </a:r>
            <a:r>
              <a:rPr lang="en-US" dirty="0">
                <a:solidFill>
                  <a:srgbClr val="00B050"/>
                </a:solidFill>
              </a:rPr>
              <a:t>sorted after the planning game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Alice shuffles the deck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Alice, Bob and Carl play a tournament, keeping scores and </a:t>
            </a:r>
            <a:r>
              <a:rPr lang="en-US" dirty="0" err="1">
                <a:solidFill>
                  <a:srgbClr val="0070C0"/>
                </a:solidFill>
              </a:rPr>
              <a:t>highscores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Alice plays against the computer/AI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The AI can be set to be easy to beat or very hard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Bob loves to look at the cards in the deck, because they are beautifully drawn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Bob uses a minimalistic, very clear GUI to play a match online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Alice and Bob pick a card each and decide which “dimension” to bet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Alice and Bob compare the cards and decide who won, assign points and keep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Carl reviews the cards to memorize the attributes of each planet, to improve his strategy and possibly play better in the future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Alice shows her score to some friends (social sharing)</a:t>
            </a:r>
          </a:p>
        </p:txBody>
      </p:sp>
    </p:spTree>
    <p:extLst>
      <p:ext uri="{BB962C8B-B14F-4D97-AF65-F5344CB8AC3E}">
        <p14:creationId xmlns:p14="http://schemas.microsoft.com/office/powerpoint/2010/main" val="2919810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6A34-0817-D59C-5B6A-8F4A0E92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rgbClr val="00B050"/>
                </a:solidFill>
              </a:rPr>
              <a:t>Then</a:t>
            </a:r>
            <a:r>
              <a:rPr lang="da-DK" dirty="0">
                <a:solidFill>
                  <a:srgbClr val="00B050"/>
                </a:solidFill>
              </a:rPr>
              <a:t> I </a:t>
            </a:r>
            <a:r>
              <a:rPr lang="da-DK" dirty="0" err="1">
                <a:solidFill>
                  <a:srgbClr val="00B050"/>
                </a:solidFill>
              </a:rPr>
              <a:t>can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be</a:t>
            </a:r>
            <a:r>
              <a:rPr lang="da-DK" dirty="0">
                <a:solidFill>
                  <a:srgbClr val="00B050"/>
                </a:solidFill>
              </a:rPr>
              <a:t> the ”users” …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2363-4510-5835-39D4-18340E93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I/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pretent</a:t>
            </a:r>
            <a:r>
              <a:rPr lang="da-DK" dirty="0"/>
              <a:t> and sort </a:t>
            </a:r>
            <a:r>
              <a:rPr lang="da-DK" dirty="0" err="1"/>
              <a:t>again</a:t>
            </a:r>
            <a:r>
              <a:rPr lang="da-DK" dirty="0"/>
              <a:t> </a:t>
            </a:r>
            <a:r>
              <a:rPr lang="da-DK" dirty="0" err="1"/>
              <a:t>wrt</a:t>
            </a:r>
            <a:r>
              <a:rPr lang="da-DK" dirty="0"/>
              <a:t> </a:t>
            </a:r>
            <a:r>
              <a:rPr lang="da-DK" b="1" dirty="0" err="1"/>
              <a:t>our</a:t>
            </a:r>
            <a:r>
              <a:rPr lang="da-DK" dirty="0"/>
              <a:t> </a:t>
            </a:r>
            <a:r>
              <a:rPr lang="da-DK" dirty="0" err="1"/>
              <a:t>needs</a:t>
            </a:r>
            <a:endParaRPr lang="en-US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88CF6E4-6FD0-B9AF-80CF-E9930FCF6EEF}"/>
              </a:ext>
            </a:extLst>
          </p:cNvPr>
          <p:cNvSpPr/>
          <p:nvPr/>
        </p:nvSpPr>
        <p:spPr>
          <a:xfrm>
            <a:off x="2209800" y="3200400"/>
            <a:ext cx="1828800" cy="2514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96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stories </a:t>
            </a:r>
            <a:br>
              <a:rPr lang="en-US" dirty="0"/>
            </a:br>
            <a:r>
              <a:rPr lang="en-US" sz="3600" dirty="0"/>
              <a:t>(sorted </a:t>
            </a:r>
            <a:r>
              <a:rPr lang="en-US" sz="3600" b="1" dirty="0"/>
              <a:t>again </a:t>
            </a:r>
            <a:r>
              <a:rPr lang="en-US" sz="3600" dirty="0"/>
              <a:t>at the end of the planning game)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[G] </a:t>
            </a:r>
            <a:r>
              <a:rPr lang="en-US" dirty="0">
                <a:solidFill>
                  <a:srgbClr val="00B050"/>
                </a:solidFill>
              </a:rPr>
              <a:t>Alice shuffles the deck</a:t>
            </a:r>
          </a:p>
          <a:p>
            <a:r>
              <a:rPr lang="en-US" dirty="0"/>
              <a:t>[G] </a:t>
            </a:r>
            <a:r>
              <a:rPr lang="en-US" dirty="0">
                <a:solidFill>
                  <a:srgbClr val="00B050"/>
                </a:solidFill>
              </a:rPr>
              <a:t>Alice and Bob pick a card each and decide which “dimension” to bet on</a:t>
            </a:r>
          </a:p>
          <a:p>
            <a:r>
              <a:rPr lang="en-US" dirty="0"/>
              <a:t>[G]</a:t>
            </a:r>
            <a:r>
              <a:rPr lang="en-US" dirty="0">
                <a:solidFill>
                  <a:srgbClr val="00B050"/>
                </a:solidFill>
              </a:rPr>
              <a:t> Alice and Bob compare the cards and decide who won, assign points and keep scores</a:t>
            </a:r>
          </a:p>
          <a:p>
            <a:r>
              <a:rPr lang="en-US" dirty="0"/>
              <a:t>[Y] </a:t>
            </a:r>
            <a:r>
              <a:rPr lang="en-US" dirty="0">
                <a:solidFill>
                  <a:srgbClr val="00B050"/>
                </a:solidFill>
              </a:rPr>
              <a:t>Alice plays against the computer/AI</a:t>
            </a:r>
          </a:p>
          <a:p>
            <a:endParaRPr lang="en-US" dirty="0"/>
          </a:p>
          <a:p>
            <a:r>
              <a:rPr lang="en-US" dirty="0"/>
              <a:t>[Y]</a:t>
            </a:r>
            <a:r>
              <a:rPr lang="en-US" dirty="0">
                <a:solidFill>
                  <a:srgbClr val="FF9900"/>
                </a:solidFill>
              </a:rPr>
              <a:t> Bob loves to look at the cards in the deck, because they are beautifully drawn</a:t>
            </a:r>
          </a:p>
          <a:p>
            <a:r>
              <a:rPr lang="en-US" dirty="0"/>
              <a:t>[G] </a:t>
            </a:r>
            <a:r>
              <a:rPr lang="en-US" dirty="0">
                <a:solidFill>
                  <a:srgbClr val="FF9900"/>
                </a:solidFill>
              </a:rPr>
              <a:t>Carl reviews the cards to memorize the attributes of each planet, to improve his strategy and possibly play better in the future</a:t>
            </a:r>
          </a:p>
          <a:p>
            <a:endParaRPr lang="en-US" dirty="0"/>
          </a:p>
          <a:p>
            <a:r>
              <a:rPr lang="en-US" dirty="0"/>
              <a:t>[R] </a:t>
            </a:r>
            <a:r>
              <a:rPr lang="en-US" dirty="0">
                <a:solidFill>
                  <a:srgbClr val="FF0000"/>
                </a:solidFill>
              </a:rPr>
              <a:t>The AI can be set to be easy to beat or very hard</a:t>
            </a:r>
          </a:p>
          <a:p>
            <a:r>
              <a:rPr lang="en-US" dirty="0"/>
              <a:t>[Y] </a:t>
            </a:r>
            <a:r>
              <a:rPr lang="en-US" dirty="0">
                <a:solidFill>
                  <a:srgbClr val="FF0000"/>
                </a:solidFill>
              </a:rPr>
              <a:t>Alice, Bob and Carl play a tournament, keeping scores and </a:t>
            </a:r>
            <a:r>
              <a:rPr lang="en-US" dirty="0" err="1">
                <a:solidFill>
                  <a:srgbClr val="FF0000"/>
                </a:solidFill>
              </a:rPr>
              <a:t>highscores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[R] </a:t>
            </a:r>
            <a:r>
              <a:rPr lang="en-US" dirty="0">
                <a:solidFill>
                  <a:srgbClr val="FF0000"/>
                </a:solidFill>
              </a:rPr>
              <a:t>Alice shows her score to some friends (social sharing)</a:t>
            </a:r>
          </a:p>
          <a:p>
            <a:r>
              <a:rPr lang="en-US" dirty="0"/>
              <a:t>[R] </a:t>
            </a:r>
            <a:r>
              <a:rPr lang="en-US" dirty="0">
                <a:solidFill>
                  <a:srgbClr val="FF0000"/>
                </a:solidFill>
              </a:rPr>
              <a:t>Bob uses a minimalistic, very clear GUI to play a match online</a:t>
            </a:r>
          </a:p>
        </p:txBody>
      </p:sp>
    </p:spTree>
    <p:extLst>
      <p:ext uri="{BB962C8B-B14F-4D97-AF65-F5344CB8AC3E}">
        <p14:creationId xmlns:p14="http://schemas.microsoft.com/office/powerpoint/2010/main" val="1361728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8CB6-74E2-1347-81D5-B0C165E0B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667000"/>
            <a:ext cx="80010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468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834618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DF96-5A4A-5616-5ECE-920F19B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6A63-7BC3-7244-0A7A-ACD0DA87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 </a:t>
            </a:r>
            <a:r>
              <a:rPr lang="da-DK" dirty="0" err="1"/>
              <a:t>my</a:t>
            </a:r>
            <a:r>
              <a:rPr lang="da-DK" dirty="0"/>
              <a:t> game </a:t>
            </a:r>
            <a:r>
              <a:rPr lang="da-DK" dirty="0" err="1"/>
              <a:t>project</a:t>
            </a:r>
            <a:r>
              <a:rPr lang="da-DK" dirty="0"/>
              <a:t>…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An </a:t>
            </a:r>
            <a:r>
              <a:rPr lang="da-DK" dirty="0" err="1"/>
              <a:t>idea</a:t>
            </a:r>
            <a:r>
              <a:rPr lang="da-DK" dirty="0"/>
              <a:t> for a software (</a:t>
            </a:r>
            <a:r>
              <a:rPr lang="da-DK" dirty="0" err="1"/>
              <a:t>my</a:t>
            </a:r>
            <a:r>
              <a:rPr lang="da-DK" dirty="0"/>
              <a:t> game for </a:t>
            </a:r>
            <a:r>
              <a:rPr lang="da-DK" dirty="0" err="1"/>
              <a:t>example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A </a:t>
            </a:r>
            <a:r>
              <a:rPr lang="da-DK" dirty="0" err="1"/>
              <a:t>reason</a:t>
            </a:r>
            <a:r>
              <a:rPr lang="da-DK" dirty="0"/>
              <a:t>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it </a:t>
            </a:r>
            <a:br>
              <a:rPr lang="da-DK" dirty="0"/>
            </a:br>
            <a:r>
              <a:rPr lang="da-DK" dirty="0"/>
              <a:t>and for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target</a:t>
            </a:r>
            <a:r>
              <a:rPr lang="da-DK" dirty="0"/>
              <a:t> </a:t>
            </a:r>
            <a:r>
              <a:rPr lang="da-DK" dirty="0" err="1"/>
              <a:t>audience</a:t>
            </a:r>
            <a:endParaRPr lang="da-DK" dirty="0"/>
          </a:p>
          <a:p>
            <a:pPr lvl="1"/>
            <a:r>
              <a:rPr lang="da-DK" dirty="0"/>
              <a:t>An elevator pitch + </a:t>
            </a:r>
            <a:r>
              <a:rPr lang="da-DK" dirty="0" err="1"/>
              <a:t>mood</a:t>
            </a:r>
            <a:r>
              <a:rPr lang="da-DK" dirty="0"/>
              <a:t> board</a:t>
            </a:r>
          </a:p>
          <a:p>
            <a:pPr lvl="1"/>
            <a:r>
              <a:rPr lang="da-DK" dirty="0"/>
              <a:t>A set of </a:t>
            </a:r>
            <a:r>
              <a:rPr lang="da-DK" dirty="0" err="1"/>
              <a:t>stories</a:t>
            </a:r>
            <a:r>
              <a:rPr lang="da-DK" dirty="0"/>
              <a:t>,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”XP </a:t>
            </a:r>
            <a:r>
              <a:rPr lang="da-DK" dirty="0" err="1"/>
              <a:t>planning</a:t>
            </a:r>
            <a:r>
              <a:rPr lang="da-DK" dirty="0"/>
              <a:t> game”</a:t>
            </a:r>
          </a:p>
          <a:p>
            <a:pPr lvl="1"/>
            <a:endParaRPr lang="da-DK" dirty="0"/>
          </a:p>
          <a:p>
            <a:r>
              <a:rPr lang="da-DK" b="1" dirty="0" err="1">
                <a:solidFill>
                  <a:srgbClr val="FF0000"/>
                </a:solidFill>
              </a:rPr>
              <a:t>What’s</a:t>
            </a:r>
            <a:r>
              <a:rPr lang="da-DK" b="1" dirty="0">
                <a:solidFill>
                  <a:srgbClr val="FF0000"/>
                </a:solidFill>
              </a:rPr>
              <a:t> </a:t>
            </a:r>
            <a:r>
              <a:rPr lang="da-DK" b="1" dirty="0" err="1">
                <a:solidFill>
                  <a:srgbClr val="FF0000"/>
                </a:solidFill>
              </a:rPr>
              <a:t>next</a:t>
            </a:r>
            <a:r>
              <a:rPr lang="da-DK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2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Why EXTREME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da-DK" sz="2400" b="1"/>
              <a:t>Code reviews are good</a:t>
            </a:r>
            <a:r>
              <a:rPr lang="da-DK" sz="2400"/>
              <a:t> </a:t>
            </a:r>
          </a:p>
          <a:p>
            <a:pPr marL="990600" lvl="1" indent="-533400">
              <a:buFontTx/>
              <a:buNone/>
            </a:pPr>
            <a:r>
              <a:rPr lang="da-DK" sz="2000"/>
              <a:t>-&gt; review code all the time -&gt;</a:t>
            </a:r>
          </a:p>
          <a:p>
            <a:pPr marL="990600" lvl="1" indent="-533400">
              <a:buFontTx/>
              <a:buNone/>
            </a:pPr>
            <a:r>
              <a:rPr lang="da-DK" sz="2000"/>
              <a:t>-&gt; pair programming</a:t>
            </a:r>
          </a:p>
          <a:p>
            <a:pPr marL="609600" indent="-609600">
              <a:buFontTx/>
              <a:buAutoNum type="arabicPeriod"/>
            </a:pPr>
            <a:r>
              <a:rPr lang="da-DK" sz="2400" b="1"/>
              <a:t>Testing is good</a:t>
            </a:r>
            <a:r>
              <a:rPr lang="da-DK" sz="2400"/>
              <a:t> -&gt; everybody test all the time</a:t>
            </a:r>
          </a:p>
          <a:p>
            <a:pPr marL="609600" indent="-609600">
              <a:buFontTx/>
              <a:buAutoNum type="arabicPeriod"/>
            </a:pPr>
            <a:r>
              <a:rPr lang="da-DK" sz="2400" b="1"/>
              <a:t>Design is good</a:t>
            </a:r>
            <a:r>
              <a:rPr lang="da-DK" sz="2400"/>
              <a:t> </a:t>
            </a:r>
          </a:p>
          <a:p>
            <a:pPr marL="990600" lvl="1" indent="-533400">
              <a:buFontTx/>
              <a:buNone/>
            </a:pPr>
            <a:r>
              <a:rPr lang="da-DK" sz="2000"/>
              <a:t>-&gt; always re-design -&gt;</a:t>
            </a:r>
          </a:p>
          <a:p>
            <a:pPr marL="990600" lvl="1" indent="-533400">
              <a:buFontTx/>
              <a:buNone/>
            </a:pPr>
            <a:r>
              <a:rPr lang="da-DK" sz="2000"/>
              <a:t>-&gt; refactoring</a:t>
            </a:r>
          </a:p>
          <a:p>
            <a:pPr marL="609600" indent="-609600">
              <a:buFontTx/>
              <a:buAutoNum type="arabicPeriod"/>
            </a:pPr>
            <a:r>
              <a:rPr lang="da-DK" sz="2400" b="1"/>
              <a:t>Integration testing is good </a:t>
            </a:r>
          </a:p>
          <a:p>
            <a:pPr marL="990600" lvl="1" indent="-533400">
              <a:buFontTx/>
              <a:buNone/>
            </a:pPr>
            <a:r>
              <a:rPr lang="da-DK" sz="2000"/>
              <a:t>-&gt; several times a day (continuous integration)</a:t>
            </a:r>
          </a:p>
          <a:p>
            <a:pPr marL="609600" indent="-609600">
              <a:buFontTx/>
              <a:buNone/>
            </a:pPr>
            <a:r>
              <a:rPr lang="da-DK" sz="2400"/>
              <a:t>...</a:t>
            </a:r>
          </a:p>
          <a:p>
            <a:pPr marL="609600" indent="-609600">
              <a:buFontTx/>
              <a:buNone/>
            </a:pPr>
            <a:r>
              <a:rPr lang="da-DK" sz="2400"/>
              <a:t>EXTREME: set all </a:t>
            </a:r>
            <a:r>
              <a:rPr lang="da-DK" sz="2400" i="1"/>
              <a:t>knobs </a:t>
            </a:r>
            <a:r>
              <a:rPr lang="da-DK" sz="2400"/>
              <a:t>on 10 and see what happens!</a:t>
            </a:r>
          </a:p>
        </p:txBody>
      </p:sp>
    </p:spTree>
    <p:extLst>
      <p:ext uri="{BB962C8B-B14F-4D97-AF65-F5344CB8AC3E}">
        <p14:creationId xmlns:p14="http://schemas.microsoft.com/office/powerpoint/2010/main" val="711946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4B14-2B5A-635E-C09B-DF941774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Next</a:t>
            </a:r>
            <a:r>
              <a:rPr lang="da-DK" dirty="0"/>
              <a:t> time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0EE7-59A8-EC43-EC52-8FCE9AE9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Explore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user </a:t>
            </a:r>
            <a:r>
              <a:rPr lang="da-DK" dirty="0" err="1"/>
              <a:t>stories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a prototypes and </a:t>
            </a:r>
            <a:r>
              <a:rPr lang="da-DK" dirty="0" err="1"/>
              <a:t>spikes</a:t>
            </a:r>
            <a:endParaRPr lang="da-DK" dirty="0"/>
          </a:p>
          <a:p>
            <a:pPr lvl="1"/>
            <a:r>
              <a:rPr lang="da-DK" dirty="0"/>
              <a:t>Try out ”pair </a:t>
            </a:r>
            <a:r>
              <a:rPr lang="da-DK" dirty="0" err="1"/>
              <a:t>programming</a:t>
            </a:r>
            <a:r>
              <a:rPr lang="da-DK" dirty="0"/>
              <a:t>”</a:t>
            </a:r>
          </a:p>
          <a:p>
            <a:pPr lvl="1"/>
            <a:endParaRPr lang="da-DK" dirty="0"/>
          </a:p>
          <a:p>
            <a:endParaRPr lang="da-DK" dirty="0"/>
          </a:p>
          <a:p>
            <a:r>
              <a:rPr lang="da-DK" b="1" dirty="0">
                <a:solidFill>
                  <a:srgbClr val="FF0000"/>
                </a:solidFill>
              </a:rPr>
              <a:t>From </a:t>
            </a:r>
            <a:r>
              <a:rPr lang="da-DK" b="1" dirty="0" err="1">
                <a:solidFill>
                  <a:srgbClr val="FF0000"/>
                </a:solidFill>
              </a:rPr>
              <a:t>now</a:t>
            </a:r>
            <a:r>
              <a:rPr lang="da-DK" b="1" dirty="0">
                <a:solidFill>
                  <a:srgbClr val="FF0000"/>
                </a:solidFill>
              </a:rPr>
              <a:t> to </a:t>
            </a:r>
            <a:r>
              <a:rPr lang="da-DK" b="1" dirty="0" err="1">
                <a:solidFill>
                  <a:srgbClr val="FF0000"/>
                </a:solidFill>
              </a:rPr>
              <a:t>next</a:t>
            </a:r>
            <a:r>
              <a:rPr lang="da-DK" b="1" dirty="0">
                <a:solidFill>
                  <a:srgbClr val="FF0000"/>
                </a:solidFill>
              </a:rPr>
              <a:t> time, </a:t>
            </a:r>
            <a:r>
              <a:rPr lang="da-DK" b="1" dirty="0" err="1">
                <a:solidFill>
                  <a:srgbClr val="FF0000"/>
                </a:solidFill>
              </a:rPr>
              <a:t>you</a:t>
            </a:r>
            <a:r>
              <a:rPr lang="da-DK" b="1" dirty="0">
                <a:solidFill>
                  <a:srgbClr val="FF0000"/>
                </a:solidFill>
              </a:rPr>
              <a:t> </a:t>
            </a:r>
            <a:r>
              <a:rPr lang="da-DK" b="1" dirty="0" err="1">
                <a:solidFill>
                  <a:srgbClr val="FF0000"/>
                </a:solidFill>
              </a:rPr>
              <a:t>should</a:t>
            </a:r>
            <a:r>
              <a:rPr lang="da-DK" b="1" dirty="0">
                <a:solidFill>
                  <a:srgbClr val="FF000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da-DK" b="1" dirty="0" err="1">
                <a:solidFill>
                  <a:srgbClr val="FF0000"/>
                </a:solidFill>
              </a:rPr>
              <a:t>write</a:t>
            </a:r>
            <a:r>
              <a:rPr lang="da-DK" b="1" dirty="0">
                <a:solidFill>
                  <a:srgbClr val="FF0000"/>
                </a:solidFill>
              </a:rPr>
              <a:t> user </a:t>
            </a:r>
            <a:r>
              <a:rPr lang="da-DK" b="1" dirty="0" err="1">
                <a:solidFill>
                  <a:srgbClr val="FF0000"/>
                </a:solidFill>
              </a:rPr>
              <a:t>stories</a:t>
            </a:r>
            <a:r>
              <a:rPr lang="da-DK" b="1" dirty="0">
                <a:solidFill>
                  <a:srgbClr val="FF0000"/>
                </a:solidFill>
              </a:rPr>
              <a:t> for </a:t>
            </a:r>
            <a:r>
              <a:rPr lang="da-DK" b="1" dirty="0" err="1">
                <a:solidFill>
                  <a:srgbClr val="FF0000"/>
                </a:solidFill>
              </a:rPr>
              <a:t>your</a:t>
            </a:r>
            <a:r>
              <a:rPr lang="da-DK" b="1" dirty="0">
                <a:solidFill>
                  <a:srgbClr val="FF0000"/>
                </a:solidFill>
              </a:rPr>
              <a:t> </a:t>
            </a:r>
            <a:r>
              <a:rPr lang="da-DK" b="1" dirty="0" err="1">
                <a:solidFill>
                  <a:srgbClr val="FF0000"/>
                </a:solidFill>
              </a:rPr>
              <a:t>project</a:t>
            </a:r>
            <a:r>
              <a:rPr lang="da-DK" b="1" dirty="0">
                <a:solidFill>
                  <a:srgbClr val="FF0000"/>
                </a:solidFill>
              </a:rPr>
              <a:t>, in </a:t>
            </a:r>
            <a:r>
              <a:rPr lang="da-DK" b="1" dirty="0" err="1">
                <a:solidFill>
                  <a:srgbClr val="FF0000"/>
                </a:solidFill>
              </a:rPr>
              <a:t>groups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0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b="1"/>
              <a:t>Can something like this work?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da-DK" sz="2800" b="1"/>
              <a:t>It all depends on the </a:t>
            </a:r>
            <a:r>
              <a:rPr lang="da-DK" sz="2800" b="1" i="1"/>
              <a:t>cost of change</a:t>
            </a:r>
            <a:r>
              <a:rPr lang="da-DK" sz="2800" b="1"/>
              <a:t>...</a:t>
            </a:r>
          </a:p>
          <a:p>
            <a:pPr marL="609600" indent="-609600">
              <a:buFontTx/>
              <a:buNone/>
            </a:pPr>
            <a:r>
              <a:rPr lang="da-DK" sz="2800" i="1"/>
              <a:t>Classical view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57912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905000" y="6477000"/>
            <a:ext cx="5791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96200" y="62484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b="1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9297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b="1"/>
              <a:t>Can something like this work? </a:t>
            </a:r>
            <a:r>
              <a:rPr lang="da-DK" sz="2200" b="1"/>
              <a:t>(...)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da-DK" sz="2400" i="1"/>
              <a:t>BUT... sometimes the curve can be flattened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2514600" y="4648200"/>
            <a:ext cx="3733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324600" y="44196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b="1"/>
              <a:t>time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191000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81000" y="4876800"/>
            <a:ext cx="822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44475" indent="-244475">
              <a:spcBef>
                <a:spcPct val="20000"/>
              </a:spcBef>
            </a:pPr>
            <a:r>
              <a:rPr lang="da-DK" b="1"/>
              <a:t>If the cost of change rise slowly... then:</a:t>
            </a:r>
          </a:p>
          <a:p>
            <a:pPr marL="244475" indent="-244475">
              <a:spcBef>
                <a:spcPct val="20000"/>
              </a:spcBef>
              <a:buFontTx/>
              <a:buChar char="•"/>
            </a:pPr>
            <a:r>
              <a:rPr lang="da-DK"/>
              <a:t>make big decisions as late as possible</a:t>
            </a:r>
          </a:p>
          <a:p>
            <a:pPr marL="244475" indent="-244475">
              <a:spcBef>
                <a:spcPct val="20000"/>
              </a:spcBef>
              <a:buFontTx/>
              <a:buChar char="•"/>
            </a:pPr>
            <a:r>
              <a:rPr lang="da-DK"/>
              <a:t>implement only what you have to</a:t>
            </a:r>
          </a:p>
          <a:p>
            <a:pPr marL="244475" indent="-244475">
              <a:spcBef>
                <a:spcPct val="20000"/>
              </a:spcBef>
              <a:buFontTx/>
              <a:buChar char="•"/>
            </a:pPr>
            <a:r>
              <a:rPr lang="da-DK"/>
              <a:t>develop a simple architecture -&gt; avoid risk of over-design</a:t>
            </a:r>
          </a:p>
          <a:p>
            <a:pPr marL="244475" indent="-244475">
              <a:spcBef>
                <a:spcPct val="20000"/>
              </a:spcBef>
              <a:buFontTx/>
              <a:buChar char="•"/>
            </a:pPr>
            <a:r>
              <a:rPr lang="da-DK"/>
              <a:t>confidence in being able to quickly fix/extend the system</a:t>
            </a:r>
          </a:p>
        </p:txBody>
      </p:sp>
    </p:spTree>
    <p:extLst>
      <p:ext uri="{BB962C8B-B14F-4D97-AF65-F5344CB8AC3E}">
        <p14:creationId xmlns:p14="http://schemas.microsoft.com/office/powerpoint/2010/main" val="283093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 variables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 sz="2400" dirty="0"/>
              <a:t>According to XP, there are 4 variables to control in a project:</a:t>
            </a:r>
          </a:p>
          <a:p>
            <a:pPr lvl="1">
              <a:lnSpc>
                <a:spcPct val="90000"/>
              </a:lnSpc>
            </a:pPr>
            <a:r>
              <a:rPr lang="da-DK" sz="2000" dirty="0"/>
              <a:t>Cost</a:t>
            </a:r>
          </a:p>
          <a:p>
            <a:pPr lvl="1">
              <a:lnSpc>
                <a:spcPct val="90000"/>
              </a:lnSpc>
            </a:pPr>
            <a:r>
              <a:rPr lang="da-DK" sz="2000" dirty="0"/>
              <a:t>Time</a:t>
            </a:r>
          </a:p>
          <a:p>
            <a:pPr lvl="1">
              <a:lnSpc>
                <a:spcPct val="90000"/>
              </a:lnSpc>
            </a:pPr>
            <a:r>
              <a:rPr lang="da-DK" sz="2000" dirty="0"/>
              <a:t>Quality</a:t>
            </a:r>
          </a:p>
          <a:p>
            <a:pPr lvl="1">
              <a:lnSpc>
                <a:spcPct val="90000"/>
              </a:lnSpc>
            </a:pPr>
            <a:r>
              <a:rPr lang="da-DK" sz="2000" dirty="0"/>
              <a:t>Scope</a:t>
            </a:r>
          </a:p>
          <a:p>
            <a:pPr>
              <a:lnSpc>
                <a:spcPct val="90000"/>
              </a:lnSpc>
            </a:pPr>
            <a:r>
              <a:rPr lang="da-DK" sz="2400" dirty="0"/>
              <a:t>External forces* pick 3 of these, </a:t>
            </a:r>
            <a:r>
              <a:rPr lang="da-DK" sz="2400" b="1" dirty="0"/>
              <a:t>development</a:t>
            </a:r>
            <a:r>
              <a:rPr lang="da-DK" sz="2400" dirty="0"/>
              <a:t> </a:t>
            </a:r>
            <a:r>
              <a:rPr lang="da-DK" sz="2400" b="1" dirty="0"/>
              <a:t>team</a:t>
            </a:r>
            <a:r>
              <a:rPr lang="da-DK" sz="2400" dirty="0"/>
              <a:t> picks 1: </a:t>
            </a:r>
            <a:r>
              <a:rPr lang="da-DK" sz="2400" b="1" dirty="0"/>
              <a:t>scope!</a:t>
            </a:r>
            <a:r>
              <a:rPr lang="da-DK" sz="2400" dirty="0"/>
              <a:t> </a:t>
            </a:r>
            <a:r>
              <a:rPr lang="da-DK" sz="1800" i="1" dirty="0"/>
              <a:t>( * = customers, managers )</a:t>
            </a:r>
          </a:p>
          <a:p>
            <a:pPr>
              <a:lnSpc>
                <a:spcPct val="90000"/>
              </a:lnSpc>
            </a:pPr>
            <a:endParaRPr lang="da-DK" sz="2400" b="1" dirty="0"/>
          </a:p>
          <a:p>
            <a:pPr>
              <a:lnSpc>
                <a:spcPct val="90000"/>
              </a:lnSpc>
            </a:pPr>
            <a:r>
              <a:rPr lang="da-DK" sz="2400" b="1" dirty="0"/>
              <a:t>Beck </a:t>
            </a:r>
            <a:r>
              <a:rPr lang="da-DK" sz="2400" dirty="0"/>
              <a:t>argues that the values of all four variables need 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i="1" dirty="0"/>
              <a:t>visible </a:t>
            </a:r>
            <a:r>
              <a:rPr lang="da-DK" sz="2400" dirty="0"/>
              <a:t>(AKA </a:t>
            </a:r>
            <a:r>
              <a:rPr lang="da-DK" sz="2400" b="1" dirty="0" err="1"/>
              <a:t>considered</a:t>
            </a:r>
            <a:r>
              <a:rPr lang="da-DK" sz="2400" dirty="0"/>
              <a:t>!)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sz="1800" i="1" dirty="0"/>
          </a:p>
        </p:txBody>
      </p:sp>
      <p:sp>
        <p:nvSpPr>
          <p:cNvPr id="2" name="TextBox 1"/>
          <p:cNvSpPr txBox="1"/>
          <p:nvPr/>
        </p:nvSpPr>
        <p:spPr>
          <a:xfrm rot="20700000">
            <a:off x="76315" y="138216"/>
            <a:ext cx="1452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We know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this!</a:t>
            </a:r>
          </a:p>
        </p:txBody>
      </p:sp>
    </p:spTree>
    <p:extLst>
      <p:ext uri="{BB962C8B-B14F-4D97-AF65-F5344CB8AC3E}">
        <p14:creationId xmlns:p14="http://schemas.microsoft.com/office/powerpoint/2010/main" val="221714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XP suggests: </a:t>
            </a:r>
            <a:br>
              <a:rPr lang="da-DK" dirty="0"/>
            </a:br>
            <a:r>
              <a:rPr lang="da-DK" sz="4000" dirty="0"/>
              <a:t>development team focus on SCOPE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400" dirty="0"/>
              <a:t>[XP] The development of a piece of sw changes its own requirement.</a:t>
            </a:r>
          </a:p>
          <a:p>
            <a:pPr lvl="1">
              <a:buFontTx/>
              <a:buNone/>
            </a:pPr>
            <a:r>
              <a:rPr lang="da-DK" sz="2000" dirty="0"/>
              <a:t>-&gt; implement the customer’s most important requirement first.</a:t>
            </a:r>
          </a:p>
          <a:p>
            <a:pPr lvl="1">
              <a:buFontTx/>
              <a:buNone/>
            </a:pPr>
            <a:r>
              <a:rPr lang="da-DK" sz="2000" dirty="0"/>
              <a:t>So if a functionality is later dropped, it is less important than the ones alread implemented!</a:t>
            </a:r>
          </a:p>
          <a:p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i="1" dirty="0"/>
              <a:t>softness</a:t>
            </a:r>
            <a:r>
              <a:rPr lang="da-DK" sz="2400" dirty="0"/>
              <a:t> of requirements </a:t>
            </a:r>
          </a:p>
          <a:p>
            <a:pPr lvl="1"/>
            <a:r>
              <a:rPr lang="da-DK" sz="2000" dirty="0"/>
              <a:t>usually considered a </a:t>
            </a:r>
            <a:r>
              <a:rPr lang="da-DK" sz="2000" b="1" dirty="0"/>
              <a:t>major risk</a:t>
            </a:r>
          </a:p>
          <a:p>
            <a:pPr lvl="1"/>
            <a:r>
              <a:rPr lang="da-DK" sz="2000" dirty="0"/>
              <a:t>becomes an </a:t>
            </a:r>
            <a:r>
              <a:rPr lang="da-DK" sz="2000" b="1" dirty="0"/>
              <a:t>opportunity </a:t>
            </a:r>
            <a:r>
              <a:rPr lang="da-DK" sz="2000" dirty="0"/>
              <a:t>-&gt;</a:t>
            </a:r>
            <a:r>
              <a:rPr lang="da-DK" sz="2000" b="1" dirty="0"/>
              <a:t> </a:t>
            </a:r>
            <a:r>
              <a:rPr lang="da-DK" sz="2000" dirty="0"/>
              <a:t>dev team</a:t>
            </a:r>
            <a:r>
              <a:rPr lang="da-DK" sz="2000" b="1" dirty="0"/>
              <a:t> can shape it!</a:t>
            </a:r>
          </a:p>
        </p:txBody>
      </p:sp>
    </p:spTree>
    <p:extLst>
      <p:ext uri="{BB962C8B-B14F-4D97-AF65-F5344CB8AC3E}">
        <p14:creationId xmlns:p14="http://schemas.microsoft.com/office/powerpoint/2010/main" val="185353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2515</Words>
  <Application>Microsoft Office PowerPoint</Application>
  <PresentationFormat>On-screen Show (4:3)</PresentationFormat>
  <Paragraphs>331</Paragraphs>
  <Slides>50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Agile udvikling – Spring 2023 Lecture 03</vt:lpstr>
      <vt:lpstr>Specific Agile methodologies</vt:lpstr>
      <vt:lpstr>What is XP?</vt:lpstr>
      <vt:lpstr>…</vt:lpstr>
      <vt:lpstr>Why EXTREME</vt:lpstr>
      <vt:lpstr>Can something like this work?</vt:lpstr>
      <vt:lpstr>Can something like this work? (...)</vt:lpstr>
      <vt:lpstr>4 variables</vt:lpstr>
      <vt:lpstr>XP suggests:  development team focus on SCOPE</vt:lpstr>
      <vt:lpstr>The 20-80 rule ”20% of the features provide 80% of the benefit”</vt:lpstr>
      <vt:lpstr>XP values</vt:lpstr>
      <vt:lpstr>XP principles</vt:lpstr>
      <vt:lpstr>How to practically…</vt:lpstr>
      <vt:lpstr>XP project - overview</vt:lpstr>
      <vt:lpstr>XP project – where to start</vt:lpstr>
      <vt:lpstr>XP project (...)</vt:lpstr>
      <vt:lpstr>XP project (...)</vt:lpstr>
      <vt:lpstr>Management strategy</vt:lpstr>
      <vt:lpstr>Business and technical responsability</vt:lpstr>
      <vt:lpstr>Responsability</vt:lpstr>
      <vt:lpstr>Planning ... but agile!</vt:lpstr>
      <vt:lpstr>Find a metaphor</vt:lpstr>
      <vt:lpstr>Spikes</vt:lpstr>
      <vt:lpstr>Questions?</vt:lpstr>
      <vt:lpstr>Break</vt:lpstr>
      <vt:lpstr>1 XP project = many iterations</vt:lpstr>
      <vt:lpstr>Next step: requirements</vt:lpstr>
      <vt:lpstr>Agile Requirements Gathering</vt:lpstr>
      <vt:lpstr>Ways to gather requirements</vt:lpstr>
      <vt:lpstr>Use cases</vt:lpstr>
      <vt:lpstr>Scenarios</vt:lpstr>
      <vt:lpstr>User stories</vt:lpstr>
      <vt:lpstr>What is a user story?</vt:lpstr>
      <vt:lpstr>Stories for my game :D</vt:lpstr>
      <vt:lpstr>Metaphor for this game</vt:lpstr>
      <vt:lpstr>My stories  (should be written with/by users)</vt:lpstr>
      <vt:lpstr>Now we have to decide: agile planning</vt:lpstr>
      <vt:lpstr>The rules of the Game</vt:lpstr>
      <vt:lpstr>The rules of the Game (...)</vt:lpstr>
      <vt:lpstr>Play the XP planning game</vt:lpstr>
      <vt:lpstr>TASK:  let’s do the planning game in groups</vt:lpstr>
      <vt:lpstr>My stories: let’s sort them…</vt:lpstr>
      <vt:lpstr>This is what I got…</vt:lpstr>
      <vt:lpstr>My stories (sorted after the planning game)</vt:lpstr>
      <vt:lpstr>Then I can be the ”users” …</vt:lpstr>
      <vt:lpstr>My stories  (sorted again at the end of the planning game)</vt:lpstr>
      <vt:lpstr>Questions?</vt:lpstr>
      <vt:lpstr>Break</vt:lpstr>
      <vt:lpstr>Where are we?</vt:lpstr>
      <vt:lpstr>Next time we can…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Systemudvikling Lecture 01</dc:title>
  <dc:creator>andrea</dc:creator>
  <cp:lastModifiedBy>Andrea Valente</cp:lastModifiedBy>
  <cp:revision>799</cp:revision>
  <dcterms:created xsi:type="dcterms:W3CDTF">2006-08-16T00:00:00Z</dcterms:created>
  <dcterms:modified xsi:type="dcterms:W3CDTF">2023-04-18T13:39:06Z</dcterms:modified>
</cp:coreProperties>
</file>